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Lst>
  <p:notesMasterIdLst>
    <p:notesMasterId r:id="rId7"/>
  </p:notesMasterIdLst>
  <p:handoutMasterIdLst>
    <p:handoutMasterId r:id="rId8"/>
  </p:handoutMasterIdLst>
  <p:sldIdLst>
    <p:sldId id="979" r:id="rId5"/>
    <p:sldId id="980" r:id="rId6"/>
  </p:sldIdLst>
  <p:sldSz cx="7200900" cy="10333038"/>
  <p:notesSz cx="9939338" cy="6807200"/>
  <p:defaultTextStyle>
    <a:defPPr>
      <a:defRPr lang="ja-JP"/>
    </a:defPPr>
    <a:lvl1pPr algn="l" rtl="0" fontAlgn="base">
      <a:spcBef>
        <a:spcPct val="0"/>
      </a:spcBef>
      <a:spcAft>
        <a:spcPct val="0"/>
      </a:spcAft>
      <a:defRPr kumimoji="1" sz="1200" kern="1200">
        <a:solidFill>
          <a:schemeClr val="tx1"/>
        </a:solidFill>
        <a:latin typeface="Times New Roman" pitchFamily="18" charset="0"/>
        <a:ea typeface="ＭＳ Ｐゴシック" pitchFamily="50" charset="-128"/>
        <a:cs typeface="+mn-cs"/>
      </a:defRPr>
    </a:lvl1pPr>
    <a:lvl2pPr marL="460195" algn="l" rtl="0" fontAlgn="base">
      <a:spcBef>
        <a:spcPct val="0"/>
      </a:spcBef>
      <a:spcAft>
        <a:spcPct val="0"/>
      </a:spcAft>
      <a:defRPr kumimoji="1" sz="1200" kern="1200">
        <a:solidFill>
          <a:schemeClr val="tx1"/>
        </a:solidFill>
        <a:latin typeface="Times New Roman" pitchFamily="18" charset="0"/>
        <a:ea typeface="ＭＳ Ｐゴシック" pitchFamily="50" charset="-128"/>
        <a:cs typeface="+mn-cs"/>
      </a:defRPr>
    </a:lvl2pPr>
    <a:lvl3pPr marL="920387" algn="l" rtl="0" fontAlgn="base">
      <a:spcBef>
        <a:spcPct val="0"/>
      </a:spcBef>
      <a:spcAft>
        <a:spcPct val="0"/>
      </a:spcAft>
      <a:defRPr kumimoji="1" sz="1200" kern="1200">
        <a:solidFill>
          <a:schemeClr val="tx1"/>
        </a:solidFill>
        <a:latin typeface="Times New Roman" pitchFamily="18" charset="0"/>
        <a:ea typeface="ＭＳ Ｐゴシック" pitchFamily="50" charset="-128"/>
        <a:cs typeface="+mn-cs"/>
      </a:defRPr>
    </a:lvl3pPr>
    <a:lvl4pPr marL="1380581" algn="l" rtl="0" fontAlgn="base">
      <a:spcBef>
        <a:spcPct val="0"/>
      </a:spcBef>
      <a:spcAft>
        <a:spcPct val="0"/>
      </a:spcAft>
      <a:defRPr kumimoji="1" sz="1200" kern="1200">
        <a:solidFill>
          <a:schemeClr val="tx1"/>
        </a:solidFill>
        <a:latin typeface="Times New Roman" pitchFamily="18" charset="0"/>
        <a:ea typeface="ＭＳ Ｐゴシック" pitchFamily="50" charset="-128"/>
        <a:cs typeface="+mn-cs"/>
      </a:defRPr>
    </a:lvl4pPr>
    <a:lvl5pPr marL="1840770" algn="l" rtl="0" fontAlgn="base">
      <a:spcBef>
        <a:spcPct val="0"/>
      </a:spcBef>
      <a:spcAft>
        <a:spcPct val="0"/>
      </a:spcAft>
      <a:defRPr kumimoji="1" sz="1200" kern="1200">
        <a:solidFill>
          <a:schemeClr val="tx1"/>
        </a:solidFill>
        <a:latin typeface="Times New Roman" pitchFamily="18" charset="0"/>
        <a:ea typeface="ＭＳ Ｐゴシック" pitchFamily="50" charset="-128"/>
        <a:cs typeface="+mn-cs"/>
      </a:defRPr>
    </a:lvl5pPr>
    <a:lvl6pPr marL="2300963" algn="l" defTabSz="920387" rtl="0" eaLnBrk="1" latinLnBrk="0" hangingPunct="1">
      <a:defRPr kumimoji="1" sz="1200" kern="1200">
        <a:solidFill>
          <a:schemeClr val="tx1"/>
        </a:solidFill>
        <a:latin typeface="Times New Roman" pitchFamily="18" charset="0"/>
        <a:ea typeface="ＭＳ Ｐゴシック" pitchFamily="50" charset="-128"/>
        <a:cs typeface="+mn-cs"/>
      </a:defRPr>
    </a:lvl6pPr>
    <a:lvl7pPr marL="2761159" algn="l" defTabSz="920387" rtl="0" eaLnBrk="1" latinLnBrk="0" hangingPunct="1">
      <a:defRPr kumimoji="1" sz="1200" kern="1200">
        <a:solidFill>
          <a:schemeClr val="tx1"/>
        </a:solidFill>
        <a:latin typeface="Times New Roman" pitchFamily="18" charset="0"/>
        <a:ea typeface="ＭＳ Ｐゴシック" pitchFamily="50" charset="-128"/>
        <a:cs typeface="+mn-cs"/>
      </a:defRPr>
    </a:lvl7pPr>
    <a:lvl8pPr marL="3221350" algn="l" defTabSz="920387" rtl="0" eaLnBrk="1" latinLnBrk="0" hangingPunct="1">
      <a:defRPr kumimoji="1" sz="1200" kern="1200">
        <a:solidFill>
          <a:schemeClr val="tx1"/>
        </a:solidFill>
        <a:latin typeface="Times New Roman" pitchFamily="18" charset="0"/>
        <a:ea typeface="ＭＳ Ｐゴシック" pitchFamily="50" charset="-128"/>
        <a:cs typeface="+mn-cs"/>
      </a:defRPr>
    </a:lvl8pPr>
    <a:lvl9pPr marL="3681541" algn="l" defTabSz="920387" rtl="0" eaLnBrk="1" latinLnBrk="0" hangingPunct="1">
      <a:defRPr kumimoji="1" sz="1200" kern="1200">
        <a:solidFill>
          <a:schemeClr val="tx1"/>
        </a:solidFill>
        <a:latin typeface="Times New Roman" pitchFamily="18" charset="0"/>
        <a:ea typeface="ＭＳ Ｐゴシック" pitchFamily="50"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0808"/>
    <a:srgbClr val="0000FF"/>
    <a:srgbClr val="FF9900"/>
    <a:srgbClr val="D9D9FF"/>
    <a:srgbClr val="FF6600"/>
    <a:srgbClr val="FF9933"/>
    <a:srgbClr val="FFD44B"/>
    <a:srgbClr val="E1FFE1"/>
    <a:srgbClr val="C5FFFF"/>
    <a:srgbClr val="A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2868" autoAdjust="0"/>
    <p:restoredTop sz="97302" autoAdjust="0"/>
  </p:normalViewPr>
  <p:slideViewPr>
    <p:cSldViewPr>
      <p:cViewPr>
        <p:scale>
          <a:sx n="100" d="100"/>
          <a:sy n="100" d="100"/>
        </p:scale>
        <p:origin x="-1044" y="3432"/>
      </p:cViewPr>
      <p:guideLst>
        <p:guide orient="horz" pos="3258"/>
        <p:guide pos="226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0" y="5"/>
            <a:ext cx="4305300" cy="339804"/>
          </a:xfrm>
          <a:prstGeom prst="rect">
            <a:avLst/>
          </a:prstGeom>
          <a:noFill/>
          <a:ln w="9525">
            <a:noFill/>
            <a:miter lim="800000"/>
            <a:headEnd/>
            <a:tailEnd/>
          </a:ln>
          <a:effectLst/>
        </p:spPr>
        <p:txBody>
          <a:bodyPr vert="horz" wrap="square" lIns="91325" tIns="45664" rIns="91325" bIns="45664" numCol="1" anchor="t" anchorCtr="0" compatLnSpc="1">
            <a:prstTxWarp prst="textNoShape">
              <a:avLst/>
            </a:prstTxWarp>
          </a:bodyPr>
          <a:lstStyle>
            <a:lvl1pPr defTabSz="912813">
              <a:defRPr/>
            </a:lvl1pPr>
          </a:lstStyle>
          <a:p>
            <a:pPr>
              <a:defRPr/>
            </a:pPr>
            <a:endParaRPr lang="en-US" altLang="ja-JP" dirty="0"/>
          </a:p>
        </p:txBody>
      </p:sp>
      <p:sp>
        <p:nvSpPr>
          <p:cNvPr id="18435" name="Rectangle 3"/>
          <p:cNvSpPr>
            <a:spLocks noGrp="1" noChangeArrowheads="1"/>
          </p:cNvSpPr>
          <p:nvPr>
            <p:ph type="dt" sz="quarter" idx="1"/>
          </p:nvPr>
        </p:nvSpPr>
        <p:spPr bwMode="auto">
          <a:xfrm>
            <a:off x="5634038" y="5"/>
            <a:ext cx="4305300" cy="339804"/>
          </a:xfrm>
          <a:prstGeom prst="rect">
            <a:avLst/>
          </a:prstGeom>
          <a:noFill/>
          <a:ln w="9525">
            <a:noFill/>
            <a:miter lim="800000"/>
            <a:headEnd/>
            <a:tailEnd/>
          </a:ln>
          <a:effectLst/>
        </p:spPr>
        <p:txBody>
          <a:bodyPr vert="horz" wrap="square" lIns="91325" tIns="45664" rIns="91325" bIns="45664" numCol="1" anchor="t" anchorCtr="0" compatLnSpc="1">
            <a:prstTxWarp prst="textNoShape">
              <a:avLst/>
            </a:prstTxWarp>
          </a:bodyPr>
          <a:lstStyle>
            <a:lvl1pPr algn="r" defTabSz="912813">
              <a:defRPr/>
            </a:lvl1pPr>
          </a:lstStyle>
          <a:p>
            <a:pPr>
              <a:defRPr/>
            </a:pPr>
            <a:endParaRPr lang="en-US" altLang="ja-JP" dirty="0"/>
          </a:p>
        </p:txBody>
      </p:sp>
      <p:sp>
        <p:nvSpPr>
          <p:cNvPr id="18436" name="Rectangle 4"/>
          <p:cNvSpPr>
            <a:spLocks noGrp="1" noChangeArrowheads="1"/>
          </p:cNvSpPr>
          <p:nvPr>
            <p:ph type="ftr" sz="quarter" idx="2"/>
          </p:nvPr>
        </p:nvSpPr>
        <p:spPr bwMode="auto">
          <a:xfrm>
            <a:off x="0" y="6467396"/>
            <a:ext cx="4305300" cy="339804"/>
          </a:xfrm>
          <a:prstGeom prst="rect">
            <a:avLst/>
          </a:prstGeom>
          <a:noFill/>
          <a:ln w="9525">
            <a:noFill/>
            <a:miter lim="800000"/>
            <a:headEnd/>
            <a:tailEnd/>
          </a:ln>
          <a:effectLst/>
        </p:spPr>
        <p:txBody>
          <a:bodyPr vert="horz" wrap="square" lIns="91325" tIns="45664" rIns="91325" bIns="45664" numCol="1" anchor="b" anchorCtr="0" compatLnSpc="1">
            <a:prstTxWarp prst="textNoShape">
              <a:avLst/>
            </a:prstTxWarp>
          </a:bodyPr>
          <a:lstStyle>
            <a:lvl1pPr defTabSz="912813">
              <a:defRPr/>
            </a:lvl1pPr>
          </a:lstStyle>
          <a:p>
            <a:pPr>
              <a:defRPr/>
            </a:pPr>
            <a:endParaRPr lang="en-US" altLang="ja-JP" dirty="0"/>
          </a:p>
        </p:txBody>
      </p:sp>
      <p:sp>
        <p:nvSpPr>
          <p:cNvPr id="18437" name="Rectangle 5"/>
          <p:cNvSpPr>
            <a:spLocks noGrp="1" noChangeArrowheads="1"/>
          </p:cNvSpPr>
          <p:nvPr>
            <p:ph type="sldNum" sz="quarter" idx="3"/>
          </p:nvPr>
        </p:nvSpPr>
        <p:spPr bwMode="auto">
          <a:xfrm>
            <a:off x="5634038" y="6467396"/>
            <a:ext cx="4305300" cy="339804"/>
          </a:xfrm>
          <a:prstGeom prst="rect">
            <a:avLst/>
          </a:prstGeom>
          <a:noFill/>
          <a:ln w="9525">
            <a:noFill/>
            <a:miter lim="800000"/>
            <a:headEnd/>
            <a:tailEnd/>
          </a:ln>
          <a:effectLst/>
        </p:spPr>
        <p:txBody>
          <a:bodyPr vert="horz" wrap="square" lIns="91325" tIns="45664" rIns="91325" bIns="45664" numCol="1" anchor="b" anchorCtr="0" compatLnSpc="1">
            <a:prstTxWarp prst="textNoShape">
              <a:avLst/>
            </a:prstTxWarp>
          </a:bodyPr>
          <a:lstStyle>
            <a:lvl1pPr algn="r" defTabSz="912813">
              <a:defRPr/>
            </a:lvl1pPr>
          </a:lstStyle>
          <a:p>
            <a:pPr>
              <a:defRPr/>
            </a:pPr>
            <a:fld id="{B069A766-A11E-41DC-A7D2-E83FAB85D944}" type="slidenum">
              <a:rPr lang="en-US" altLang="ja-JP"/>
              <a:pPr>
                <a:defRPr/>
              </a:pPr>
              <a:t>‹#›</a:t>
            </a:fld>
            <a:endParaRPr lang="en-US" altLang="ja-JP" dirty="0"/>
          </a:p>
        </p:txBody>
      </p:sp>
    </p:spTree>
    <p:extLst>
      <p:ext uri="{BB962C8B-B14F-4D97-AF65-F5344CB8AC3E}">
        <p14:creationId xmlns:p14="http://schemas.microsoft.com/office/powerpoint/2010/main" val="6259309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5"/>
            <a:ext cx="4305300" cy="339804"/>
          </a:xfrm>
          <a:prstGeom prst="rect">
            <a:avLst/>
          </a:prstGeom>
          <a:noFill/>
          <a:ln w="9525">
            <a:noFill/>
            <a:miter lim="800000"/>
            <a:headEnd/>
            <a:tailEnd/>
          </a:ln>
          <a:effectLst/>
        </p:spPr>
        <p:txBody>
          <a:bodyPr vert="horz" wrap="square" lIns="91325" tIns="45664" rIns="91325" bIns="45664" numCol="1" anchor="t" anchorCtr="0" compatLnSpc="1">
            <a:prstTxWarp prst="textNoShape">
              <a:avLst/>
            </a:prstTxWarp>
          </a:bodyPr>
          <a:lstStyle>
            <a:lvl1pPr defTabSz="912813">
              <a:defRPr/>
            </a:lvl1pPr>
          </a:lstStyle>
          <a:p>
            <a:pPr>
              <a:defRPr/>
            </a:pPr>
            <a:endParaRPr lang="en-US" altLang="ja-JP" dirty="0"/>
          </a:p>
        </p:txBody>
      </p:sp>
      <p:sp>
        <p:nvSpPr>
          <p:cNvPr id="9219" name="Rectangle 3"/>
          <p:cNvSpPr>
            <a:spLocks noGrp="1" noChangeArrowheads="1"/>
          </p:cNvSpPr>
          <p:nvPr>
            <p:ph type="dt" idx="1"/>
          </p:nvPr>
        </p:nvSpPr>
        <p:spPr bwMode="auto">
          <a:xfrm>
            <a:off x="5634038" y="5"/>
            <a:ext cx="4305300" cy="339804"/>
          </a:xfrm>
          <a:prstGeom prst="rect">
            <a:avLst/>
          </a:prstGeom>
          <a:noFill/>
          <a:ln w="9525">
            <a:noFill/>
            <a:miter lim="800000"/>
            <a:headEnd/>
            <a:tailEnd/>
          </a:ln>
          <a:effectLst/>
        </p:spPr>
        <p:txBody>
          <a:bodyPr vert="horz" wrap="square" lIns="91325" tIns="45664" rIns="91325" bIns="45664" numCol="1" anchor="t" anchorCtr="0" compatLnSpc="1">
            <a:prstTxWarp prst="textNoShape">
              <a:avLst/>
            </a:prstTxWarp>
          </a:bodyPr>
          <a:lstStyle>
            <a:lvl1pPr algn="r" defTabSz="912813">
              <a:defRPr/>
            </a:lvl1pPr>
          </a:lstStyle>
          <a:p>
            <a:pPr>
              <a:defRPr/>
            </a:pPr>
            <a:endParaRPr lang="en-US" altLang="ja-JP" dirty="0"/>
          </a:p>
        </p:txBody>
      </p:sp>
      <p:sp>
        <p:nvSpPr>
          <p:cNvPr id="6148" name="Rectangle 4"/>
          <p:cNvSpPr>
            <a:spLocks noGrp="1" noRot="1" noChangeAspect="1" noChangeArrowheads="1" noTextEdit="1"/>
          </p:cNvSpPr>
          <p:nvPr>
            <p:ph type="sldImg" idx="2"/>
          </p:nvPr>
        </p:nvSpPr>
        <p:spPr bwMode="auto">
          <a:xfrm>
            <a:off x="4079875" y="509588"/>
            <a:ext cx="1778000" cy="2552700"/>
          </a:xfrm>
          <a:prstGeom prst="rect">
            <a:avLst/>
          </a:prstGeom>
          <a:noFill/>
          <a:ln w="9525">
            <a:solidFill>
              <a:srgbClr val="000000"/>
            </a:solidFill>
            <a:miter lim="800000"/>
            <a:headEnd/>
            <a:tailEnd/>
          </a:ln>
        </p:spPr>
      </p:sp>
      <p:sp>
        <p:nvSpPr>
          <p:cNvPr id="9221" name="Rectangle 5"/>
          <p:cNvSpPr>
            <a:spLocks noGrp="1" noChangeArrowheads="1"/>
          </p:cNvSpPr>
          <p:nvPr>
            <p:ph type="body" sz="quarter" idx="3"/>
          </p:nvPr>
        </p:nvSpPr>
        <p:spPr bwMode="auto">
          <a:xfrm>
            <a:off x="1323975" y="3234497"/>
            <a:ext cx="7291388" cy="3063001"/>
          </a:xfrm>
          <a:prstGeom prst="rect">
            <a:avLst/>
          </a:prstGeom>
          <a:noFill/>
          <a:ln w="9525">
            <a:noFill/>
            <a:miter lim="800000"/>
            <a:headEnd/>
            <a:tailEnd/>
          </a:ln>
          <a:effectLst/>
        </p:spPr>
        <p:txBody>
          <a:bodyPr vert="horz" wrap="square" lIns="91325" tIns="45664" rIns="91325" bIns="45664" numCol="1" anchor="t" anchorCtr="0" compatLnSpc="1">
            <a:prstTxWarp prst="textNoShape">
              <a:avLst/>
            </a:prstTxWarp>
          </a:bodyPr>
          <a:lstStyle/>
          <a:p>
            <a:pPr lvl="0"/>
            <a:r>
              <a:rPr lang="ja-JP" altLang="en-US" noProof="0" smtClean="0"/>
              <a:t>マスタ テキストの書式設定</a:t>
            </a:r>
          </a:p>
          <a:p>
            <a:pPr lvl="1"/>
            <a:r>
              <a:rPr lang="ja-JP" altLang="en-US" noProof="0" smtClean="0"/>
              <a:t>第 </a:t>
            </a:r>
            <a:r>
              <a:rPr lang="en-US" altLang="ja-JP" noProof="0" smtClean="0"/>
              <a:t>2 </a:t>
            </a:r>
            <a:r>
              <a:rPr lang="ja-JP" altLang="en-US" noProof="0" smtClean="0"/>
              <a:t>レベル</a:t>
            </a:r>
          </a:p>
          <a:p>
            <a:pPr lvl="2"/>
            <a:r>
              <a:rPr lang="ja-JP" altLang="en-US" noProof="0" smtClean="0"/>
              <a:t>第 </a:t>
            </a:r>
            <a:r>
              <a:rPr lang="en-US" altLang="ja-JP" noProof="0" smtClean="0"/>
              <a:t>3 </a:t>
            </a:r>
            <a:r>
              <a:rPr lang="ja-JP" altLang="en-US" noProof="0" smtClean="0"/>
              <a:t>レベル</a:t>
            </a:r>
          </a:p>
          <a:p>
            <a:pPr lvl="3"/>
            <a:r>
              <a:rPr lang="ja-JP" altLang="en-US" noProof="0" smtClean="0"/>
              <a:t>第 </a:t>
            </a:r>
            <a:r>
              <a:rPr lang="en-US" altLang="ja-JP" noProof="0" smtClean="0"/>
              <a:t>4 </a:t>
            </a:r>
            <a:r>
              <a:rPr lang="ja-JP" altLang="en-US" noProof="0" smtClean="0"/>
              <a:t>レベル</a:t>
            </a:r>
          </a:p>
          <a:p>
            <a:pPr lvl="4"/>
            <a:r>
              <a:rPr lang="ja-JP" altLang="en-US" noProof="0" smtClean="0"/>
              <a:t>第 </a:t>
            </a:r>
            <a:r>
              <a:rPr lang="en-US" altLang="ja-JP" noProof="0" smtClean="0"/>
              <a:t>5 </a:t>
            </a:r>
            <a:r>
              <a:rPr lang="ja-JP" altLang="en-US" noProof="0" smtClean="0"/>
              <a:t>レベル</a:t>
            </a:r>
          </a:p>
        </p:txBody>
      </p:sp>
      <p:sp>
        <p:nvSpPr>
          <p:cNvPr id="9222" name="Rectangle 6"/>
          <p:cNvSpPr>
            <a:spLocks noGrp="1" noChangeArrowheads="1"/>
          </p:cNvSpPr>
          <p:nvPr>
            <p:ph type="ftr" sz="quarter" idx="4"/>
          </p:nvPr>
        </p:nvSpPr>
        <p:spPr bwMode="auto">
          <a:xfrm>
            <a:off x="0" y="6467396"/>
            <a:ext cx="4305300" cy="339804"/>
          </a:xfrm>
          <a:prstGeom prst="rect">
            <a:avLst/>
          </a:prstGeom>
          <a:noFill/>
          <a:ln w="9525">
            <a:noFill/>
            <a:miter lim="800000"/>
            <a:headEnd/>
            <a:tailEnd/>
          </a:ln>
          <a:effectLst/>
        </p:spPr>
        <p:txBody>
          <a:bodyPr vert="horz" wrap="square" lIns="91325" tIns="45664" rIns="91325" bIns="45664" numCol="1" anchor="b" anchorCtr="0" compatLnSpc="1">
            <a:prstTxWarp prst="textNoShape">
              <a:avLst/>
            </a:prstTxWarp>
          </a:bodyPr>
          <a:lstStyle>
            <a:lvl1pPr defTabSz="912813">
              <a:defRPr/>
            </a:lvl1pPr>
          </a:lstStyle>
          <a:p>
            <a:pPr>
              <a:defRPr/>
            </a:pPr>
            <a:endParaRPr lang="en-US" altLang="ja-JP" dirty="0"/>
          </a:p>
        </p:txBody>
      </p:sp>
      <p:sp>
        <p:nvSpPr>
          <p:cNvPr id="9223" name="Rectangle 7"/>
          <p:cNvSpPr>
            <a:spLocks noGrp="1" noChangeArrowheads="1"/>
          </p:cNvSpPr>
          <p:nvPr>
            <p:ph type="sldNum" sz="quarter" idx="5"/>
          </p:nvPr>
        </p:nvSpPr>
        <p:spPr bwMode="auto">
          <a:xfrm>
            <a:off x="5634038" y="6467396"/>
            <a:ext cx="4305300" cy="339804"/>
          </a:xfrm>
          <a:prstGeom prst="rect">
            <a:avLst/>
          </a:prstGeom>
          <a:noFill/>
          <a:ln w="9525">
            <a:noFill/>
            <a:miter lim="800000"/>
            <a:headEnd/>
            <a:tailEnd/>
          </a:ln>
          <a:effectLst/>
        </p:spPr>
        <p:txBody>
          <a:bodyPr vert="horz" wrap="square" lIns="91325" tIns="45664" rIns="91325" bIns="45664" numCol="1" anchor="b" anchorCtr="0" compatLnSpc="1">
            <a:prstTxWarp prst="textNoShape">
              <a:avLst/>
            </a:prstTxWarp>
          </a:bodyPr>
          <a:lstStyle>
            <a:lvl1pPr algn="r" defTabSz="912813">
              <a:defRPr/>
            </a:lvl1pPr>
          </a:lstStyle>
          <a:p>
            <a:pPr>
              <a:defRPr/>
            </a:pPr>
            <a:fld id="{23B5CCBE-E1D7-4BFF-8FC7-4A14C60B5710}" type="slidenum">
              <a:rPr lang="en-US" altLang="ja-JP"/>
              <a:pPr>
                <a:defRPr/>
              </a:pPr>
              <a:t>‹#›</a:t>
            </a:fld>
            <a:endParaRPr lang="en-US" altLang="ja-JP" dirty="0"/>
          </a:p>
        </p:txBody>
      </p:sp>
    </p:spTree>
    <p:extLst>
      <p:ext uri="{BB962C8B-B14F-4D97-AF65-F5344CB8AC3E}">
        <p14:creationId xmlns:p14="http://schemas.microsoft.com/office/powerpoint/2010/main" val="398081704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1pPr>
    <a:lvl2pPr marL="460195"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2pPr>
    <a:lvl3pPr marL="920387"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3pPr>
    <a:lvl4pPr marL="1380581"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4pPr>
    <a:lvl5pPr marL="184077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5pPr>
    <a:lvl6pPr marL="2300963" algn="l" defTabSz="920387" rtl="0" eaLnBrk="1" latinLnBrk="0" hangingPunct="1">
      <a:defRPr kumimoji="1" sz="1200" kern="1200">
        <a:solidFill>
          <a:schemeClr val="tx1"/>
        </a:solidFill>
        <a:latin typeface="+mn-lt"/>
        <a:ea typeface="+mn-ea"/>
        <a:cs typeface="+mn-cs"/>
      </a:defRPr>
    </a:lvl6pPr>
    <a:lvl7pPr marL="2761159" algn="l" defTabSz="920387" rtl="0" eaLnBrk="1" latinLnBrk="0" hangingPunct="1">
      <a:defRPr kumimoji="1" sz="1200" kern="1200">
        <a:solidFill>
          <a:schemeClr val="tx1"/>
        </a:solidFill>
        <a:latin typeface="+mn-lt"/>
        <a:ea typeface="+mn-ea"/>
        <a:cs typeface="+mn-cs"/>
      </a:defRPr>
    </a:lvl7pPr>
    <a:lvl8pPr marL="3221350" algn="l" defTabSz="920387" rtl="0" eaLnBrk="1" latinLnBrk="0" hangingPunct="1">
      <a:defRPr kumimoji="1" sz="1200" kern="1200">
        <a:solidFill>
          <a:schemeClr val="tx1"/>
        </a:solidFill>
        <a:latin typeface="+mn-lt"/>
        <a:ea typeface="+mn-ea"/>
        <a:cs typeface="+mn-cs"/>
      </a:defRPr>
    </a:lvl8pPr>
    <a:lvl9pPr marL="3681541" algn="l" defTabSz="920387"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79875" y="509588"/>
            <a:ext cx="1778000" cy="2552700"/>
          </a:xfrm>
        </p:spPr>
      </p:sp>
      <p:sp>
        <p:nvSpPr>
          <p:cNvPr id="3" name="ノート プレースホルダー 2"/>
          <p:cNvSpPr>
            <a:spLocks noGrp="1"/>
          </p:cNvSpPr>
          <p:nvPr>
            <p:ph type="body" idx="1"/>
          </p:nvPr>
        </p:nvSpPr>
        <p:spPr/>
        <p:txBody>
          <a:bodyPr/>
          <a:lstStyle/>
          <a:p>
            <a:r>
              <a:rPr kumimoji="1" lang="ja-JP" altLang="en-US" dirty="0" smtClean="0">
                <a:latin typeface="メイリオ" panose="020B0604030504040204" pitchFamily="50" charset="-128"/>
                <a:ea typeface="メイリオ" panose="020B0604030504040204" pitchFamily="50" charset="-128"/>
                <a:cs typeface="メイリオ" panose="020B0604030504040204" pitchFamily="50" charset="-128"/>
              </a:rPr>
              <a:t>　　</a:t>
            </a:r>
            <a:endParaRPr kumimoji="1" lang="ja-JP" altLang="en-US"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 name="スライド番号プレースホルダー 3"/>
          <p:cNvSpPr>
            <a:spLocks noGrp="1"/>
          </p:cNvSpPr>
          <p:nvPr>
            <p:ph type="sldNum" sz="quarter" idx="10"/>
          </p:nvPr>
        </p:nvSpPr>
        <p:spPr/>
        <p:txBody>
          <a:bodyPr/>
          <a:lstStyle/>
          <a:p>
            <a:pPr>
              <a:defRPr/>
            </a:pPr>
            <a:fld id="{23B5CCBE-E1D7-4BFF-8FC7-4A14C60B5710}" type="slidenum">
              <a:rPr lang="en-US" altLang="ja-JP" smtClean="0"/>
              <a:pPr>
                <a:defRPr/>
              </a:pPr>
              <a:t>1</a:t>
            </a:fld>
            <a:endParaRPr lang="en-US" altLang="ja-JP" dirty="0"/>
          </a:p>
        </p:txBody>
      </p:sp>
    </p:spTree>
    <p:extLst>
      <p:ext uri="{BB962C8B-B14F-4D97-AF65-F5344CB8AC3E}">
        <p14:creationId xmlns:p14="http://schemas.microsoft.com/office/powerpoint/2010/main" val="5049930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23B5CCBE-E1D7-4BFF-8FC7-4A14C60B5710}" type="slidenum">
              <a:rPr lang="en-US" altLang="ja-JP" smtClean="0"/>
              <a:pPr>
                <a:defRPr/>
              </a:pPr>
              <a:t>2</a:t>
            </a:fld>
            <a:endParaRPr lang="en-US" altLang="ja-JP" dirty="0"/>
          </a:p>
        </p:txBody>
      </p:sp>
    </p:spTree>
    <p:extLst>
      <p:ext uri="{BB962C8B-B14F-4D97-AF65-F5344CB8AC3E}">
        <p14:creationId xmlns:p14="http://schemas.microsoft.com/office/powerpoint/2010/main" val="42453486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40069" y="3210006"/>
            <a:ext cx="6120765" cy="2214905"/>
          </a:xfrm>
        </p:spPr>
        <p:txBody>
          <a:bodyPr/>
          <a:lstStyle/>
          <a:p>
            <a:r>
              <a:rPr kumimoji="1" lang="ja-JP" altLang="en-US" smtClean="0"/>
              <a:t>マスタ タイトルの書式設定</a:t>
            </a:r>
            <a:endParaRPr kumimoji="1" lang="ja-JP" altLang="en-US"/>
          </a:p>
        </p:txBody>
      </p:sp>
      <p:sp>
        <p:nvSpPr>
          <p:cNvPr id="3" name="サブタイトル 2"/>
          <p:cNvSpPr>
            <a:spLocks noGrp="1"/>
          </p:cNvSpPr>
          <p:nvPr>
            <p:ph type="subTitle" idx="1"/>
          </p:nvPr>
        </p:nvSpPr>
        <p:spPr>
          <a:xfrm>
            <a:off x="1080141" y="5855394"/>
            <a:ext cx="5040630" cy="2640665"/>
          </a:xfrm>
        </p:spPr>
        <p:txBody>
          <a:bodyPr/>
          <a:lstStyle>
            <a:lvl1pPr marL="0" indent="0" algn="ctr">
              <a:buNone/>
              <a:defRPr>
                <a:solidFill>
                  <a:schemeClr val="tx1">
                    <a:tint val="75000"/>
                  </a:schemeClr>
                </a:solidFill>
              </a:defRPr>
            </a:lvl1pPr>
            <a:lvl2pPr marL="486875" indent="0" algn="ctr">
              <a:buNone/>
              <a:defRPr>
                <a:solidFill>
                  <a:schemeClr val="tx1">
                    <a:tint val="75000"/>
                  </a:schemeClr>
                </a:solidFill>
              </a:defRPr>
            </a:lvl2pPr>
            <a:lvl3pPr marL="973746" indent="0" algn="ctr">
              <a:buNone/>
              <a:defRPr>
                <a:solidFill>
                  <a:schemeClr val="tx1">
                    <a:tint val="75000"/>
                  </a:schemeClr>
                </a:solidFill>
              </a:defRPr>
            </a:lvl3pPr>
            <a:lvl4pPr marL="1460621" indent="0" algn="ctr">
              <a:buNone/>
              <a:defRPr>
                <a:solidFill>
                  <a:schemeClr val="tx1">
                    <a:tint val="75000"/>
                  </a:schemeClr>
                </a:solidFill>
              </a:defRPr>
            </a:lvl4pPr>
            <a:lvl5pPr marL="1947494" indent="0" algn="ctr">
              <a:buNone/>
              <a:defRPr>
                <a:solidFill>
                  <a:schemeClr val="tx1">
                    <a:tint val="75000"/>
                  </a:schemeClr>
                </a:solidFill>
              </a:defRPr>
            </a:lvl5pPr>
            <a:lvl6pPr marL="2434367" indent="0" algn="ctr">
              <a:buNone/>
              <a:defRPr>
                <a:solidFill>
                  <a:schemeClr val="tx1">
                    <a:tint val="75000"/>
                  </a:schemeClr>
                </a:solidFill>
              </a:defRPr>
            </a:lvl6pPr>
            <a:lvl7pPr marL="2921239" indent="0" algn="ctr">
              <a:buNone/>
              <a:defRPr>
                <a:solidFill>
                  <a:schemeClr val="tx1">
                    <a:tint val="75000"/>
                  </a:schemeClr>
                </a:solidFill>
              </a:defRPr>
            </a:lvl7pPr>
            <a:lvl8pPr marL="3408114" indent="0" algn="ctr">
              <a:buNone/>
              <a:defRPr>
                <a:solidFill>
                  <a:schemeClr val="tx1">
                    <a:tint val="75000"/>
                  </a:schemeClr>
                </a:solidFill>
              </a:defRPr>
            </a:lvl8pPr>
            <a:lvl9pPr marL="3894987" indent="0" algn="ctr">
              <a:buNone/>
              <a:defRPr>
                <a:solidFill>
                  <a:schemeClr val="tx1">
                    <a:tint val="75000"/>
                  </a:schemeClr>
                </a:solidFill>
              </a:defRPr>
            </a:lvl9pPr>
          </a:lstStyle>
          <a:p>
            <a:r>
              <a:rPr kumimoji="1" lang="ja-JP" altLang="en-US" smtClean="0"/>
              <a:t>マスタ サブタイトルの書式設定</a:t>
            </a:r>
            <a:endParaRPr kumimoji="1" lang="ja-JP" altLang="en-US"/>
          </a:p>
        </p:txBody>
      </p:sp>
      <p:sp>
        <p:nvSpPr>
          <p:cNvPr id="4" name="日付プレースホルダ 3"/>
          <p:cNvSpPr>
            <a:spLocks noGrp="1"/>
          </p:cNvSpPr>
          <p:nvPr>
            <p:ph type="dt" sz="half" idx="10"/>
          </p:nvPr>
        </p:nvSpPr>
        <p:spPr/>
        <p:txBody>
          <a:bodyPr/>
          <a:lstStyle/>
          <a:p>
            <a:pPr>
              <a:defRPr/>
            </a:pPr>
            <a:endParaRPr lang="en-US" altLang="ja-JP" dirty="0"/>
          </a:p>
        </p:txBody>
      </p:sp>
      <p:sp>
        <p:nvSpPr>
          <p:cNvPr id="5" name="フッター プレースホルダ 4"/>
          <p:cNvSpPr>
            <a:spLocks noGrp="1"/>
          </p:cNvSpPr>
          <p:nvPr>
            <p:ph type="ftr" sz="quarter" idx="11"/>
          </p:nvPr>
        </p:nvSpPr>
        <p:spPr/>
        <p:txBody>
          <a:bodyPr/>
          <a:lstStyle/>
          <a:p>
            <a:pPr>
              <a:defRPr/>
            </a:pPr>
            <a:endParaRPr lang="en-US" altLang="ja-JP" dirty="0"/>
          </a:p>
        </p:txBody>
      </p:sp>
      <p:sp>
        <p:nvSpPr>
          <p:cNvPr id="6" name="スライド番号プレースホルダ 5"/>
          <p:cNvSpPr>
            <a:spLocks noGrp="1"/>
          </p:cNvSpPr>
          <p:nvPr>
            <p:ph type="sldNum" sz="quarter" idx="12"/>
          </p:nvPr>
        </p:nvSpPr>
        <p:spPr/>
        <p:txBody>
          <a:bodyPr/>
          <a:lstStyle/>
          <a:p>
            <a:pPr>
              <a:defRPr/>
            </a:pPr>
            <a:fld id="{4042D34C-53FD-4586-B2F0-E76FB08BEF6B}" type="slidenum">
              <a:rPr lang="en-US" altLang="ja-JP" smtClean="0"/>
              <a:pPr>
                <a:defRPr/>
              </a:pPr>
              <a:t>‹#›</a:t>
            </a:fld>
            <a:endParaRPr lang="en-US" altLang="ja-JP"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pPr>
              <a:defRPr/>
            </a:pPr>
            <a:endParaRPr lang="en-US" altLang="ja-JP" dirty="0"/>
          </a:p>
        </p:txBody>
      </p:sp>
      <p:sp>
        <p:nvSpPr>
          <p:cNvPr id="5" name="フッター プレースホルダ 4"/>
          <p:cNvSpPr>
            <a:spLocks noGrp="1"/>
          </p:cNvSpPr>
          <p:nvPr>
            <p:ph type="ftr" sz="quarter" idx="11"/>
          </p:nvPr>
        </p:nvSpPr>
        <p:spPr/>
        <p:txBody>
          <a:bodyPr/>
          <a:lstStyle/>
          <a:p>
            <a:pPr>
              <a:defRPr/>
            </a:pPr>
            <a:endParaRPr lang="en-US" altLang="ja-JP" dirty="0"/>
          </a:p>
        </p:txBody>
      </p:sp>
      <p:sp>
        <p:nvSpPr>
          <p:cNvPr id="6" name="スライド番号プレースホルダ 5"/>
          <p:cNvSpPr>
            <a:spLocks noGrp="1"/>
          </p:cNvSpPr>
          <p:nvPr>
            <p:ph type="sldNum" sz="quarter" idx="12"/>
          </p:nvPr>
        </p:nvSpPr>
        <p:spPr/>
        <p:txBody>
          <a:bodyPr/>
          <a:lstStyle/>
          <a:p>
            <a:pPr>
              <a:defRPr/>
            </a:pPr>
            <a:fld id="{859EEFBD-EC6F-46E6-AC42-1733B8BB2735}" type="slidenum">
              <a:rPr lang="en-US" altLang="ja-JP" smtClean="0"/>
              <a:pPr>
                <a:defRPr/>
              </a:pPr>
              <a:t>‹#›</a:t>
            </a:fld>
            <a:endParaRPr lang="en-US" altLang="ja-JP"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5220653" y="413819"/>
            <a:ext cx="1620203" cy="8816569"/>
          </a:xfrm>
        </p:spPr>
        <p:txBody>
          <a:bodyPr vert="eaVert"/>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a:xfrm>
            <a:off x="360047" y="413819"/>
            <a:ext cx="4740593" cy="8816569"/>
          </a:xfrm>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pPr>
              <a:defRPr/>
            </a:pPr>
            <a:endParaRPr lang="en-US" altLang="ja-JP" dirty="0"/>
          </a:p>
        </p:txBody>
      </p:sp>
      <p:sp>
        <p:nvSpPr>
          <p:cNvPr id="5" name="フッター プレースホルダ 4"/>
          <p:cNvSpPr>
            <a:spLocks noGrp="1"/>
          </p:cNvSpPr>
          <p:nvPr>
            <p:ph type="ftr" sz="quarter" idx="11"/>
          </p:nvPr>
        </p:nvSpPr>
        <p:spPr/>
        <p:txBody>
          <a:bodyPr/>
          <a:lstStyle/>
          <a:p>
            <a:pPr>
              <a:defRPr/>
            </a:pPr>
            <a:endParaRPr lang="en-US" altLang="ja-JP" dirty="0"/>
          </a:p>
        </p:txBody>
      </p:sp>
      <p:sp>
        <p:nvSpPr>
          <p:cNvPr id="6" name="スライド番号プレースホルダ 5"/>
          <p:cNvSpPr>
            <a:spLocks noGrp="1"/>
          </p:cNvSpPr>
          <p:nvPr>
            <p:ph type="sldNum" sz="quarter" idx="12"/>
          </p:nvPr>
        </p:nvSpPr>
        <p:spPr/>
        <p:txBody>
          <a:bodyPr/>
          <a:lstStyle/>
          <a:p>
            <a:pPr>
              <a:defRPr/>
            </a:pPr>
            <a:fld id="{590CD506-9536-4B39-97EF-2D47BD1A386D}" type="slidenum">
              <a:rPr lang="en-US" altLang="ja-JP" smtClean="0"/>
              <a:pPr>
                <a:defRPr/>
              </a:pPr>
              <a:t>‹#›</a:t>
            </a:fld>
            <a:endParaRPr lang="en-US" altLang="ja-JP"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p:txBody>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pPr>
              <a:defRPr/>
            </a:pPr>
            <a:endParaRPr lang="en-US" altLang="ja-JP" dirty="0"/>
          </a:p>
        </p:txBody>
      </p:sp>
      <p:sp>
        <p:nvSpPr>
          <p:cNvPr id="5" name="フッター プレースホルダ 4"/>
          <p:cNvSpPr>
            <a:spLocks noGrp="1"/>
          </p:cNvSpPr>
          <p:nvPr>
            <p:ph type="ftr" sz="quarter" idx="11"/>
          </p:nvPr>
        </p:nvSpPr>
        <p:spPr/>
        <p:txBody>
          <a:bodyPr/>
          <a:lstStyle/>
          <a:p>
            <a:pPr>
              <a:defRPr/>
            </a:pPr>
            <a:endParaRPr lang="en-US" altLang="ja-JP" dirty="0"/>
          </a:p>
        </p:txBody>
      </p:sp>
      <p:sp>
        <p:nvSpPr>
          <p:cNvPr id="6" name="スライド番号プレースホルダ 5"/>
          <p:cNvSpPr>
            <a:spLocks noGrp="1"/>
          </p:cNvSpPr>
          <p:nvPr>
            <p:ph type="sldNum" sz="quarter" idx="12"/>
          </p:nvPr>
        </p:nvSpPr>
        <p:spPr/>
        <p:txBody>
          <a:bodyPr/>
          <a:lstStyle/>
          <a:p>
            <a:pPr>
              <a:defRPr/>
            </a:pPr>
            <a:fld id="{10FBE823-2990-4351-9708-2E817161E331}" type="slidenum">
              <a:rPr lang="en-US" altLang="ja-JP" smtClean="0"/>
              <a:pPr>
                <a:defRPr/>
              </a:pPr>
              <a:t>‹#›</a:t>
            </a:fld>
            <a:endParaRPr lang="en-US" altLang="ja-JP"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68824" y="6640005"/>
            <a:ext cx="6120765" cy="2052257"/>
          </a:xfrm>
        </p:spPr>
        <p:txBody>
          <a:bodyPr anchor="t"/>
          <a:lstStyle>
            <a:lvl1pPr algn="l">
              <a:defRPr sz="4300" b="1" cap="all"/>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568824" y="4379626"/>
            <a:ext cx="6120765" cy="2260352"/>
          </a:xfrm>
        </p:spPr>
        <p:txBody>
          <a:bodyPr anchor="b"/>
          <a:lstStyle>
            <a:lvl1pPr marL="0" indent="0">
              <a:buNone/>
              <a:defRPr sz="2100">
                <a:solidFill>
                  <a:schemeClr val="tx1">
                    <a:tint val="75000"/>
                  </a:schemeClr>
                </a:solidFill>
              </a:defRPr>
            </a:lvl1pPr>
            <a:lvl2pPr marL="486875" indent="0">
              <a:buNone/>
              <a:defRPr sz="1900">
                <a:solidFill>
                  <a:schemeClr val="tx1">
                    <a:tint val="75000"/>
                  </a:schemeClr>
                </a:solidFill>
              </a:defRPr>
            </a:lvl2pPr>
            <a:lvl3pPr marL="973746" indent="0">
              <a:buNone/>
              <a:defRPr sz="1700">
                <a:solidFill>
                  <a:schemeClr val="tx1">
                    <a:tint val="75000"/>
                  </a:schemeClr>
                </a:solidFill>
              </a:defRPr>
            </a:lvl3pPr>
            <a:lvl4pPr marL="1460621" indent="0">
              <a:buNone/>
              <a:defRPr sz="1500">
                <a:solidFill>
                  <a:schemeClr val="tx1">
                    <a:tint val="75000"/>
                  </a:schemeClr>
                </a:solidFill>
              </a:defRPr>
            </a:lvl4pPr>
            <a:lvl5pPr marL="1947494" indent="0">
              <a:buNone/>
              <a:defRPr sz="1500">
                <a:solidFill>
                  <a:schemeClr val="tx1">
                    <a:tint val="75000"/>
                  </a:schemeClr>
                </a:solidFill>
              </a:defRPr>
            </a:lvl5pPr>
            <a:lvl6pPr marL="2434367" indent="0">
              <a:buNone/>
              <a:defRPr sz="1500">
                <a:solidFill>
                  <a:schemeClr val="tx1">
                    <a:tint val="75000"/>
                  </a:schemeClr>
                </a:solidFill>
              </a:defRPr>
            </a:lvl6pPr>
            <a:lvl7pPr marL="2921239" indent="0">
              <a:buNone/>
              <a:defRPr sz="1500">
                <a:solidFill>
                  <a:schemeClr val="tx1">
                    <a:tint val="75000"/>
                  </a:schemeClr>
                </a:solidFill>
              </a:defRPr>
            </a:lvl7pPr>
            <a:lvl8pPr marL="3408114" indent="0">
              <a:buNone/>
              <a:defRPr sz="1500">
                <a:solidFill>
                  <a:schemeClr val="tx1">
                    <a:tint val="75000"/>
                  </a:schemeClr>
                </a:solidFill>
              </a:defRPr>
            </a:lvl8pPr>
            <a:lvl9pPr marL="3894987" indent="0">
              <a:buNone/>
              <a:defRPr sz="1500">
                <a:solidFill>
                  <a:schemeClr val="tx1">
                    <a:tint val="75000"/>
                  </a:schemeClr>
                </a:solidFill>
              </a:defRPr>
            </a:lvl9pPr>
          </a:lstStyle>
          <a:p>
            <a:pPr lvl="0"/>
            <a:r>
              <a:rPr kumimoji="1" lang="ja-JP" altLang="en-US" smtClean="0"/>
              <a:t>マスタ テキストの書式設定</a:t>
            </a:r>
          </a:p>
        </p:txBody>
      </p:sp>
      <p:sp>
        <p:nvSpPr>
          <p:cNvPr id="4" name="日付プレースホルダ 3"/>
          <p:cNvSpPr>
            <a:spLocks noGrp="1"/>
          </p:cNvSpPr>
          <p:nvPr>
            <p:ph type="dt" sz="half" idx="10"/>
          </p:nvPr>
        </p:nvSpPr>
        <p:spPr/>
        <p:txBody>
          <a:bodyPr/>
          <a:lstStyle/>
          <a:p>
            <a:pPr>
              <a:defRPr/>
            </a:pPr>
            <a:endParaRPr lang="en-US" altLang="ja-JP" dirty="0"/>
          </a:p>
        </p:txBody>
      </p:sp>
      <p:sp>
        <p:nvSpPr>
          <p:cNvPr id="5" name="フッター プレースホルダ 4"/>
          <p:cNvSpPr>
            <a:spLocks noGrp="1"/>
          </p:cNvSpPr>
          <p:nvPr>
            <p:ph type="ftr" sz="quarter" idx="11"/>
          </p:nvPr>
        </p:nvSpPr>
        <p:spPr/>
        <p:txBody>
          <a:bodyPr/>
          <a:lstStyle/>
          <a:p>
            <a:pPr>
              <a:defRPr/>
            </a:pPr>
            <a:endParaRPr lang="en-US" altLang="ja-JP" dirty="0"/>
          </a:p>
        </p:txBody>
      </p:sp>
      <p:sp>
        <p:nvSpPr>
          <p:cNvPr id="6" name="スライド番号プレースホルダ 5"/>
          <p:cNvSpPr>
            <a:spLocks noGrp="1"/>
          </p:cNvSpPr>
          <p:nvPr>
            <p:ph type="sldNum" sz="quarter" idx="12"/>
          </p:nvPr>
        </p:nvSpPr>
        <p:spPr/>
        <p:txBody>
          <a:bodyPr/>
          <a:lstStyle/>
          <a:p>
            <a:pPr>
              <a:defRPr/>
            </a:pPr>
            <a:fld id="{16901142-2ED9-477D-BCA3-CFFA70900970}" type="slidenum">
              <a:rPr lang="en-US" altLang="ja-JP" smtClean="0"/>
              <a:pPr>
                <a:defRPr/>
              </a:pPr>
              <a:t>‹#›</a:t>
            </a:fld>
            <a:endParaRPr lang="en-US" altLang="ja-JP"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sz="half" idx="1"/>
          </p:nvPr>
        </p:nvSpPr>
        <p:spPr>
          <a:xfrm>
            <a:off x="360045" y="2411081"/>
            <a:ext cx="3180398" cy="6819327"/>
          </a:xfrm>
        </p:spPr>
        <p:txBody>
          <a:bodyPr/>
          <a:lstStyle>
            <a:lvl1pPr>
              <a:defRPr sz="30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 3"/>
          <p:cNvSpPr>
            <a:spLocks noGrp="1"/>
          </p:cNvSpPr>
          <p:nvPr>
            <p:ph sz="half" idx="2"/>
          </p:nvPr>
        </p:nvSpPr>
        <p:spPr>
          <a:xfrm>
            <a:off x="3660458" y="2411081"/>
            <a:ext cx="3180398" cy="6819327"/>
          </a:xfrm>
        </p:spPr>
        <p:txBody>
          <a:bodyPr/>
          <a:lstStyle>
            <a:lvl1pPr>
              <a:defRPr sz="30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 4"/>
          <p:cNvSpPr>
            <a:spLocks noGrp="1"/>
          </p:cNvSpPr>
          <p:nvPr>
            <p:ph type="dt" sz="half" idx="10"/>
          </p:nvPr>
        </p:nvSpPr>
        <p:spPr/>
        <p:txBody>
          <a:bodyPr/>
          <a:lstStyle/>
          <a:p>
            <a:pPr>
              <a:defRPr/>
            </a:pPr>
            <a:endParaRPr lang="en-US" altLang="ja-JP" dirty="0"/>
          </a:p>
        </p:txBody>
      </p:sp>
      <p:sp>
        <p:nvSpPr>
          <p:cNvPr id="6" name="フッター プレースホルダ 5"/>
          <p:cNvSpPr>
            <a:spLocks noGrp="1"/>
          </p:cNvSpPr>
          <p:nvPr>
            <p:ph type="ftr" sz="quarter" idx="11"/>
          </p:nvPr>
        </p:nvSpPr>
        <p:spPr/>
        <p:txBody>
          <a:bodyPr/>
          <a:lstStyle/>
          <a:p>
            <a:pPr>
              <a:defRPr/>
            </a:pPr>
            <a:endParaRPr lang="en-US" altLang="ja-JP" dirty="0"/>
          </a:p>
        </p:txBody>
      </p:sp>
      <p:sp>
        <p:nvSpPr>
          <p:cNvPr id="7" name="スライド番号プレースホルダ 6"/>
          <p:cNvSpPr>
            <a:spLocks noGrp="1"/>
          </p:cNvSpPr>
          <p:nvPr>
            <p:ph type="sldNum" sz="quarter" idx="12"/>
          </p:nvPr>
        </p:nvSpPr>
        <p:spPr/>
        <p:txBody>
          <a:bodyPr/>
          <a:lstStyle/>
          <a:p>
            <a:pPr>
              <a:defRPr/>
            </a:pPr>
            <a:fld id="{2DF2D70D-1300-4841-91F6-F12544984DA1}" type="slidenum">
              <a:rPr lang="en-US" altLang="ja-JP" smtClean="0"/>
              <a:pPr>
                <a:defRPr/>
              </a:pPr>
              <a:t>‹#›</a:t>
            </a:fld>
            <a:endParaRPr lang="en-US" altLang="ja-JP"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360056" y="2312980"/>
            <a:ext cx="3181648" cy="963938"/>
          </a:xfrm>
        </p:spPr>
        <p:txBody>
          <a:bodyPr anchor="b"/>
          <a:lstStyle>
            <a:lvl1pPr marL="0" indent="0">
              <a:buNone/>
              <a:defRPr sz="2500" b="1"/>
            </a:lvl1pPr>
            <a:lvl2pPr marL="486875" indent="0">
              <a:buNone/>
              <a:defRPr sz="2100" b="1"/>
            </a:lvl2pPr>
            <a:lvl3pPr marL="973746" indent="0">
              <a:buNone/>
              <a:defRPr sz="1900" b="1"/>
            </a:lvl3pPr>
            <a:lvl4pPr marL="1460621" indent="0">
              <a:buNone/>
              <a:defRPr sz="1700" b="1"/>
            </a:lvl4pPr>
            <a:lvl5pPr marL="1947494" indent="0">
              <a:buNone/>
              <a:defRPr sz="1700" b="1"/>
            </a:lvl5pPr>
            <a:lvl6pPr marL="2434367" indent="0">
              <a:buNone/>
              <a:defRPr sz="1700" b="1"/>
            </a:lvl6pPr>
            <a:lvl7pPr marL="2921239" indent="0">
              <a:buNone/>
              <a:defRPr sz="1700" b="1"/>
            </a:lvl7pPr>
            <a:lvl8pPr marL="3408114" indent="0">
              <a:buNone/>
              <a:defRPr sz="1700" b="1"/>
            </a:lvl8pPr>
            <a:lvl9pPr marL="3894987" indent="0">
              <a:buNone/>
              <a:defRPr sz="1700" b="1"/>
            </a:lvl9pPr>
          </a:lstStyle>
          <a:p>
            <a:pPr lvl="0"/>
            <a:r>
              <a:rPr kumimoji="1" lang="ja-JP" altLang="en-US" smtClean="0"/>
              <a:t>マスタ テキストの書式設定</a:t>
            </a:r>
          </a:p>
        </p:txBody>
      </p:sp>
      <p:sp>
        <p:nvSpPr>
          <p:cNvPr id="4" name="コンテンツ プレースホルダ 3"/>
          <p:cNvSpPr>
            <a:spLocks noGrp="1"/>
          </p:cNvSpPr>
          <p:nvPr>
            <p:ph sz="half" idx="2"/>
          </p:nvPr>
        </p:nvSpPr>
        <p:spPr>
          <a:xfrm>
            <a:off x="360056" y="3276917"/>
            <a:ext cx="3181648" cy="5953457"/>
          </a:xfrm>
        </p:spPr>
        <p:txBody>
          <a:bodyPr/>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 4"/>
          <p:cNvSpPr>
            <a:spLocks noGrp="1"/>
          </p:cNvSpPr>
          <p:nvPr>
            <p:ph type="body" sz="quarter" idx="3"/>
          </p:nvPr>
        </p:nvSpPr>
        <p:spPr>
          <a:xfrm>
            <a:off x="3657961" y="2312980"/>
            <a:ext cx="3182899" cy="963938"/>
          </a:xfrm>
        </p:spPr>
        <p:txBody>
          <a:bodyPr anchor="b"/>
          <a:lstStyle>
            <a:lvl1pPr marL="0" indent="0">
              <a:buNone/>
              <a:defRPr sz="2500" b="1"/>
            </a:lvl1pPr>
            <a:lvl2pPr marL="486875" indent="0">
              <a:buNone/>
              <a:defRPr sz="2100" b="1"/>
            </a:lvl2pPr>
            <a:lvl3pPr marL="973746" indent="0">
              <a:buNone/>
              <a:defRPr sz="1900" b="1"/>
            </a:lvl3pPr>
            <a:lvl4pPr marL="1460621" indent="0">
              <a:buNone/>
              <a:defRPr sz="1700" b="1"/>
            </a:lvl4pPr>
            <a:lvl5pPr marL="1947494" indent="0">
              <a:buNone/>
              <a:defRPr sz="1700" b="1"/>
            </a:lvl5pPr>
            <a:lvl6pPr marL="2434367" indent="0">
              <a:buNone/>
              <a:defRPr sz="1700" b="1"/>
            </a:lvl6pPr>
            <a:lvl7pPr marL="2921239" indent="0">
              <a:buNone/>
              <a:defRPr sz="1700" b="1"/>
            </a:lvl7pPr>
            <a:lvl8pPr marL="3408114" indent="0">
              <a:buNone/>
              <a:defRPr sz="1700" b="1"/>
            </a:lvl8pPr>
            <a:lvl9pPr marL="3894987" indent="0">
              <a:buNone/>
              <a:defRPr sz="1700" b="1"/>
            </a:lvl9pPr>
          </a:lstStyle>
          <a:p>
            <a:pPr lvl="0"/>
            <a:r>
              <a:rPr kumimoji="1" lang="ja-JP" altLang="en-US" smtClean="0"/>
              <a:t>マスタ テキストの書式設定</a:t>
            </a:r>
          </a:p>
        </p:txBody>
      </p:sp>
      <p:sp>
        <p:nvSpPr>
          <p:cNvPr id="6" name="コンテンツ プレースホルダ 5"/>
          <p:cNvSpPr>
            <a:spLocks noGrp="1"/>
          </p:cNvSpPr>
          <p:nvPr>
            <p:ph sz="quarter" idx="4"/>
          </p:nvPr>
        </p:nvSpPr>
        <p:spPr>
          <a:xfrm>
            <a:off x="3657961" y="3276917"/>
            <a:ext cx="3182899" cy="5953457"/>
          </a:xfrm>
        </p:spPr>
        <p:txBody>
          <a:bodyPr/>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 6"/>
          <p:cNvSpPr>
            <a:spLocks noGrp="1"/>
          </p:cNvSpPr>
          <p:nvPr>
            <p:ph type="dt" sz="half" idx="10"/>
          </p:nvPr>
        </p:nvSpPr>
        <p:spPr/>
        <p:txBody>
          <a:bodyPr/>
          <a:lstStyle/>
          <a:p>
            <a:pPr>
              <a:defRPr/>
            </a:pPr>
            <a:endParaRPr lang="en-US" altLang="ja-JP" dirty="0"/>
          </a:p>
        </p:txBody>
      </p:sp>
      <p:sp>
        <p:nvSpPr>
          <p:cNvPr id="8" name="フッター プレースホルダ 7"/>
          <p:cNvSpPr>
            <a:spLocks noGrp="1"/>
          </p:cNvSpPr>
          <p:nvPr>
            <p:ph type="ftr" sz="quarter" idx="11"/>
          </p:nvPr>
        </p:nvSpPr>
        <p:spPr/>
        <p:txBody>
          <a:bodyPr/>
          <a:lstStyle/>
          <a:p>
            <a:pPr>
              <a:defRPr/>
            </a:pPr>
            <a:endParaRPr lang="en-US" altLang="ja-JP" dirty="0"/>
          </a:p>
        </p:txBody>
      </p:sp>
      <p:sp>
        <p:nvSpPr>
          <p:cNvPr id="9" name="スライド番号プレースホルダ 8"/>
          <p:cNvSpPr>
            <a:spLocks noGrp="1"/>
          </p:cNvSpPr>
          <p:nvPr>
            <p:ph type="sldNum" sz="quarter" idx="12"/>
          </p:nvPr>
        </p:nvSpPr>
        <p:spPr/>
        <p:txBody>
          <a:bodyPr/>
          <a:lstStyle/>
          <a:p>
            <a:pPr>
              <a:defRPr/>
            </a:pPr>
            <a:fld id="{9E69E641-9058-4C4E-A723-F9D5FF68B5B7}" type="slidenum">
              <a:rPr lang="en-US" altLang="ja-JP" smtClean="0"/>
              <a:pPr>
                <a:defRPr/>
              </a:pPr>
              <a:t>‹#›</a:t>
            </a:fld>
            <a:endParaRPr lang="en-US" altLang="ja-JP"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日付プレースホルダ 2"/>
          <p:cNvSpPr>
            <a:spLocks noGrp="1"/>
          </p:cNvSpPr>
          <p:nvPr>
            <p:ph type="dt" sz="half" idx="10"/>
          </p:nvPr>
        </p:nvSpPr>
        <p:spPr/>
        <p:txBody>
          <a:bodyPr/>
          <a:lstStyle/>
          <a:p>
            <a:pPr>
              <a:defRPr/>
            </a:pPr>
            <a:endParaRPr lang="en-US" altLang="ja-JP" dirty="0"/>
          </a:p>
        </p:txBody>
      </p:sp>
      <p:sp>
        <p:nvSpPr>
          <p:cNvPr id="4" name="フッター プレースホルダ 3"/>
          <p:cNvSpPr>
            <a:spLocks noGrp="1"/>
          </p:cNvSpPr>
          <p:nvPr>
            <p:ph type="ftr" sz="quarter" idx="11"/>
          </p:nvPr>
        </p:nvSpPr>
        <p:spPr/>
        <p:txBody>
          <a:bodyPr/>
          <a:lstStyle/>
          <a:p>
            <a:pPr>
              <a:defRPr/>
            </a:pPr>
            <a:endParaRPr lang="en-US" altLang="ja-JP" dirty="0"/>
          </a:p>
        </p:txBody>
      </p:sp>
      <p:sp>
        <p:nvSpPr>
          <p:cNvPr id="5" name="スライド番号プレースホルダ 4"/>
          <p:cNvSpPr>
            <a:spLocks noGrp="1"/>
          </p:cNvSpPr>
          <p:nvPr>
            <p:ph type="sldNum" sz="quarter" idx="12"/>
          </p:nvPr>
        </p:nvSpPr>
        <p:spPr/>
        <p:txBody>
          <a:bodyPr/>
          <a:lstStyle/>
          <a:p>
            <a:pPr>
              <a:defRPr/>
            </a:pPr>
            <a:fld id="{E485488B-9F7E-47D7-BCFB-3DADEFF444AE}" type="slidenum">
              <a:rPr lang="en-US" altLang="ja-JP" smtClean="0"/>
              <a:pPr>
                <a:defRPr/>
              </a:pPr>
              <a:t>‹#›</a:t>
            </a:fld>
            <a:endParaRPr lang="en-US" altLang="ja-JP"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pPr>
              <a:defRPr/>
            </a:pPr>
            <a:endParaRPr lang="en-US" altLang="ja-JP" dirty="0"/>
          </a:p>
        </p:txBody>
      </p:sp>
      <p:sp>
        <p:nvSpPr>
          <p:cNvPr id="3" name="フッター プレースホルダ 2"/>
          <p:cNvSpPr>
            <a:spLocks noGrp="1"/>
          </p:cNvSpPr>
          <p:nvPr>
            <p:ph type="ftr" sz="quarter" idx="11"/>
          </p:nvPr>
        </p:nvSpPr>
        <p:spPr/>
        <p:txBody>
          <a:bodyPr/>
          <a:lstStyle/>
          <a:p>
            <a:pPr>
              <a:defRPr/>
            </a:pPr>
            <a:endParaRPr lang="en-US" altLang="ja-JP" dirty="0"/>
          </a:p>
        </p:txBody>
      </p:sp>
      <p:sp>
        <p:nvSpPr>
          <p:cNvPr id="4" name="スライド番号プレースホルダ 3"/>
          <p:cNvSpPr>
            <a:spLocks noGrp="1"/>
          </p:cNvSpPr>
          <p:nvPr>
            <p:ph type="sldNum" sz="quarter" idx="12"/>
          </p:nvPr>
        </p:nvSpPr>
        <p:spPr/>
        <p:txBody>
          <a:bodyPr/>
          <a:lstStyle/>
          <a:p>
            <a:pPr>
              <a:defRPr/>
            </a:pPr>
            <a:fld id="{6E4BB047-C911-450D-9E15-BFC6FB6EECFB}" type="slidenum">
              <a:rPr lang="en-US" altLang="ja-JP" smtClean="0"/>
              <a:pPr>
                <a:defRPr/>
              </a:pPr>
              <a:t>‹#›</a:t>
            </a:fld>
            <a:endParaRPr lang="en-US" altLang="ja-JP"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60061" y="411438"/>
            <a:ext cx="2369047" cy="1750876"/>
          </a:xfrm>
        </p:spPr>
        <p:txBody>
          <a:bodyPr anchor="b"/>
          <a:lstStyle>
            <a:lvl1pPr algn="l">
              <a:defRPr sz="2100" b="1"/>
            </a:lvl1p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a:xfrm>
            <a:off x="2815363" y="411427"/>
            <a:ext cx="4025503" cy="8818962"/>
          </a:xfrm>
        </p:spPr>
        <p:txBody>
          <a:bodyPr/>
          <a:lstStyle>
            <a:lvl1pPr>
              <a:defRPr sz="3500"/>
            </a:lvl1pPr>
            <a:lvl2pPr>
              <a:defRPr sz="3000"/>
            </a:lvl2pPr>
            <a:lvl3pPr>
              <a:defRPr sz="2500"/>
            </a:lvl3pPr>
            <a:lvl4pPr>
              <a:defRPr sz="2100"/>
            </a:lvl4pPr>
            <a:lvl5pPr>
              <a:defRPr sz="2100"/>
            </a:lvl5pPr>
            <a:lvl6pPr>
              <a:defRPr sz="2100"/>
            </a:lvl6pPr>
            <a:lvl7pPr>
              <a:defRPr sz="2100"/>
            </a:lvl7pPr>
            <a:lvl8pPr>
              <a:defRPr sz="2100"/>
            </a:lvl8pPr>
            <a:lvl9pPr>
              <a:defRPr sz="21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 3"/>
          <p:cNvSpPr>
            <a:spLocks noGrp="1"/>
          </p:cNvSpPr>
          <p:nvPr>
            <p:ph type="body" sz="half" idx="2"/>
          </p:nvPr>
        </p:nvSpPr>
        <p:spPr>
          <a:xfrm>
            <a:off x="360061" y="2162319"/>
            <a:ext cx="2369047" cy="7068086"/>
          </a:xfrm>
        </p:spPr>
        <p:txBody>
          <a:bodyPr/>
          <a:lstStyle>
            <a:lvl1pPr marL="0" indent="0">
              <a:buNone/>
              <a:defRPr sz="1500"/>
            </a:lvl1pPr>
            <a:lvl2pPr marL="486875" indent="0">
              <a:buNone/>
              <a:defRPr sz="1300"/>
            </a:lvl2pPr>
            <a:lvl3pPr marL="973746" indent="0">
              <a:buNone/>
              <a:defRPr sz="1000"/>
            </a:lvl3pPr>
            <a:lvl4pPr marL="1460621" indent="0">
              <a:buNone/>
              <a:defRPr sz="900"/>
            </a:lvl4pPr>
            <a:lvl5pPr marL="1947494" indent="0">
              <a:buNone/>
              <a:defRPr sz="900"/>
            </a:lvl5pPr>
            <a:lvl6pPr marL="2434367" indent="0">
              <a:buNone/>
              <a:defRPr sz="900"/>
            </a:lvl6pPr>
            <a:lvl7pPr marL="2921239" indent="0">
              <a:buNone/>
              <a:defRPr sz="900"/>
            </a:lvl7pPr>
            <a:lvl8pPr marL="3408114" indent="0">
              <a:buNone/>
              <a:defRPr sz="900"/>
            </a:lvl8pPr>
            <a:lvl9pPr marL="3894987"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pPr>
              <a:defRPr/>
            </a:pPr>
            <a:endParaRPr lang="en-US" altLang="ja-JP" dirty="0"/>
          </a:p>
        </p:txBody>
      </p:sp>
      <p:sp>
        <p:nvSpPr>
          <p:cNvPr id="6" name="フッター プレースホルダ 5"/>
          <p:cNvSpPr>
            <a:spLocks noGrp="1"/>
          </p:cNvSpPr>
          <p:nvPr>
            <p:ph type="ftr" sz="quarter" idx="11"/>
          </p:nvPr>
        </p:nvSpPr>
        <p:spPr/>
        <p:txBody>
          <a:bodyPr/>
          <a:lstStyle/>
          <a:p>
            <a:pPr>
              <a:defRPr/>
            </a:pPr>
            <a:endParaRPr lang="en-US" altLang="ja-JP" dirty="0"/>
          </a:p>
        </p:txBody>
      </p:sp>
      <p:sp>
        <p:nvSpPr>
          <p:cNvPr id="7" name="スライド番号プレースホルダ 6"/>
          <p:cNvSpPr>
            <a:spLocks noGrp="1"/>
          </p:cNvSpPr>
          <p:nvPr>
            <p:ph type="sldNum" sz="quarter" idx="12"/>
          </p:nvPr>
        </p:nvSpPr>
        <p:spPr/>
        <p:txBody>
          <a:bodyPr/>
          <a:lstStyle/>
          <a:p>
            <a:pPr>
              <a:defRPr/>
            </a:pPr>
            <a:fld id="{47EF467D-822F-4DB9-93A2-F60B019102C0}" type="slidenum">
              <a:rPr lang="en-US" altLang="ja-JP" smtClean="0"/>
              <a:pPr>
                <a:defRPr/>
              </a:pPr>
              <a:t>‹#›</a:t>
            </a:fld>
            <a:endParaRPr lang="en-US" altLang="ja-JP"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411430" y="7233158"/>
            <a:ext cx="4320540" cy="853912"/>
          </a:xfrm>
        </p:spPr>
        <p:txBody>
          <a:bodyPr anchor="b"/>
          <a:lstStyle>
            <a:lvl1pPr algn="l">
              <a:defRPr sz="2100" b="1"/>
            </a:lvl1pPr>
          </a:lstStyle>
          <a:p>
            <a:r>
              <a:rPr kumimoji="1" lang="ja-JP" altLang="en-US" smtClean="0"/>
              <a:t>マスタ タイトルの書式設定</a:t>
            </a:r>
            <a:endParaRPr kumimoji="1" lang="ja-JP" altLang="en-US"/>
          </a:p>
        </p:txBody>
      </p:sp>
      <p:sp>
        <p:nvSpPr>
          <p:cNvPr id="3" name="図プレースホルダ 2"/>
          <p:cNvSpPr>
            <a:spLocks noGrp="1"/>
          </p:cNvSpPr>
          <p:nvPr>
            <p:ph type="pic" idx="1"/>
          </p:nvPr>
        </p:nvSpPr>
        <p:spPr>
          <a:xfrm>
            <a:off x="1411430" y="923302"/>
            <a:ext cx="4320540" cy="6199823"/>
          </a:xfrm>
        </p:spPr>
        <p:txBody>
          <a:bodyPr/>
          <a:lstStyle>
            <a:lvl1pPr marL="0" indent="0">
              <a:buNone/>
              <a:defRPr sz="3500"/>
            </a:lvl1pPr>
            <a:lvl2pPr marL="486875" indent="0">
              <a:buNone/>
              <a:defRPr sz="3000"/>
            </a:lvl2pPr>
            <a:lvl3pPr marL="973746" indent="0">
              <a:buNone/>
              <a:defRPr sz="2500"/>
            </a:lvl3pPr>
            <a:lvl4pPr marL="1460621" indent="0">
              <a:buNone/>
              <a:defRPr sz="2100"/>
            </a:lvl4pPr>
            <a:lvl5pPr marL="1947494" indent="0">
              <a:buNone/>
              <a:defRPr sz="2100"/>
            </a:lvl5pPr>
            <a:lvl6pPr marL="2434367" indent="0">
              <a:buNone/>
              <a:defRPr sz="2100"/>
            </a:lvl6pPr>
            <a:lvl7pPr marL="2921239" indent="0">
              <a:buNone/>
              <a:defRPr sz="2100"/>
            </a:lvl7pPr>
            <a:lvl8pPr marL="3408114" indent="0">
              <a:buNone/>
              <a:defRPr sz="2100"/>
            </a:lvl8pPr>
            <a:lvl9pPr marL="3894987" indent="0">
              <a:buNone/>
              <a:defRPr sz="2100"/>
            </a:lvl9pPr>
          </a:lstStyle>
          <a:p>
            <a:endParaRPr kumimoji="1" lang="ja-JP" altLang="en-US"/>
          </a:p>
        </p:txBody>
      </p:sp>
      <p:sp>
        <p:nvSpPr>
          <p:cNvPr id="4" name="テキスト プレースホルダ 3"/>
          <p:cNvSpPr>
            <a:spLocks noGrp="1"/>
          </p:cNvSpPr>
          <p:nvPr>
            <p:ph type="body" sz="half" idx="2"/>
          </p:nvPr>
        </p:nvSpPr>
        <p:spPr>
          <a:xfrm>
            <a:off x="1411430" y="8087039"/>
            <a:ext cx="4320540" cy="1212696"/>
          </a:xfrm>
        </p:spPr>
        <p:txBody>
          <a:bodyPr/>
          <a:lstStyle>
            <a:lvl1pPr marL="0" indent="0">
              <a:buNone/>
              <a:defRPr sz="1500"/>
            </a:lvl1pPr>
            <a:lvl2pPr marL="486875" indent="0">
              <a:buNone/>
              <a:defRPr sz="1300"/>
            </a:lvl2pPr>
            <a:lvl3pPr marL="973746" indent="0">
              <a:buNone/>
              <a:defRPr sz="1000"/>
            </a:lvl3pPr>
            <a:lvl4pPr marL="1460621" indent="0">
              <a:buNone/>
              <a:defRPr sz="900"/>
            </a:lvl4pPr>
            <a:lvl5pPr marL="1947494" indent="0">
              <a:buNone/>
              <a:defRPr sz="900"/>
            </a:lvl5pPr>
            <a:lvl6pPr marL="2434367" indent="0">
              <a:buNone/>
              <a:defRPr sz="900"/>
            </a:lvl6pPr>
            <a:lvl7pPr marL="2921239" indent="0">
              <a:buNone/>
              <a:defRPr sz="900"/>
            </a:lvl7pPr>
            <a:lvl8pPr marL="3408114" indent="0">
              <a:buNone/>
              <a:defRPr sz="900"/>
            </a:lvl8pPr>
            <a:lvl9pPr marL="3894987"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pPr>
              <a:defRPr/>
            </a:pPr>
            <a:endParaRPr lang="en-US" altLang="ja-JP" dirty="0"/>
          </a:p>
        </p:txBody>
      </p:sp>
      <p:sp>
        <p:nvSpPr>
          <p:cNvPr id="6" name="フッター プレースホルダ 5"/>
          <p:cNvSpPr>
            <a:spLocks noGrp="1"/>
          </p:cNvSpPr>
          <p:nvPr>
            <p:ph type="ftr" sz="quarter" idx="11"/>
          </p:nvPr>
        </p:nvSpPr>
        <p:spPr/>
        <p:txBody>
          <a:bodyPr/>
          <a:lstStyle/>
          <a:p>
            <a:pPr>
              <a:defRPr/>
            </a:pPr>
            <a:endParaRPr lang="en-US" altLang="ja-JP" dirty="0"/>
          </a:p>
        </p:txBody>
      </p:sp>
      <p:sp>
        <p:nvSpPr>
          <p:cNvPr id="7" name="スライド番号プレースホルダ 6"/>
          <p:cNvSpPr>
            <a:spLocks noGrp="1"/>
          </p:cNvSpPr>
          <p:nvPr>
            <p:ph type="sldNum" sz="quarter" idx="12"/>
          </p:nvPr>
        </p:nvSpPr>
        <p:spPr/>
        <p:txBody>
          <a:bodyPr/>
          <a:lstStyle/>
          <a:p>
            <a:pPr>
              <a:defRPr/>
            </a:pPr>
            <a:fld id="{F43AA528-C48E-4E1B-8029-EA6B1907BB33}" type="slidenum">
              <a:rPr lang="en-US" altLang="ja-JP" smtClean="0"/>
              <a:pPr>
                <a:defRPr/>
              </a:pPr>
              <a:t>‹#›</a:t>
            </a:fld>
            <a:endParaRPr lang="en-US" altLang="ja-JP"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360046" y="413800"/>
            <a:ext cx="6480810" cy="1722173"/>
          </a:xfrm>
          <a:prstGeom prst="rect">
            <a:avLst/>
          </a:prstGeom>
        </p:spPr>
        <p:txBody>
          <a:bodyPr vert="horz" lIns="97377" tIns="48686" rIns="97377" bIns="48686" rtlCol="0" anchor="ctr">
            <a:normAutofit/>
          </a:body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360046" y="2411081"/>
            <a:ext cx="6480810" cy="6819327"/>
          </a:xfrm>
          <a:prstGeom prst="rect">
            <a:avLst/>
          </a:prstGeom>
        </p:spPr>
        <p:txBody>
          <a:bodyPr vert="horz" lIns="97377" tIns="48686" rIns="97377" bIns="48686"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2"/>
          </p:nvPr>
        </p:nvSpPr>
        <p:spPr>
          <a:xfrm>
            <a:off x="360054" y="9577264"/>
            <a:ext cx="1680210" cy="550139"/>
          </a:xfrm>
          <a:prstGeom prst="rect">
            <a:avLst/>
          </a:prstGeom>
        </p:spPr>
        <p:txBody>
          <a:bodyPr vert="horz" lIns="97377" tIns="48686" rIns="97377" bIns="48686" rtlCol="0" anchor="ctr"/>
          <a:lstStyle>
            <a:lvl1pPr algn="l">
              <a:defRPr sz="1300">
                <a:solidFill>
                  <a:schemeClr val="tx1">
                    <a:tint val="75000"/>
                  </a:schemeClr>
                </a:solidFill>
              </a:defRPr>
            </a:lvl1pPr>
          </a:lstStyle>
          <a:p>
            <a:pPr>
              <a:defRPr/>
            </a:pPr>
            <a:endParaRPr lang="en-US" altLang="ja-JP" dirty="0"/>
          </a:p>
        </p:txBody>
      </p:sp>
      <p:sp>
        <p:nvSpPr>
          <p:cNvPr id="5" name="フッター プレースホルダ 4"/>
          <p:cNvSpPr>
            <a:spLocks noGrp="1"/>
          </p:cNvSpPr>
          <p:nvPr>
            <p:ph type="ftr" sz="quarter" idx="3"/>
          </p:nvPr>
        </p:nvSpPr>
        <p:spPr>
          <a:xfrm>
            <a:off x="2460316" y="9577264"/>
            <a:ext cx="2280285" cy="550139"/>
          </a:xfrm>
          <a:prstGeom prst="rect">
            <a:avLst/>
          </a:prstGeom>
        </p:spPr>
        <p:txBody>
          <a:bodyPr vert="horz" lIns="97377" tIns="48686" rIns="97377" bIns="48686" rtlCol="0" anchor="ctr"/>
          <a:lstStyle>
            <a:lvl1pPr algn="ctr">
              <a:defRPr sz="1300">
                <a:solidFill>
                  <a:schemeClr val="tx1">
                    <a:tint val="75000"/>
                  </a:schemeClr>
                </a:solidFill>
              </a:defRPr>
            </a:lvl1pPr>
          </a:lstStyle>
          <a:p>
            <a:pPr>
              <a:defRPr/>
            </a:pPr>
            <a:endParaRPr lang="en-US" altLang="ja-JP" dirty="0"/>
          </a:p>
        </p:txBody>
      </p:sp>
      <p:sp>
        <p:nvSpPr>
          <p:cNvPr id="6" name="スライド番号プレースホルダ 5"/>
          <p:cNvSpPr>
            <a:spLocks noGrp="1"/>
          </p:cNvSpPr>
          <p:nvPr>
            <p:ph type="sldNum" sz="quarter" idx="4"/>
          </p:nvPr>
        </p:nvSpPr>
        <p:spPr>
          <a:xfrm>
            <a:off x="5160658" y="9577264"/>
            <a:ext cx="1680210" cy="550139"/>
          </a:xfrm>
          <a:prstGeom prst="rect">
            <a:avLst/>
          </a:prstGeom>
        </p:spPr>
        <p:txBody>
          <a:bodyPr vert="horz" lIns="97377" tIns="48686" rIns="97377" bIns="48686" rtlCol="0" anchor="ctr"/>
          <a:lstStyle>
            <a:lvl1pPr algn="r">
              <a:defRPr sz="1300">
                <a:solidFill>
                  <a:schemeClr val="tx1">
                    <a:tint val="75000"/>
                  </a:schemeClr>
                </a:solidFill>
              </a:defRPr>
            </a:lvl1pPr>
          </a:lstStyle>
          <a:p>
            <a:pPr>
              <a:defRPr/>
            </a:pPr>
            <a:fld id="{34E4FA21-1B25-4ACF-A279-EE1EC8294F65}" type="slidenum">
              <a:rPr lang="en-US" altLang="ja-JP" smtClean="0"/>
              <a:pPr>
                <a:defRPr/>
              </a:pPr>
              <a:t>‹#›</a:t>
            </a:fld>
            <a:endParaRPr lang="en-US" altLang="ja-JP" dirty="0"/>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ftr="0" dt="0"/>
  <p:txStyles>
    <p:titleStyle>
      <a:lvl1pPr algn="ctr" defTabSz="973746" rtl="0" eaLnBrk="1" latinLnBrk="0" hangingPunct="1">
        <a:spcBef>
          <a:spcPct val="0"/>
        </a:spcBef>
        <a:buNone/>
        <a:defRPr kumimoji="1" sz="4700" kern="1200">
          <a:solidFill>
            <a:schemeClr val="tx1"/>
          </a:solidFill>
          <a:latin typeface="+mj-lt"/>
          <a:ea typeface="+mj-ea"/>
          <a:cs typeface="+mj-cs"/>
        </a:defRPr>
      </a:lvl1pPr>
    </p:titleStyle>
    <p:bodyStyle>
      <a:lvl1pPr marL="365153" indent="-365153" algn="l" defTabSz="973746" rtl="0" eaLnBrk="1" latinLnBrk="0" hangingPunct="1">
        <a:spcBef>
          <a:spcPct val="20000"/>
        </a:spcBef>
        <a:buFont typeface="Arial" pitchFamily="34" charset="0"/>
        <a:buChar char="•"/>
        <a:defRPr kumimoji="1" sz="3500" kern="1200">
          <a:solidFill>
            <a:schemeClr val="tx1"/>
          </a:solidFill>
          <a:latin typeface="+mn-lt"/>
          <a:ea typeface="+mn-ea"/>
          <a:cs typeface="+mn-cs"/>
        </a:defRPr>
      </a:lvl1pPr>
      <a:lvl2pPr marL="791169" indent="-304297" algn="l" defTabSz="973746" rtl="0" eaLnBrk="1" latinLnBrk="0" hangingPunct="1">
        <a:spcBef>
          <a:spcPct val="20000"/>
        </a:spcBef>
        <a:buFont typeface="Arial" pitchFamily="34" charset="0"/>
        <a:buChar char="–"/>
        <a:defRPr kumimoji="1" sz="3000" kern="1200">
          <a:solidFill>
            <a:schemeClr val="tx1"/>
          </a:solidFill>
          <a:latin typeface="+mn-lt"/>
          <a:ea typeface="+mn-ea"/>
          <a:cs typeface="+mn-cs"/>
        </a:defRPr>
      </a:lvl2pPr>
      <a:lvl3pPr marL="1217183" indent="-243436" algn="l" defTabSz="973746" rtl="0" eaLnBrk="1" latinLnBrk="0" hangingPunct="1">
        <a:spcBef>
          <a:spcPct val="20000"/>
        </a:spcBef>
        <a:buFont typeface="Arial" pitchFamily="34" charset="0"/>
        <a:buChar char="•"/>
        <a:defRPr kumimoji="1" sz="2500" kern="1200">
          <a:solidFill>
            <a:schemeClr val="tx1"/>
          </a:solidFill>
          <a:latin typeface="+mn-lt"/>
          <a:ea typeface="+mn-ea"/>
          <a:cs typeface="+mn-cs"/>
        </a:defRPr>
      </a:lvl3pPr>
      <a:lvl4pPr marL="1704057" indent="-243436" algn="l" defTabSz="973746" rtl="0" eaLnBrk="1" latinLnBrk="0" hangingPunct="1">
        <a:spcBef>
          <a:spcPct val="20000"/>
        </a:spcBef>
        <a:buFont typeface="Arial" pitchFamily="34" charset="0"/>
        <a:buChar char="–"/>
        <a:defRPr kumimoji="1" sz="2100" kern="1200">
          <a:solidFill>
            <a:schemeClr val="tx1"/>
          </a:solidFill>
          <a:latin typeface="+mn-lt"/>
          <a:ea typeface="+mn-ea"/>
          <a:cs typeface="+mn-cs"/>
        </a:defRPr>
      </a:lvl4pPr>
      <a:lvl5pPr marL="2190929" indent="-243436" algn="l" defTabSz="973746" rtl="0" eaLnBrk="1" latinLnBrk="0" hangingPunct="1">
        <a:spcBef>
          <a:spcPct val="20000"/>
        </a:spcBef>
        <a:buFont typeface="Arial" pitchFamily="34" charset="0"/>
        <a:buChar char="»"/>
        <a:defRPr kumimoji="1" sz="2100" kern="1200">
          <a:solidFill>
            <a:schemeClr val="tx1"/>
          </a:solidFill>
          <a:latin typeface="+mn-lt"/>
          <a:ea typeface="+mn-ea"/>
          <a:cs typeface="+mn-cs"/>
        </a:defRPr>
      </a:lvl5pPr>
      <a:lvl6pPr marL="2677804" indent="-243436" algn="l" defTabSz="973746" rtl="0" eaLnBrk="1" latinLnBrk="0" hangingPunct="1">
        <a:spcBef>
          <a:spcPct val="20000"/>
        </a:spcBef>
        <a:buFont typeface="Arial" pitchFamily="34" charset="0"/>
        <a:buChar char="•"/>
        <a:defRPr kumimoji="1" sz="2100" kern="1200">
          <a:solidFill>
            <a:schemeClr val="tx1"/>
          </a:solidFill>
          <a:latin typeface="+mn-lt"/>
          <a:ea typeface="+mn-ea"/>
          <a:cs typeface="+mn-cs"/>
        </a:defRPr>
      </a:lvl6pPr>
      <a:lvl7pPr marL="3164677" indent="-243436" algn="l" defTabSz="973746" rtl="0" eaLnBrk="1" latinLnBrk="0" hangingPunct="1">
        <a:spcBef>
          <a:spcPct val="20000"/>
        </a:spcBef>
        <a:buFont typeface="Arial" pitchFamily="34" charset="0"/>
        <a:buChar char="•"/>
        <a:defRPr kumimoji="1" sz="2100" kern="1200">
          <a:solidFill>
            <a:schemeClr val="tx1"/>
          </a:solidFill>
          <a:latin typeface="+mn-lt"/>
          <a:ea typeface="+mn-ea"/>
          <a:cs typeface="+mn-cs"/>
        </a:defRPr>
      </a:lvl7pPr>
      <a:lvl8pPr marL="3651550" indent="-243436" algn="l" defTabSz="973746" rtl="0" eaLnBrk="1" latinLnBrk="0" hangingPunct="1">
        <a:spcBef>
          <a:spcPct val="20000"/>
        </a:spcBef>
        <a:buFont typeface="Arial" pitchFamily="34" charset="0"/>
        <a:buChar char="•"/>
        <a:defRPr kumimoji="1" sz="2100" kern="1200">
          <a:solidFill>
            <a:schemeClr val="tx1"/>
          </a:solidFill>
          <a:latin typeface="+mn-lt"/>
          <a:ea typeface="+mn-ea"/>
          <a:cs typeface="+mn-cs"/>
        </a:defRPr>
      </a:lvl8pPr>
      <a:lvl9pPr marL="4138423" indent="-243436" algn="l" defTabSz="973746" rtl="0" eaLnBrk="1" latinLnBrk="0" hangingPunct="1">
        <a:spcBef>
          <a:spcPct val="20000"/>
        </a:spcBef>
        <a:buFont typeface="Arial" pitchFamily="34" charset="0"/>
        <a:buChar char="•"/>
        <a:defRPr kumimoji="1" sz="2100" kern="1200">
          <a:solidFill>
            <a:schemeClr val="tx1"/>
          </a:solidFill>
          <a:latin typeface="+mn-lt"/>
          <a:ea typeface="+mn-ea"/>
          <a:cs typeface="+mn-cs"/>
        </a:defRPr>
      </a:lvl9pPr>
    </p:bodyStyle>
    <p:otherStyle>
      <a:defPPr>
        <a:defRPr lang="ja-JP"/>
      </a:defPPr>
      <a:lvl1pPr marL="0" algn="l" defTabSz="973746" rtl="0" eaLnBrk="1" latinLnBrk="0" hangingPunct="1">
        <a:defRPr kumimoji="1" sz="1900" kern="1200">
          <a:solidFill>
            <a:schemeClr val="tx1"/>
          </a:solidFill>
          <a:latin typeface="+mn-lt"/>
          <a:ea typeface="+mn-ea"/>
          <a:cs typeface="+mn-cs"/>
        </a:defRPr>
      </a:lvl1pPr>
      <a:lvl2pPr marL="486875" algn="l" defTabSz="973746" rtl="0" eaLnBrk="1" latinLnBrk="0" hangingPunct="1">
        <a:defRPr kumimoji="1" sz="1900" kern="1200">
          <a:solidFill>
            <a:schemeClr val="tx1"/>
          </a:solidFill>
          <a:latin typeface="+mn-lt"/>
          <a:ea typeface="+mn-ea"/>
          <a:cs typeface="+mn-cs"/>
        </a:defRPr>
      </a:lvl2pPr>
      <a:lvl3pPr marL="973746" algn="l" defTabSz="973746" rtl="0" eaLnBrk="1" latinLnBrk="0" hangingPunct="1">
        <a:defRPr kumimoji="1" sz="1900" kern="1200">
          <a:solidFill>
            <a:schemeClr val="tx1"/>
          </a:solidFill>
          <a:latin typeface="+mn-lt"/>
          <a:ea typeface="+mn-ea"/>
          <a:cs typeface="+mn-cs"/>
        </a:defRPr>
      </a:lvl3pPr>
      <a:lvl4pPr marL="1460621" algn="l" defTabSz="973746" rtl="0" eaLnBrk="1" latinLnBrk="0" hangingPunct="1">
        <a:defRPr kumimoji="1" sz="1900" kern="1200">
          <a:solidFill>
            <a:schemeClr val="tx1"/>
          </a:solidFill>
          <a:latin typeface="+mn-lt"/>
          <a:ea typeface="+mn-ea"/>
          <a:cs typeface="+mn-cs"/>
        </a:defRPr>
      </a:lvl4pPr>
      <a:lvl5pPr marL="1947494" algn="l" defTabSz="973746" rtl="0" eaLnBrk="1" latinLnBrk="0" hangingPunct="1">
        <a:defRPr kumimoji="1" sz="1900" kern="1200">
          <a:solidFill>
            <a:schemeClr val="tx1"/>
          </a:solidFill>
          <a:latin typeface="+mn-lt"/>
          <a:ea typeface="+mn-ea"/>
          <a:cs typeface="+mn-cs"/>
        </a:defRPr>
      </a:lvl5pPr>
      <a:lvl6pPr marL="2434367" algn="l" defTabSz="973746" rtl="0" eaLnBrk="1" latinLnBrk="0" hangingPunct="1">
        <a:defRPr kumimoji="1" sz="1900" kern="1200">
          <a:solidFill>
            <a:schemeClr val="tx1"/>
          </a:solidFill>
          <a:latin typeface="+mn-lt"/>
          <a:ea typeface="+mn-ea"/>
          <a:cs typeface="+mn-cs"/>
        </a:defRPr>
      </a:lvl6pPr>
      <a:lvl7pPr marL="2921239" algn="l" defTabSz="973746" rtl="0" eaLnBrk="1" latinLnBrk="0" hangingPunct="1">
        <a:defRPr kumimoji="1" sz="1900" kern="1200">
          <a:solidFill>
            <a:schemeClr val="tx1"/>
          </a:solidFill>
          <a:latin typeface="+mn-lt"/>
          <a:ea typeface="+mn-ea"/>
          <a:cs typeface="+mn-cs"/>
        </a:defRPr>
      </a:lvl7pPr>
      <a:lvl8pPr marL="3408114" algn="l" defTabSz="973746" rtl="0" eaLnBrk="1" latinLnBrk="0" hangingPunct="1">
        <a:defRPr kumimoji="1" sz="1900" kern="1200">
          <a:solidFill>
            <a:schemeClr val="tx1"/>
          </a:solidFill>
          <a:latin typeface="+mn-lt"/>
          <a:ea typeface="+mn-ea"/>
          <a:cs typeface="+mn-cs"/>
        </a:defRPr>
      </a:lvl8pPr>
      <a:lvl9pPr marL="3894987" algn="l" defTabSz="973746" rtl="0" eaLnBrk="1" latinLnBrk="0" hangingPunct="1">
        <a:defRPr kumimoji="1"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正方形/長方形 83"/>
          <p:cNvSpPr/>
          <p:nvPr/>
        </p:nvSpPr>
        <p:spPr>
          <a:xfrm>
            <a:off x="288082" y="3045615"/>
            <a:ext cx="6599348" cy="4172150"/>
          </a:xfrm>
          <a:prstGeom prst="rect">
            <a:avLst/>
          </a:prstGeom>
          <a:solidFill>
            <a:schemeClr val="bg2"/>
          </a:solidFill>
        </p:spPr>
        <p:txBody>
          <a:bodyPr wrap="square" lIns="72000" tIns="108000" rIns="72000" bIns="36000">
            <a:spAutoFit/>
          </a:bodyPr>
          <a:lstStyle/>
          <a:p>
            <a:pPr marL="266700" lvl="0" indent="-88900">
              <a:lnSpc>
                <a:spcPts val="1400"/>
              </a:lnSpc>
            </a:pPr>
            <a:r>
              <a:rPr lang="ja-JP" altLang="en-US" sz="1100" b="1" dirty="0" smtClean="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dirty="0" smtClean="0">
                <a:latin typeface="メイリオ" panose="020B0604030504040204" pitchFamily="50" charset="-128"/>
                <a:ea typeface="メイリオ" panose="020B0604030504040204" pitchFamily="50" charset="-128"/>
                <a:cs typeface="メイリオ" panose="020B0604030504040204" pitchFamily="50" charset="-128"/>
              </a:rPr>
              <a:t>平成</a:t>
            </a:r>
            <a:r>
              <a:rPr lang="en-US" altLang="ja-JP" sz="1100" dirty="0" smtClean="0">
                <a:latin typeface="メイリオ" panose="020B0604030504040204" pitchFamily="50" charset="-128"/>
                <a:ea typeface="メイリオ" panose="020B0604030504040204" pitchFamily="50" charset="-128"/>
                <a:cs typeface="メイリオ" panose="020B0604030504040204" pitchFamily="50" charset="-128"/>
              </a:rPr>
              <a:t>27</a:t>
            </a:r>
            <a:r>
              <a:rPr lang="ja-JP" altLang="en-US" sz="1100" dirty="0" smtClean="0">
                <a:latin typeface="メイリオ" panose="020B0604030504040204" pitchFamily="50" charset="-128"/>
                <a:ea typeface="メイリオ" panose="020B0604030504040204" pitchFamily="50" charset="-128"/>
                <a:cs typeface="メイリオ" panose="020B0604030504040204" pitchFamily="50" charset="-128"/>
              </a:rPr>
              <a:t>年４月から新設される「加算</a:t>
            </a:r>
            <a:r>
              <a:rPr lang="en-US" altLang="ja-JP" sz="1100" dirty="0" smtClean="0">
                <a:latin typeface="メイリオ" panose="020B0604030504040204" pitchFamily="50" charset="-128"/>
                <a:ea typeface="メイリオ" panose="020B0604030504040204" pitchFamily="50" charset="-128"/>
                <a:cs typeface="メイリオ" panose="020B0604030504040204" pitchFamily="50" charset="-128"/>
              </a:rPr>
              <a:t>Ⅰ</a:t>
            </a:r>
            <a:r>
              <a:rPr lang="ja-JP" altLang="en-US" sz="1100" dirty="0" smtClean="0">
                <a:latin typeface="メイリオ" panose="020B0604030504040204" pitchFamily="50" charset="-128"/>
                <a:ea typeface="メイリオ" panose="020B0604030504040204" pitchFamily="50" charset="-128"/>
                <a:cs typeface="メイリオ" panose="020B0604030504040204" pitchFamily="50" charset="-128"/>
              </a:rPr>
              <a:t>」を取得すれば</a:t>
            </a:r>
            <a:r>
              <a:rPr lang="ja-JP" altLang="en-US" sz="1100" b="1" dirty="0" smtClean="0">
                <a:latin typeface="メイリオ" panose="020B0604030504040204" pitchFamily="50" charset="-128"/>
                <a:ea typeface="メイリオ" panose="020B0604030504040204" pitchFamily="50" charset="-128"/>
                <a:cs typeface="メイリオ" panose="020B0604030504040204" pitchFamily="50" charset="-128"/>
              </a:rPr>
              <a:t>介護職員</a:t>
            </a:r>
            <a:r>
              <a:rPr lang="ja-JP" altLang="en-US" sz="1100" b="1" dirty="0">
                <a:latin typeface="メイリオ" panose="020B0604030504040204" pitchFamily="50" charset="-128"/>
                <a:ea typeface="メイリオ" panose="020B0604030504040204" pitchFamily="50" charset="-128"/>
                <a:cs typeface="メイリオ" panose="020B0604030504040204" pitchFamily="50" charset="-128"/>
              </a:rPr>
              <a:t>１人当たり月額２万７千円相当の</a:t>
            </a:r>
            <a:r>
              <a:rPr lang="ja-JP" altLang="en-US" sz="1100" b="1" dirty="0" smtClean="0">
                <a:latin typeface="メイリオ" panose="020B0604030504040204" pitchFamily="50" charset="-128"/>
                <a:ea typeface="メイリオ" panose="020B0604030504040204" pitchFamily="50" charset="-128"/>
                <a:cs typeface="メイリオ" panose="020B0604030504040204" pitchFamily="50" charset="-128"/>
              </a:rPr>
              <a:t>加算</a:t>
            </a:r>
            <a:r>
              <a:rPr lang="ja-JP" altLang="en-US" sz="1100" dirty="0" smtClean="0">
                <a:latin typeface="メイリオ" panose="020B0604030504040204" pitchFamily="50" charset="-128"/>
                <a:ea typeface="メイリオ" panose="020B0604030504040204" pitchFamily="50" charset="-128"/>
                <a:cs typeface="メイリオ" panose="020B0604030504040204" pitchFamily="50" charset="-128"/>
              </a:rPr>
              <a:t>が受け取れます。</a:t>
            </a:r>
            <a:endParaRPr lang="en-US" altLang="ja-JP" sz="1100" dirty="0" smtClean="0">
              <a:latin typeface="メイリオ" panose="020B0604030504040204" pitchFamily="50" charset="-128"/>
              <a:ea typeface="メイリオ" panose="020B0604030504040204" pitchFamily="50" charset="-128"/>
              <a:cs typeface="メイリオ" panose="020B0604030504040204" pitchFamily="50" charset="-128"/>
            </a:endParaRPr>
          </a:p>
          <a:p>
            <a:pPr indent="177800">
              <a:lnSpc>
                <a:spcPts val="1400"/>
              </a:lnSpc>
            </a:pPr>
            <a:r>
              <a:rPr lang="ja-JP" altLang="en-US" sz="1100" b="1" dirty="0" smtClean="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dirty="0" smtClean="0">
                <a:latin typeface="メイリオ" panose="020B0604030504040204" pitchFamily="50" charset="-128"/>
                <a:ea typeface="メイリオ" panose="020B0604030504040204" pitchFamily="50" charset="-128"/>
                <a:cs typeface="メイリオ" panose="020B0604030504040204" pitchFamily="50" charset="-128"/>
              </a:rPr>
              <a:t>新設の加算</a:t>
            </a:r>
            <a:r>
              <a:rPr lang="en-US" altLang="ja-JP" sz="1100" dirty="0" smtClean="0">
                <a:latin typeface="メイリオ" panose="020B0604030504040204" pitchFamily="50" charset="-128"/>
                <a:ea typeface="メイリオ" panose="020B0604030504040204" pitchFamily="50" charset="-128"/>
                <a:cs typeface="メイリオ" panose="020B0604030504040204" pitchFamily="50" charset="-128"/>
              </a:rPr>
              <a:t>Ⅰ</a:t>
            </a:r>
            <a:r>
              <a:rPr lang="ja-JP" altLang="en-US" sz="1100" dirty="0" smtClean="0">
                <a:latin typeface="メイリオ" panose="020B0604030504040204" pitchFamily="50" charset="-128"/>
                <a:ea typeface="メイリオ" panose="020B0604030504040204" pitchFamily="50" charset="-128"/>
                <a:cs typeface="メイリオ" panose="020B0604030504040204" pitchFamily="50" charset="-128"/>
              </a:rPr>
              <a:t>の要件を満たす</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に</a:t>
            </a:r>
            <a:r>
              <a:rPr lang="ja-JP" altLang="en-US" sz="1100" dirty="0" smtClean="0">
                <a:latin typeface="メイリオ" panose="020B0604030504040204" pitchFamily="50" charset="-128"/>
                <a:ea typeface="メイリオ" panose="020B0604030504040204" pitchFamily="50" charset="-128"/>
                <a:cs typeface="メイリオ" panose="020B0604030504040204" pitchFamily="50" charset="-128"/>
              </a:rPr>
              <a:t>は、平成</a:t>
            </a:r>
            <a:r>
              <a:rPr lang="en-US" altLang="ja-JP" sz="1100" dirty="0">
                <a:latin typeface="メイリオ" panose="020B0604030504040204" pitchFamily="50" charset="-128"/>
                <a:ea typeface="メイリオ" panose="020B0604030504040204" pitchFamily="50" charset="-128"/>
                <a:cs typeface="メイリオ" panose="020B0604030504040204" pitchFamily="50" charset="-128"/>
              </a:rPr>
              <a:t>27</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年</a:t>
            </a:r>
            <a:r>
              <a:rPr lang="en-US" altLang="ja-JP" sz="1100" dirty="0">
                <a:latin typeface="メイリオ" panose="020B0604030504040204" pitchFamily="50" charset="-128"/>
                <a:ea typeface="メイリオ" panose="020B0604030504040204" pitchFamily="50" charset="-128"/>
                <a:cs typeface="メイリオ" panose="020B0604030504040204" pitchFamily="50" charset="-128"/>
              </a:rPr>
              <a:t>4</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月</a:t>
            </a:r>
            <a:r>
              <a:rPr lang="ja-JP" altLang="en-US" sz="1100" dirty="0" smtClean="0">
                <a:latin typeface="メイリオ" panose="020B0604030504040204" pitchFamily="50" charset="-128"/>
                <a:ea typeface="メイリオ" panose="020B0604030504040204" pitchFamily="50" charset="-128"/>
                <a:cs typeface="メイリオ" panose="020B0604030504040204" pitchFamily="50" charset="-128"/>
              </a:rPr>
              <a:t>１日から実施する処遇改善の取組</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の記載</a:t>
            </a:r>
            <a:r>
              <a:rPr lang="ja-JP" altLang="en-US" sz="1100" dirty="0" smtClean="0">
                <a:latin typeface="メイリオ" panose="020B0604030504040204" pitchFamily="50" charset="-128"/>
                <a:ea typeface="メイリオ" panose="020B0604030504040204" pitchFamily="50" charset="-128"/>
                <a:cs typeface="メイリオ" panose="020B0604030504040204" pitchFamily="50" charset="-128"/>
              </a:rPr>
              <a:t>が必要</a:t>
            </a:r>
            <a:endParaRPr lang="en-US" altLang="ja-JP" sz="1100" dirty="0" smtClean="0">
              <a:latin typeface="メイリオ" panose="020B0604030504040204" pitchFamily="50" charset="-128"/>
              <a:ea typeface="メイリオ" panose="020B0604030504040204" pitchFamily="50" charset="-128"/>
              <a:cs typeface="メイリオ" panose="020B0604030504040204" pitchFamily="50" charset="-128"/>
            </a:endParaRPr>
          </a:p>
          <a:p>
            <a:pPr indent="177800">
              <a:lnSpc>
                <a:spcPts val="1400"/>
              </a:lnSpc>
            </a:pPr>
            <a:r>
              <a:rPr lang="en-US" altLang="ja-JP" sz="1100" dirty="0">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1100" dirty="0" smtClean="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100" dirty="0" smtClean="0">
                <a:latin typeface="メイリオ" panose="020B0604030504040204" pitchFamily="50" charset="-128"/>
                <a:ea typeface="メイリオ" panose="020B0604030504040204" pitchFamily="50" charset="-128"/>
                <a:cs typeface="メイリオ" panose="020B0604030504040204" pitchFamily="50" charset="-128"/>
              </a:rPr>
              <a:t>です。</a:t>
            </a:r>
            <a:endParaRPr lang="en-US" altLang="ja-JP" sz="1100" dirty="0" smtClean="0">
              <a:latin typeface="メイリオ" panose="020B0604030504040204" pitchFamily="50" charset="-128"/>
              <a:ea typeface="メイリオ" panose="020B0604030504040204" pitchFamily="50" charset="-128"/>
              <a:cs typeface="メイリオ" panose="020B0604030504040204" pitchFamily="50" charset="-128"/>
            </a:endParaRPr>
          </a:p>
          <a:p>
            <a:pPr indent="177800">
              <a:lnSpc>
                <a:spcPts val="1400"/>
              </a:lnSpc>
            </a:pPr>
            <a:endParaRPr lang="en-US" altLang="ja-JP" sz="1100" dirty="0">
              <a:latin typeface="メイリオ" panose="020B0604030504040204" pitchFamily="50" charset="-128"/>
              <a:ea typeface="メイリオ" panose="020B0604030504040204" pitchFamily="50" charset="-128"/>
              <a:cs typeface="メイリオ" panose="020B0604030504040204" pitchFamily="50" charset="-128"/>
            </a:endParaRPr>
          </a:p>
          <a:p>
            <a:pPr indent="177800">
              <a:lnSpc>
                <a:spcPts val="1400"/>
              </a:lnSpc>
            </a:pPr>
            <a:endParaRPr lang="ja-JP" altLang="en-US" sz="11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a:p>
            <a:pPr marL="273050" lvl="0" indent="-95250">
              <a:lnSpc>
                <a:spcPts val="1400"/>
              </a:lnSpc>
            </a:pPr>
            <a:endParaRPr lang="en-US" altLang="ja-JP" sz="1100" dirty="0" smtClean="0">
              <a:latin typeface="メイリオ" panose="020B0604030504040204" pitchFamily="50" charset="-128"/>
              <a:ea typeface="メイリオ" panose="020B0604030504040204" pitchFamily="50" charset="-128"/>
              <a:cs typeface="メイリオ" panose="020B0604030504040204" pitchFamily="50" charset="-128"/>
            </a:endParaRPr>
          </a:p>
          <a:p>
            <a:pPr lvl="0" indent="177800">
              <a:lnSpc>
                <a:spcPts val="1200"/>
              </a:lnSpc>
            </a:pPr>
            <a:r>
              <a:rPr lang="ja-JP" altLang="en-US" sz="1100" b="1" dirty="0" smtClean="0">
                <a:latin typeface="メイリオ" panose="020B0604030504040204" pitchFamily="50" charset="-128"/>
                <a:ea typeface="メイリオ" panose="020B0604030504040204" pitchFamily="50" charset="-128"/>
                <a:cs typeface="メイリオ" panose="020B0604030504040204" pitchFamily="50" charset="-128"/>
              </a:rPr>
              <a:t>　</a:t>
            </a: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lvl="0" indent="177800">
              <a:lnSpc>
                <a:spcPts val="1200"/>
              </a:lnSpc>
            </a:pPr>
            <a:endParaRPr lang="en-US" altLang="ja-JP" sz="1100" b="1" dirty="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6" name="角丸四角形 75"/>
          <p:cNvSpPr/>
          <p:nvPr/>
        </p:nvSpPr>
        <p:spPr>
          <a:xfrm>
            <a:off x="838250" y="3978387"/>
            <a:ext cx="5722409" cy="2016224"/>
          </a:xfrm>
          <a:prstGeom prst="roundRect">
            <a:avLst>
              <a:gd name="adj" fmla="val 5701"/>
            </a:avLst>
          </a:prstGeom>
          <a:solidFill>
            <a:schemeClr val="bg2"/>
          </a:solidFill>
          <a:ln w="38100">
            <a:solidFill>
              <a:schemeClr val="bg1">
                <a:lumMod val="75000"/>
              </a:scheme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2" name="角丸四角形 71"/>
          <p:cNvSpPr/>
          <p:nvPr/>
        </p:nvSpPr>
        <p:spPr>
          <a:xfrm>
            <a:off x="3754574" y="5166519"/>
            <a:ext cx="1260000" cy="612000"/>
          </a:xfrm>
          <a:prstGeom prst="roundRect">
            <a:avLst>
              <a:gd name="adj" fmla="val 4909"/>
            </a:avLst>
          </a:prstGeom>
          <a:solidFill>
            <a:srgbClr val="CCFFFF"/>
          </a:solidFill>
          <a:ln w="19050">
            <a:solidFill>
              <a:srgbClr val="66CCFF"/>
            </a:solidFill>
          </a:ln>
          <a:effectLst>
            <a:outerShdw blurRad="50800" dist="38100" dir="18900000" algn="b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tIns="72000" anchor="t"/>
          <a:lstStyle/>
          <a:p>
            <a:pPr algn="ctr">
              <a:lnSpc>
                <a:spcPts val="1200"/>
              </a:lnSpc>
            </a:pPr>
            <a:r>
              <a:rPr lang="ja-JP" altLang="en-US" sz="1100" b="1"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加算</a:t>
            </a:r>
            <a:r>
              <a:rPr lang="en-US" altLang="ja-JP" sz="1100" b="1"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Ⅲ</a:t>
            </a:r>
            <a:endParaRPr lang="en-US" altLang="ja-JP" sz="110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1200"/>
              </a:lnSpc>
            </a:pPr>
            <a:r>
              <a:rPr lang="ja-JP" altLang="en-US" sz="10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（従来の加算</a:t>
            </a:r>
            <a:r>
              <a:rPr lang="en-US" altLang="ja-JP" sz="10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Ⅱ</a:t>
            </a:r>
            <a:r>
              <a:rPr lang="ja-JP" altLang="en-US" sz="10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0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 name="正方形/長方形 1"/>
          <p:cNvSpPr/>
          <p:nvPr/>
        </p:nvSpPr>
        <p:spPr>
          <a:xfrm>
            <a:off x="50" y="509564"/>
            <a:ext cx="7200850" cy="912540"/>
          </a:xfrm>
          <a:prstGeom prst="rect">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tIns="288000" rIns="72000" bIns="0" rtlCol="0" anchor="ctr"/>
          <a:lstStyle/>
          <a:p>
            <a:pPr>
              <a:lnSpc>
                <a:spcPts val="1800"/>
              </a:lnSpc>
            </a:pPr>
            <a:r>
              <a:rPr lang="ja-JP" altLang="en-US" sz="3200" b="1"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 「介護</a:t>
            </a:r>
            <a:r>
              <a:rPr lang="ja-JP" altLang="en-US" sz="32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職員処遇改善</a:t>
            </a:r>
            <a:r>
              <a:rPr lang="ja-JP" altLang="en-US" sz="3200" b="1"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加算」の</a:t>
            </a:r>
            <a:r>
              <a:rPr lang="ja-JP" altLang="en-US" sz="32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ご案内</a:t>
            </a:r>
            <a:endParaRPr lang="en-US" altLang="ja-JP" sz="32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400"/>
              </a:lnSpc>
            </a:pPr>
            <a:endParaRPr lang="en-US" altLang="ja-JP" sz="2000" b="1"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2600"/>
              </a:lnSpc>
            </a:pPr>
            <a:r>
              <a:rPr lang="ja-JP" altLang="en-US" sz="2000" b="1"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平成</a:t>
            </a:r>
            <a:r>
              <a:rPr lang="en-US" altLang="ja-JP" sz="20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27</a:t>
            </a:r>
            <a:r>
              <a:rPr lang="ja-JP" altLang="en-US" sz="20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年</a:t>
            </a:r>
            <a:r>
              <a:rPr lang="en-US" altLang="ja-JP" sz="20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4</a:t>
            </a:r>
            <a:r>
              <a:rPr lang="ja-JP" altLang="en-US" sz="2000" b="1"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月１日から</a:t>
            </a:r>
            <a:r>
              <a:rPr lang="ja-JP" altLang="en-US" sz="20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加算の拡充がスタート</a:t>
            </a:r>
          </a:p>
        </p:txBody>
      </p:sp>
      <p:sp>
        <p:nvSpPr>
          <p:cNvPr id="6" name="正方形/長方形 5"/>
          <p:cNvSpPr/>
          <p:nvPr/>
        </p:nvSpPr>
        <p:spPr>
          <a:xfrm>
            <a:off x="244545" y="1638127"/>
            <a:ext cx="6939019" cy="527459"/>
          </a:xfrm>
          <a:prstGeom prst="rect">
            <a:avLst/>
          </a:prstGeom>
        </p:spPr>
        <p:txBody>
          <a:bodyPr wrap="square" lIns="95637" tIns="47819" rIns="95637" bIns="47819">
            <a:spAutoFit/>
          </a:bodyPr>
          <a:lstStyle/>
          <a:p>
            <a:pPr lvl="0"/>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厚生</a:t>
            </a: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労働省では、介護報酬を改定し、</a:t>
            </a: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平成</a:t>
            </a:r>
            <a:r>
              <a:rPr lang="en-US" altLang="ja-JP" sz="1400" dirty="0">
                <a:latin typeface="メイリオ" panose="020B0604030504040204" pitchFamily="50" charset="-128"/>
                <a:ea typeface="メイリオ" panose="020B0604030504040204" pitchFamily="50" charset="-128"/>
                <a:cs typeface="メイリオ" panose="020B0604030504040204" pitchFamily="50" charset="-128"/>
              </a:rPr>
              <a:t>27</a:t>
            </a: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年</a:t>
            </a: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４月１日から介護</a:t>
            </a: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の現場で</a:t>
            </a: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働く介護</a:t>
            </a:r>
            <a:endParaRPr lang="en-US" altLang="ja-JP" sz="1400" dirty="0" smtClean="0">
              <a:latin typeface="メイリオ" panose="020B0604030504040204" pitchFamily="50" charset="-128"/>
              <a:ea typeface="メイリオ" panose="020B0604030504040204" pitchFamily="50" charset="-128"/>
              <a:cs typeface="メイリオ" panose="020B0604030504040204" pitchFamily="50" charset="-128"/>
            </a:endParaRPr>
          </a:p>
          <a:p>
            <a:pPr lvl="0"/>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職員</a:t>
            </a: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の方の処遇改善を図るため</a:t>
            </a: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の「</a:t>
            </a:r>
            <a:r>
              <a:rPr lang="zh-TW" altLang="en-US" sz="1400" dirty="0" smtClean="0">
                <a:latin typeface="メイリオ" panose="020B0604030504040204" pitchFamily="50" charset="-128"/>
                <a:ea typeface="メイリオ" panose="020B0604030504040204" pitchFamily="50" charset="-128"/>
                <a:cs typeface="メイリオ" panose="020B0604030504040204" pitchFamily="50" charset="-128"/>
              </a:rPr>
              <a:t>介護</a:t>
            </a:r>
            <a:r>
              <a:rPr lang="zh-TW" altLang="en-US" sz="1400" dirty="0">
                <a:latin typeface="メイリオ" panose="020B0604030504040204" pitchFamily="50" charset="-128"/>
                <a:ea typeface="メイリオ" panose="020B0604030504040204" pitchFamily="50" charset="-128"/>
                <a:cs typeface="メイリオ" panose="020B0604030504040204" pitchFamily="50" charset="-128"/>
              </a:rPr>
              <a:t>職員処遇改善</a:t>
            </a:r>
            <a:r>
              <a:rPr lang="zh-TW" altLang="en-US" sz="1400" dirty="0" smtClean="0">
                <a:latin typeface="メイリオ" panose="020B0604030504040204" pitchFamily="50" charset="-128"/>
                <a:ea typeface="メイリオ" panose="020B0604030504040204" pitchFamily="50" charset="-128"/>
                <a:cs typeface="メイリオ" panose="020B0604030504040204" pitchFamily="50" charset="-128"/>
              </a:rPr>
              <a:t>加算</a:t>
            </a: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を</a:t>
            </a: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拡充</a:t>
            </a: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します</a:t>
            </a: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4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 name="テキスト ボックス 2"/>
          <p:cNvSpPr txBox="1"/>
          <p:nvPr/>
        </p:nvSpPr>
        <p:spPr>
          <a:xfrm>
            <a:off x="273681" y="188518"/>
            <a:ext cx="3963405" cy="312016"/>
          </a:xfrm>
          <a:prstGeom prst="rect">
            <a:avLst/>
          </a:prstGeom>
          <a:noFill/>
        </p:spPr>
        <p:txBody>
          <a:bodyPr wrap="none" lIns="95637" tIns="47819" rIns="95637" bIns="47819" rtlCol="0">
            <a:spAutoFit/>
          </a:bodyPr>
          <a:lstStyle/>
          <a:p>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介護保険サービス事</a:t>
            </a: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業者</a:t>
            </a: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と</a:t>
            </a: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介護</a:t>
            </a: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職員の</a:t>
            </a: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皆さまへ</a:t>
            </a:r>
            <a:endParaRPr lang="ja-JP" altLang="en-US" sz="14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8" name="正方形/長方形 57"/>
          <p:cNvSpPr/>
          <p:nvPr/>
        </p:nvSpPr>
        <p:spPr>
          <a:xfrm>
            <a:off x="144066" y="7362763"/>
            <a:ext cx="6876764" cy="391628"/>
          </a:xfrm>
          <a:prstGeom prst="rect">
            <a:avLst/>
          </a:prstGeom>
          <a:ln w="3810">
            <a:solidFill>
              <a:srgbClr val="0000FF"/>
            </a:solidFill>
          </a:ln>
        </p:spPr>
        <p:txBody>
          <a:bodyPr wrap="square" lIns="72000" tIns="108000" rIns="36000" bIns="36000">
            <a:spAutoFit/>
          </a:bodyPr>
          <a:lstStyle/>
          <a:p>
            <a:r>
              <a:rPr lang="en-US" altLang="ja-JP" sz="1600"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Q</a:t>
            </a:r>
            <a:r>
              <a:rPr lang="ja-JP" altLang="en-US" sz="1600"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２</a:t>
            </a:r>
            <a:r>
              <a:rPr lang="ja-JP" altLang="en-US" sz="1600"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．「キャリアパス要件」「職場</a:t>
            </a:r>
            <a:r>
              <a:rPr lang="ja-JP" altLang="en-US" sz="1600"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環境等</a:t>
            </a:r>
            <a:r>
              <a:rPr lang="ja-JP" altLang="en-US" sz="1600"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要件</a:t>
            </a:r>
            <a:r>
              <a:rPr lang="ja-JP" altLang="en-US" sz="1400"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400"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旧定量的要件</a:t>
            </a:r>
            <a:r>
              <a:rPr lang="ja-JP" altLang="en-US" sz="1400"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」って何？</a:t>
            </a:r>
            <a:endParaRPr lang="en-US" altLang="ja-JP" sz="1600"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0" name="正方形/長方形 69"/>
          <p:cNvSpPr/>
          <p:nvPr/>
        </p:nvSpPr>
        <p:spPr>
          <a:xfrm>
            <a:off x="324086" y="7780697"/>
            <a:ext cx="6912768" cy="2015046"/>
          </a:xfrm>
          <a:prstGeom prst="rect">
            <a:avLst/>
          </a:prstGeom>
        </p:spPr>
        <p:txBody>
          <a:bodyPr wrap="square" lIns="95637" tIns="47819" rIns="95637" bIns="47819">
            <a:spAutoFit/>
          </a:bodyPr>
          <a:lstStyle/>
          <a:p>
            <a:pPr lvl="0"/>
            <a:r>
              <a:rPr lang="en-US" altLang="ja-JP" sz="1600"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A2</a:t>
            </a:r>
            <a:r>
              <a:rPr lang="ja-JP" altLang="en-US" sz="1600" b="1" dirty="0" err="1"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a:t>
            </a:r>
            <a:r>
              <a:rPr lang="zh-TW" altLang="en-US"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介護職員処遇改善</a:t>
            </a:r>
            <a:r>
              <a:rPr lang="ja-JP" altLang="en-US"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加算申請のために必要</a:t>
            </a:r>
            <a:r>
              <a:rPr lang="ja-JP" altLang="en-US"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な</a:t>
            </a:r>
            <a:r>
              <a:rPr lang="ja-JP" altLang="en-US"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要件</a:t>
            </a:r>
            <a:r>
              <a:rPr lang="ja-JP" altLang="en-US"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は</a:t>
            </a:r>
            <a:r>
              <a:rPr lang="ja-JP" altLang="en-US"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以下のとおりです。</a:t>
            </a:r>
            <a:endParaRPr lang="en-US" altLang="ja-JP"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endParaRPr>
          </a:p>
          <a:p>
            <a:pPr lvl="0"/>
            <a:r>
              <a:rPr lang="ja-JP" altLang="en-US"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　       申請</a:t>
            </a:r>
            <a:r>
              <a:rPr lang="ja-JP" altLang="en-US"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できる加算</a:t>
            </a:r>
            <a:r>
              <a:rPr lang="ja-JP" altLang="en-US"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は</a:t>
            </a:r>
            <a:r>
              <a:rPr lang="ja-JP" altLang="en-US"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どの</a:t>
            </a:r>
            <a:r>
              <a:rPr lang="ja-JP" altLang="en-US"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要件を満たしているかに</a:t>
            </a:r>
            <a:r>
              <a:rPr lang="ja-JP" altLang="en-US"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よ</a:t>
            </a:r>
            <a:r>
              <a:rPr lang="ja-JP" altLang="en-US"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って</a:t>
            </a:r>
            <a:r>
              <a:rPr lang="ja-JP" altLang="en-US"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異なります</a:t>
            </a:r>
            <a:r>
              <a:rPr lang="ja-JP" altLang="en-US"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endParaRPr>
          </a:p>
          <a:p>
            <a:pPr indent="450850">
              <a:lnSpc>
                <a:spcPts val="400"/>
              </a:lnSpc>
            </a:pPr>
            <a:endParaRPr lang="en-US" altLang="ja-JP" b="1" dirty="0" smtClean="0">
              <a:latin typeface="メイリオ" panose="020B0604030504040204" pitchFamily="50" charset="-128"/>
              <a:ea typeface="メイリオ" panose="020B0604030504040204" pitchFamily="50" charset="-128"/>
              <a:cs typeface="メイリオ" panose="020B0604030504040204" pitchFamily="50" charset="-128"/>
            </a:endParaRPr>
          </a:p>
          <a:p>
            <a:pPr indent="450850">
              <a:lnSpc>
                <a:spcPts val="1400"/>
              </a:lnSpc>
            </a:pPr>
            <a:r>
              <a:rPr lang="ja-JP" altLang="en-US" sz="1100" b="1" dirty="0" smtClean="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b="1" dirty="0">
                <a:latin typeface="メイリオ" panose="020B0604030504040204" pitchFamily="50" charset="-128"/>
                <a:ea typeface="メイリオ" panose="020B0604030504040204" pitchFamily="50" charset="-128"/>
                <a:cs typeface="メイリオ" panose="020B0604030504040204" pitchFamily="50" charset="-128"/>
              </a:rPr>
              <a:t>キャリアパス要件：①と②の２種類の要件があります。</a:t>
            </a:r>
            <a:endParaRPr lang="en-US" altLang="ja-JP" sz="1100" b="1" dirty="0">
              <a:latin typeface="メイリオ" panose="020B0604030504040204" pitchFamily="50" charset="-128"/>
              <a:ea typeface="メイリオ" panose="020B0604030504040204" pitchFamily="50" charset="-128"/>
              <a:cs typeface="メイリオ" panose="020B0604030504040204" pitchFamily="50" charset="-128"/>
            </a:endParaRPr>
          </a:p>
          <a:p>
            <a:pPr lvl="0" indent="450850">
              <a:lnSpc>
                <a:spcPts val="1400"/>
              </a:lnSpc>
            </a:pP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100" dirty="0" smtClean="0">
                <a:latin typeface="メイリオ" panose="020B0604030504040204" pitchFamily="50" charset="-128"/>
                <a:ea typeface="メイリオ" panose="020B0604030504040204" pitchFamily="50" charset="-128"/>
                <a:cs typeface="メイリオ" panose="020B0604030504040204" pitchFamily="50" charset="-128"/>
              </a:rPr>
              <a:t>①職位</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・職責・職務内容に応じた任用要件と賃金体系の整備をすること</a:t>
            </a:r>
            <a:endParaRPr lang="en-US" altLang="ja-JP" sz="1100" dirty="0">
              <a:latin typeface="メイリオ" panose="020B0604030504040204" pitchFamily="50" charset="-128"/>
              <a:ea typeface="メイリオ" panose="020B0604030504040204" pitchFamily="50" charset="-128"/>
              <a:cs typeface="メイリオ" panose="020B0604030504040204" pitchFamily="50" charset="-128"/>
            </a:endParaRPr>
          </a:p>
          <a:p>
            <a:pPr lvl="0" indent="450850">
              <a:lnSpc>
                <a:spcPts val="1400"/>
              </a:lnSpc>
            </a:pP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100" dirty="0" smtClean="0">
                <a:latin typeface="メイリオ" panose="020B0604030504040204" pitchFamily="50" charset="-128"/>
                <a:ea typeface="メイリオ" panose="020B0604030504040204" pitchFamily="50" charset="-128"/>
                <a:cs typeface="メイリオ" panose="020B0604030504040204" pitchFamily="50" charset="-128"/>
              </a:rPr>
              <a:t>②資質</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向上のための計画を策定</a:t>
            </a:r>
            <a:r>
              <a:rPr lang="ja-JP" altLang="en-US" sz="1100" dirty="0" smtClean="0">
                <a:latin typeface="メイリオ" panose="020B0604030504040204" pitchFamily="50" charset="-128"/>
                <a:ea typeface="メイリオ" panose="020B0604030504040204" pitchFamily="50" charset="-128"/>
                <a:cs typeface="メイリオ" panose="020B0604030504040204" pitchFamily="50" charset="-128"/>
              </a:rPr>
              <a:t>して</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dirty="0" smtClean="0">
                <a:latin typeface="メイリオ" panose="020B0604030504040204" pitchFamily="50" charset="-128"/>
                <a:ea typeface="メイリオ" panose="020B0604030504040204" pitchFamily="50" charset="-128"/>
                <a:cs typeface="メイリオ" panose="020B0604030504040204" pitchFamily="50" charset="-128"/>
              </a:rPr>
              <a:t>研修</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の</a:t>
            </a:r>
            <a:r>
              <a:rPr lang="ja-JP" altLang="en-US" sz="1100" dirty="0" smtClean="0">
                <a:latin typeface="メイリオ" panose="020B0604030504040204" pitchFamily="50" charset="-128"/>
                <a:ea typeface="メイリオ" panose="020B0604030504040204" pitchFamily="50" charset="-128"/>
                <a:cs typeface="メイリオ" panose="020B0604030504040204" pitchFamily="50" charset="-128"/>
              </a:rPr>
              <a:t>実施または</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研修の機会</a:t>
            </a:r>
            <a:r>
              <a:rPr lang="ja-JP" altLang="en-US" sz="1100" dirty="0" smtClean="0">
                <a:latin typeface="メイリオ" panose="020B0604030504040204" pitchFamily="50" charset="-128"/>
                <a:ea typeface="メイリオ" panose="020B0604030504040204" pitchFamily="50" charset="-128"/>
                <a:cs typeface="メイリオ" panose="020B0604030504040204" pitchFamily="50" charset="-128"/>
              </a:rPr>
              <a:t>を</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設ける</a:t>
            </a:r>
            <a:r>
              <a:rPr lang="ja-JP" altLang="en-US" sz="1100" dirty="0" smtClean="0">
                <a:latin typeface="メイリオ" panose="020B0604030504040204" pitchFamily="50" charset="-128"/>
                <a:ea typeface="メイリオ" panose="020B0604030504040204" pitchFamily="50" charset="-128"/>
                <a:cs typeface="メイリオ" panose="020B0604030504040204" pitchFamily="50" charset="-128"/>
              </a:rPr>
              <a:t>こと</a:t>
            </a:r>
            <a:endParaRPr lang="en-US" altLang="ja-JP" sz="1100" dirty="0">
              <a:latin typeface="メイリオ" panose="020B0604030504040204" pitchFamily="50" charset="-128"/>
              <a:ea typeface="メイリオ" panose="020B0604030504040204" pitchFamily="50" charset="-128"/>
              <a:cs typeface="メイリオ" panose="020B0604030504040204" pitchFamily="50" charset="-128"/>
            </a:endParaRPr>
          </a:p>
          <a:p>
            <a:pPr lvl="0" indent="450850">
              <a:lnSpc>
                <a:spcPts val="400"/>
              </a:lnSpc>
            </a:pPr>
            <a:endParaRPr lang="en-US" altLang="ja-JP" sz="1100" dirty="0">
              <a:latin typeface="メイリオ" panose="020B0604030504040204" pitchFamily="50" charset="-128"/>
              <a:ea typeface="メイリオ" panose="020B0604030504040204" pitchFamily="50" charset="-128"/>
              <a:cs typeface="メイリオ" panose="020B0604030504040204" pitchFamily="50" charset="-128"/>
            </a:endParaRPr>
          </a:p>
          <a:p>
            <a:pPr indent="450850">
              <a:lnSpc>
                <a:spcPts val="400"/>
              </a:lnSpc>
            </a:pP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indent="450850">
              <a:lnSpc>
                <a:spcPts val="1400"/>
              </a:lnSpc>
            </a:pPr>
            <a:r>
              <a:rPr lang="ja-JP" altLang="en-US" sz="1100" b="1" dirty="0" smtClean="0">
                <a:latin typeface="メイリオ" panose="020B0604030504040204" pitchFamily="50" charset="-128"/>
                <a:ea typeface="メイリオ" panose="020B0604030504040204" pitchFamily="50" charset="-128"/>
                <a:cs typeface="メイリオ" panose="020B0604030504040204" pitchFamily="50" charset="-128"/>
              </a:rPr>
              <a:t>▶職場環境等要件：これまでの処遇改善の取組について介護職員</a:t>
            </a:r>
            <a:r>
              <a:rPr lang="ja-JP" altLang="en-US" sz="1100" b="1" dirty="0">
                <a:latin typeface="メイリオ" panose="020B0604030504040204" pitchFamily="50" charset="-128"/>
                <a:ea typeface="メイリオ" panose="020B0604030504040204" pitchFamily="50" charset="-128"/>
                <a:cs typeface="メイリオ" panose="020B0604030504040204" pitchFamily="50" charset="-128"/>
              </a:rPr>
              <a:t>へ</a:t>
            </a:r>
            <a:r>
              <a:rPr lang="ja-JP" altLang="en-US" sz="1100" b="1" dirty="0" smtClean="0">
                <a:latin typeface="メイリオ" panose="020B0604030504040204" pitchFamily="50" charset="-128"/>
                <a:ea typeface="メイリオ" panose="020B0604030504040204" pitchFamily="50" charset="-128"/>
                <a:cs typeface="メイリオ" panose="020B0604030504040204" pitchFamily="50" charset="-128"/>
              </a:rPr>
              <a:t>の周知が必要です。</a:t>
            </a:r>
            <a:endParaRPr lang="en-US" altLang="ja-JP" sz="1100" b="1" dirty="0">
              <a:latin typeface="メイリオ" panose="020B0604030504040204" pitchFamily="50" charset="-128"/>
              <a:ea typeface="メイリオ" panose="020B0604030504040204" pitchFamily="50" charset="-128"/>
              <a:cs typeface="メイリオ" panose="020B0604030504040204" pitchFamily="50" charset="-128"/>
            </a:endParaRPr>
          </a:p>
          <a:p>
            <a:pPr indent="450850">
              <a:lnSpc>
                <a:spcPts val="600"/>
              </a:lnSpc>
            </a:pPr>
            <a:endParaRPr lang="en-US" altLang="ja-JP" sz="1100" dirty="0" smtClean="0">
              <a:latin typeface="メイリオ" panose="020B0604030504040204" pitchFamily="50" charset="-128"/>
              <a:ea typeface="メイリオ" panose="020B0604030504040204" pitchFamily="50" charset="-128"/>
              <a:cs typeface="メイリオ" panose="020B0604030504040204" pitchFamily="50" charset="-128"/>
            </a:endParaRPr>
          </a:p>
          <a:p>
            <a:pPr indent="628650">
              <a:lnSpc>
                <a:spcPts val="1400"/>
              </a:lnSpc>
            </a:pPr>
            <a:r>
              <a:rPr lang="ja-JP" altLang="en-US" sz="1100" dirty="0" smtClean="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例）資質の</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向上</a:t>
            </a:r>
            <a:r>
              <a:rPr lang="en-US" altLang="ja-JP" sz="1000" dirty="0" smtClean="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研修</a:t>
            </a: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の受講やキャリア段位制度と人事考課との</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連動など</a:t>
            </a:r>
            <a:endParaRPr lang="en-US" altLang="ja-JP" sz="1000" dirty="0">
              <a:latin typeface="メイリオ" panose="020B0604030504040204" pitchFamily="50" charset="-128"/>
              <a:ea typeface="メイリオ" panose="020B0604030504040204" pitchFamily="50" charset="-128"/>
              <a:cs typeface="メイリオ" panose="020B0604030504040204" pitchFamily="50" charset="-128"/>
            </a:endParaRPr>
          </a:p>
          <a:p>
            <a:pPr indent="628650">
              <a:lnSpc>
                <a:spcPts val="1200"/>
              </a:lnSpc>
            </a:pP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 職場環境</a:t>
            </a: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・処遇の</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改善</a:t>
            </a:r>
            <a:r>
              <a:rPr lang="en-US" altLang="ja-JP" sz="10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子</a:t>
            </a: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育てとの両立を</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目指す</a:t>
            </a: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人</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の</a:t>
            </a: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ため</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の育児休業制度などの</a:t>
            </a: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充実</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000" dirty="0">
              <a:latin typeface="メイリオ" panose="020B0604030504040204" pitchFamily="50" charset="-128"/>
              <a:ea typeface="メイリオ" panose="020B0604030504040204" pitchFamily="50" charset="-128"/>
              <a:cs typeface="メイリオ" panose="020B0604030504040204" pitchFamily="50" charset="-128"/>
            </a:endParaRPr>
          </a:p>
          <a:p>
            <a:pPr indent="628650">
              <a:lnSpc>
                <a:spcPts val="1200"/>
              </a:lnSpc>
            </a:pP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　　　　　　　　　　　　　  事業所内保育</a:t>
            </a: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施設の</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整備</a:t>
            </a: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など</a:t>
            </a:r>
            <a:endParaRPr lang="en-US" altLang="ja-JP" sz="10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62" name="正方形/長方形 61"/>
          <p:cNvSpPr/>
          <p:nvPr/>
        </p:nvSpPr>
        <p:spPr>
          <a:xfrm>
            <a:off x="180070" y="2315033"/>
            <a:ext cx="6840760" cy="391628"/>
          </a:xfrm>
          <a:prstGeom prst="rect">
            <a:avLst/>
          </a:prstGeom>
          <a:ln w="3810">
            <a:solidFill>
              <a:srgbClr val="0000FF"/>
            </a:solidFill>
          </a:ln>
        </p:spPr>
        <p:txBody>
          <a:bodyPr wrap="square" lIns="72000" tIns="108000" rIns="36000" bIns="36000">
            <a:spAutoFit/>
          </a:bodyPr>
          <a:lstStyle/>
          <a:p>
            <a:r>
              <a:rPr lang="en-US" altLang="ja-JP" sz="1600"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Q</a:t>
            </a:r>
            <a:r>
              <a:rPr lang="ja-JP" altLang="en-US" sz="1600"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１．</a:t>
            </a:r>
            <a:r>
              <a:rPr lang="ja-JP" altLang="en-US" sz="1600"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平成</a:t>
            </a:r>
            <a:r>
              <a:rPr lang="en-US" altLang="ja-JP" sz="1600"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27</a:t>
            </a:r>
            <a:r>
              <a:rPr lang="ja-JP" altLang="en-US" sz="1600"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年</a:t>
            </a:r>
            <a:r>
              <a:rPr lang="en-US" altLang="ja-JP" sz="1600"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4</a:t>
            </a:r>
            <a:r>
              <a:rPr lang="ja-JP" altLang="en-US" sz="1600"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月１日から、どのようなところが変わるの？</a:t>
            </a:r>
            <a:endParaRPr lang="en-US" altLang="ja-JP" sz="1600"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63" name="正方形/長方形 62"/>
          <p:cNvSpPr/>
          <p:nvPr/>
        </p:nvSpPr>
        <p:spPr>
          <a:xfrm>
            <a:off x="354799" y="2682243"/>
            <a:ext cx="6810047" cy="342793"/>
          </a:xfrm>
          <a:prstGeom prst="rect">
            <a:avLst/>
          </a:prstGeom>
        </p:spPr>
        <p:txBody>
          <a:bodyPr wrap="square" lIns="95637" tIns="47819" rIns="95637" bIns="47819">
            <a:spAutoFit/>
          </a:bodyPr>
          <a:lstStyle/>
          <a:p>
            <a:pPr lvl="0"/>
            <a:r>
              <a:rPr lang="en-US" altLang="ja-JP" sz="1600"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A</a:t>
            </a:r>
            <a:r>
              <a:rPr lang="en-US" altLang="ja-JP" sz="1600"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1</a:t>
            </a:r>
            <a:r>
              <a:rPr lang="ja-JP" altLang="en-US" sz="1600" b="1" dirty="0" err="1"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a:t>
            </a:r>
            <a:r>
              <a:rPr lang="en-US" altLang="ja-JP"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4</a:t>
            </a:r>
            <a:r>
              <a:rPr lang="ja-JP" altLang="en-US"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月１日から</a:t>
            </a:r>
            <a:r>
              <a:rPr lang="ja-JP" altLang="en-US"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は、より</a:t>
            </a:r>
            <a:r>
              <a:rPr lang="ja-JP" altLang="en-US"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加算の</a:t>
            </a:r>
            <a:r>
              <a:rPr lang="ja-JP" altLang="en-US"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高い新たな区分が１つ加わり、全４区分になります。</a:t>
            </a:r>
            <a:endParaRPr lang="en-US" altLang="ja-JP"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3" name="正方形/長方形 72"/>
          <p:cNvSpPr/>
          <p:nvPr/>
        </p:nvSpPr>
        <p:spPr>
          <a:xfrm>
            <a:off x="1090418" y="6210714"/>
            <a:ext cx="1260000" cy="853161"/>
          </a:xfrm>
          <a:prstGeom prst="rect">
            <a:avLst/>
          </a:prstGeom>
          <a:solidFill>
            <a:schemeClr val="bg1"/>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pPr algn="ctr">
              <a:lnSpc>
                <a:spcPts val="1000"/>
              </a:lnSpc>
            </a:pPr>
            <a:r>
              <a:rPr kumimoji="1" lang="ja-JP" altLang="en-US" sz="9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キャリアパス要件</a:t>
            </a:r>
            <a:endParaRPr kumimoji="1" lang="en-US" altLang="ja-JP" sz="9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900"/>
              </a:lnSpc>
            </a:pPr>
            <a:r>
              <a:rPr kumimoji="1" lang="ja-JP" altLang="en-US" sz="9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①</a:t>
            </a:r>
            <a:r>
              <a:rPr lang="ja-JP" altLang="en-US" sz="9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と</a:t>
            </a:r>
            <a:r>
              <a:rPr kumimoji="1" lang="ja-JP" altLang="en-US" sz="9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②</a:t>
            </a:r>
            <a:endParaRPr kumimoji="1" lang="en-US" altLang="ja-JP" sz="9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900"/>
              </a:lnSpc>
            </a:pPr>
            <a:r>
              <a:rPr lang="ja-JP" altLang="en-US" sz="10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0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900"/>
              </a:lnSpc>
            </a:pPr>
            <a:r>
              <a:rPr kumimoji="1" lang="ja-JP" altLang="en-US" sz="9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職場環境等要件</a:t>
            </a:r>
            <a:r>
              <a:rPr kumimoji="1" lang="en-US" altLang="ja-JP" sz="9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r>
            <a:br>
              <a:rPr kumimoji="1" lang="en-US" altLang="ja-JP" sz="9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br>
            <a:r>
              <a:rPr kumimoji="1" lang="ja-JP" altLang="en-US" sz="8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（旧定量的要件）</a:t>
            </a:r>
            <a:endParaRPr kumimoji="1" lang="en-US" altLang="ja-JP" sz="8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900"/>
              </a:lnSpc>
            </a:pPr>
            <a:r>
              <a:rPr lang="ja-JP" altLang="en-US" sz="8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の両方を満たす</a:t>
            </a:r>
            <a:endParaRPr kumimoji="1" lang="ja-JP" altLang="en-US" sz="8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5" name="正方形/長方形 74"/>
          <p:cNvSpPr/>
          <p:nvPr/>
        </p:nvSpPr>
        <p:spPr>
          <a:xfrm>
            <a:off x="2422566" y="6210714"/>
            <a:ext cx="1260000" cy="853161"/>
          </a:xfrm>
          <a:prstGeom prst="rect">
            <a:avLst/>
          </a:prstGeom>
          <a:solidFill>
            <a:schemeClr val="bg1"/>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pPr algn="ctr">
              <a:lnSpc>
                <a:spcPts val="1000"/>
              </a:lnSpc>
            </a:pPr>
            <a:r>
              <a:rPr lang="ja-JP" altLang="en-US" sz="9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キャリアパス要件</a:t>
            </a:r>
            <a:endParaRPr lang="en-US" altLang="ja-JP" sz="9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1000"/>
              </a:lnSpc>
            </a:pPr>
            <a:r>
              <a:rPr lang="ja-JP" altLang="en-US" sz="9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①または②</a:t>
            </a:r>
            <a:endParaRPr lang="en-US" altLang="ja-JP" sz="9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1000"/>
              </a:lnSpc>
            </a:pPr>
            <a:r>
              <a:rPr lang="ja-JP" altLang="en-US" sz="9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9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1000"/>
              </a:lnSpc>
            </a:pPr>
            <a:r>
              <a:rPr lang="ja-JP" altLang="en-US" sz="9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職場環境等</a:t>
            </a:r>
            <a:r>
              <a:rPr lang="ja-JP" altLang="en-US" sz="9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要件</a:t>
            </a:r>
            <a:endParaRPr lang="en-US" altLang="ja-JP" sz="9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1000"/>
              </a:lnSpc>
            </a:pPr>
            <a:r>
              <a:rPr lang="ja-JP" altLang="en-US" sz="9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を満たす</a:t>
            </a:r>
            <a:endParaRPr lang="ja-JP" altLang="en-US" sz="9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7" name="正方形/長方形 76"/>
          <p:cNvSpPr/>
          <p:nvPr/>
        </p:nvSpPr>
        <p:spPr>
          <a:xfrm>
            <a:off x="3754714" y="6210714"/>
            <a:ext cx="1260000" cy="853161"/>
          </a:xfrm>
          <a:prstGeom prst="rect">
            <a:avLst/>
          </a:prstGeom>
          <a:solidFill>
            <a:schemeClr val="bg1"/>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54000" tIns="72000" rIns="54000" bIns="72000" rtlCol="0" anchor="ctr" anchorCtr="0"/>
          <a:lstStyle/>
          <a:p>
            <a:pPr algn="ctr">
              <a:lnSpc>
                <a:spcPts val="1000"/>
              </a:lnSpc>
            </a:pPr>
            <a:r>
              <a:rPr lang="ja-JP" altLang="en-US" sz="9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キャリアパス要件</a:t>
            </a:r>
            <a:endParaRPr lang="en-US" altLang="ja-JP" sz="9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1000"/>
              </a:lnSpc>
            </a:pPr>
            <a:r>
              <a:rPr lang="ja-JP" altLang="en-US" sz="9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①または</a:t>
            </a:r>
            <a:r>
              <a:rPr lang="ja-JP" altLang="en-US" sz="9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②</a:t>
            </a:r>
            <a:endParaRPr lang="en-US" altLang="ja-JP" sz="9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400"/>
              </a:lnSpc>
            </a:pPr>
            <a:endParaRPr lang="en-US" altLang="ja-JP" sz="9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1000"/>
              </a:lnSpc>
            </a:pPr>
            <a:r>
              <a:rPr lang="ja-JP" altLang="en-US" sz="9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また</a:t>
            </a:r>
            <a:r>
              <a:rPr lang="ja-JP" altLang="en-US" sz="9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は職場環境等要件</a:t>
            </a:r>
          </a:p>
          <a:p>
            <a:pPr algn="ctr">
              <a:lnSpc>
                <a:spcPts val="1000"/>
              </a:lnSpc>
            </a:pPr>
            <a:r>
              <a:rPr lang="ja-JP" altLang="en-US" sz="9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の</a:t>
            </a:r>
            <a:r>
              <a:rPr lang="ja-JP" altLang="en-US" sz="9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いずれかを満たす</a:t>
            </a:r>
          </a:p>
        </p:txBody>
      </p:sp>
      <p:sp>
        <p:nvSpPr>
          <p:cNvPr id="79" name="正方形/長方形 78"/>
          <p:cNvSpPr/>
          <p:nvPr/>
        </p:nvSpPr>
        <p:spPr>
          <a:xfrm>
            <a:off x="5086722" y="6210713"/>
            <a:ext cx="1260000" cy="853162"/>
          </a:xfrm>
          <a:prstGeom prst="rect">
            <a:avLst/>
          </a:prstGeom>
          <a:solidFill>
            <a:schemeClr val="bg1"/>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54000" tIns="72000" rIns="54000" bIns="72000" rtlCol="0" anchor="ctr" anchorCtr="0"/>
          <a:lstStyle/>
          <a:p>
            <a:pPr algn="ctr">
              <a:lnSpc>
                <a:spcPts val="1000"/>
              </a:lnSpc>
            </a:pPr>
            <a:r>
              <a:rPr lang="ja-JP" altLang="en-US" sz="9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キャリアパス要件</a:t>
            </a:r>
            <a:endParaRPr lang="en-US" altLang="ja-JP" sz="9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1000"/>
              </a:lnSpc>
            </a:pPr>
            <a:r>
              <a:rPr lang="ja-JP" altLang="en-US" sz="9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①</a:t>
            </a:r>
            <a:r>
              <a:rPr lang="ja-JP" altLang="en-US" sz="9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9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②</a:t>
            </a:r>
            <a:endParaRPr lang="en-US" altLang="ja-JP" sz="9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1000"/>
              </a:lnSpc>
            </a:pPr>
            <a:r>
              <a:rPr lang="ja-JP" altLang="en-US" sz="9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と</a:t>
            </a:r>
            <a:r>
              <a:rPr lang="ja-JP" altLang="en-US" sz="9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職場</a:t>
            </a:r>
            <a:r>
              <a:rPr lang="ja-JP" altLang="en-US" sz="9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環境等要件</a:t>
            </a:r>
          </a:p>
          <a:p>
            <a:pPr algn="ctr">
              <a:lnSpc>
                <a:spcPts val="600"/>
              </a:lnSpc>
            </a:pPr>
            <a:endParaRPr lang="en-US" altLang="ja-JP" sz="9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1000"/>
              </a:lnSpc>
            </a:pPr>
            <a:r>
              <a:rPr lang="ja-JP" altLang="en-US" sz="9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のすべてを満たさない</a:t>
            </a:r>
            <a:endParaRPr lang="en-US" altLang="ja-JP" sz="9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cxnSp>
        <p:nvCxnSpPr>
          <p:cNvPr id="53" name="直線矢印コネクタ 52"/>
          <p:cNvCxnSpPr/>
          <p:nvPr/>
        </p:nvCxnSpPr>
        <p:spPr>
          <a:xfrm>
            <a:off x="3322526" y="5058507"/>
            <a:ext cx="0" cy="130655"/>
          </a:xfrm>
          <a:prstGeom prst="straightConnector1">
            <a:avLst/>
          </a:prstGeom>
          <a:ln w="3175">
            <a:solidFill>
              <a:schemeClr val="tx1">
                <a:lumMod val="50000"/>
                <a:lumOff val="50000"/>
              </a:schemeClr>
            </a:solidFill>
            <a:tailEnd type="arrow" w="lg" len="sm"/>
          </a:ln>
        </p:spPr>
        <p:style>
          <a:lnRef idx="1">
            <a:schemeClr val="accent1"/>
          </a:lnRef>
          <a:fillRef idx="0">
            <a:schemeClr val="accent1"/>
          </a:fillRef>
          <a:effectRef idx="0">
            <a:schemeClr val="accent1"/>
          </a:effectRef>
          <a:fontRef idx="minor">
            <a:schemeClr val="tx1"/>
          </a:fontRef>
        </p:style>
      </p:cxnSp>
      <p:sp>
        <p:nvSpPr>
          <p:cNvPr id="64" name="テキスト ボックス 11"/>
          <p:cNvSpPr txBox="1">
            <a:spLocks noChangeArrowheads="1"/>
          </p:cNvSpPr>
          <p:nvPr/>
        </p:nvSpPr>
        <p:spPr bwMode="auto">
          <a:xfrm>
            <a:off x="3070717" y="9938774"/>
            <a:ext cx="1320971" cy="351544"/>
          </a:xfrm>
          <a:prstGeom prst="rect">
            <a:avLst/>
          </a:prstGeom>
          <a:noFill/>
          <a:ln w="9525">
            <a:noFill/>
            <a:miter lim="800000"/>
            <a:headEnd/>
            <a:tailEnd/>
          </a:ln>
        </p:spPr>
        <p:txBody>
          <a:bodyPr wrap="square" lIns="104304" tIns="52152" rIns="104304" bIns="52152">
            <a:spAutoFit/>
          </a:bodyPr>
          <a:lstStyle/>
          <a:p>
            <a:r>
              <a:rPr lang="ja-JP" altLang="en-US" sz="1600" dirty="0" smtClean="0">
                <a:latin typeface="メイリオ" panose="020B0604030504040204" pitchFamily="50" charset="-128"/>
                <a:ea typeface="メイリオ" panose="020B0604030504040204" pitchFamily="50" charset="-128"/>
                <a:cs typeface="メイリオ" panose="020B0604030504040204" pitchFamily="50" charset="-128"/>
              </a:rPr>
              <a:t>厚生労働省</a:t>
            </a:r>
            <a:endParaRPr lang="ja-JP" altLang="en-US" sz="1600" dirty="0">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66" name="図 65" descr="マーク最小.jpg"/>
          <p:cNvPicPr>
            <a:picLocks noChangeAspect="1"/>
          </p:cNvPicPr>
          <p:nvPr/>
        </p:nvPicPr>
        <p:blipFill>
          <a:blip r:embed="rId3" cstate="print">
            <a:clrChange>
              <a:clrFrom>
                <a:srgbClr val="FFFFFF"/>
              </a:clrFrom>
              <a:clrTo>
                <a:srgbClr val="FFFFFF">
                  <a:alpha val="0"/>
                </a:srgbClr>
              </a:clrTo>
            </a:clrChange>
          </a:blip>
          <a:stretch>
            <a:fillRect/>
          </a:stretch>
        </p:blipFill>
        <p:spPr>
          <a:xfrm>
            <a:off x="2700350" y="9919047"/>
            <a:ext cx="346957" cy="352043"/>
          </a:xfrm>
          <a:prstGeom prst="rect">
            <a:avLst/>
          </a:prstGeom>
        </p:spPr>
      </p:pic>
      <p:sp>
        <p:nvSpPr>
          <p:cNvPr id="60" name="正方形/長方形 59"/>
          <p:cNvSpPr/>
          <p:nvPr/>
        </p:nvSpPr>
        <p:spPr>
          <a:xfrm>
            <a:off x="3754574" y="5559654"/>
            <a:ext cx="1332148" cy="233397"/>
          </a:xfrm>
          <a:prstGeom prst="rect">
            <a:avLst/>
          </a:prstGeom>
        </p:spPr>
        <p:txBody>
          <a:bodyPr wrap="square" anchor="b">
            <a:spAutoFit/>
          </a:bodyPr>
          <a:lstStyle/>
          <a:p>
            <a:pPr algn="ctr">
              <a:lnSpc>
                <a:spcPts val="1100"/>
              </a:lnSpc>
            </a:pPr>
            <a:r>
              <a:rPr lang="ja-JP" altLang="en-US" sz="800" b="1" dirty="0">
                <a:latin typeface="メイリオ" panose="020B0604030504040204" pitchFamily="50" charset="-128"/>
                <a:ea typeface="メイリオ" panose="020B0604030504040204" pitchFamily="50" charset="-128"/>
                <a:cs typeface="メイリオ" panose="020B0604030504040204" pitchFamily="50" charset="-128"/>
              </a:rPr>
              <a:t>月額 </a:t>
            </a:r>
            <a:r>
              <a:rPr lang="en-US" altLang="ja-JP" sz="1000" b="1"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13,500</a:t>
            </a:r>
            <a:r>
              <a:rPr lang="ja-JP" altLang="en-US" sz="1000" b="1"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円相当</a:t>
            </a:r>
            <a:endParaRPr lang="ja-JP" altLang="en-US" sz="1000"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1" name="角丸四角形 70"/>
          <p:cNvSpPr/>
          <p:nvPr/>
        </p:nvSpPr>
        <p:spPr>
          <a:xfrm>
            <a:off x="2411364" y="5100369"/>
            <a:ext cx="1260000" cy="702000"/>
          </a:xfrm>
          <a:prstGeom prst="roundRect">
            <a:avLst>
              <a:gd name="adj" fmla="val 4909"/>
            </a:avLst>
          </a:prstGeom>
          <a:solidFill>
            <a:srgbClr val="CCFFFF"/>
          </a:solidFill>
          <a:ln w="19050">
            <a:solidFill>
              <a:srgbClr val="66CCFF"/>
            </a:solidFill>
          </a:ln>
          <a:effectLst>
            <a:outerShdw blurRad="50800" dist="38100" dir="18900000" algn="b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ts val="1200"/>
              </a:lnSpc>
            </a:pPr>
            <a:r>
              <a:rPr lang="ja-JP" altLang="en-US" sz="110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加算</a:t>
            </a:r>
            <a:r>
              <a:rPr lang="en-US" altLang="ja-JP" sz="110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Ⅱ</a:t>
            </a:r>
          </a:p>
          <a:p>
            <a:pPr algn="ctr">
              <a:lnSpc>
                <a:spcPts val="1200"/>
              </a:lnSpc>
            </a:pPr>
            <a:r>
              <a:rPr lang="ja-JP" altLang="en-US" sz="10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（従来の</a:t>
            </a:r>
            <a:r>
              <a:rPr lang="ja-JP" altLang="en-US" sz="10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加算</a:t>
            </a:r>
            <a:r>
              <a:rPr lang="en-US" altLang="ja-JP" sz="10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Ⅰ</a:t>
            </a:r>
            <a:r>
              <a:rPr lang="ja-JP" altLang="en-US" sz="10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0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1200"/>
              </a:lnSpc>
            </a:pPr>
            <a:endParaRPr lang="ja-JP" altLang="en-US" sz="10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0" name="正方形/長方形 39"/>
          <p:cNvSpPr/>
          <p:nvPr/>
        </p:nvSpPr>
        <p:spPr>
          <a:xfrm>
            <a:off x="2399263" y="5581194"/>
            <a:ext cx="1285929" cy="233397"/>
          </a:xfrm>
          <a:prstGeom prst="rect">
            <a:avLst/>
          </a:prstGeom>
        </p:spPr>
        <p:txBody>
          <a:bodyPr wrap="none" anchor="b">
            <a:spAutoFit/>
          </a:bodyPr>
          <a:lstStyle/>
          <a:p>
            <a:pPr algn="ctr">
              <a:lnSpc>
                <a:spcPts val="1100"/>
              </a:lnSpc>
            </a:pPr>
            <a:r>
              <a:rPr lang="ja-JP" altLang="en-US" sz="800" b="1" dirty="0">
                <a:latin typeface="メイリオ" panose="020B0604030504040204" pitchFamily="50" charset="-128"/>
                <a:ea typeface="メイリオ" panose="020B0604030504040204" pitchFamily="50" charset="-128"/>
                <a:cs typeface="メイリオ" panose="020B0604030504040204" pitchFamily="50" charset="-128"/>
              </a:rPr>
              <a:t>月額 </a:t>
            </a:r>
            <a:r>
              <a:rPr lang="en-US" altLang="ja-JP" sz="1000" b="1"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15,000</a:t>
            </a:r>
            <a:r>
              <a:rPr lang="ja-JP" altLang="en-US" sz="1000" b="1"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円相当</a:t>
            </a:r>
            <a:endParaRPr lang="ja-JP" altLang="en-US" sz="1000"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4" name="角丸四角形 73"/>
          <p:cNvSpPr/>
          <p:nvPr/>
        </p:nvSpPr>
        <p:spPr>
          <a:xfrm>
            <a:off x="5108276" y="5240769"/>
            <a:ext cx="1260000" cy="540000"/>
          </a:xfrm>
          <a:prstGeom prst="roundRect">
            <a:avLst>
              <a:gd name="adj" fmla="val 4909"/>
            </a:avLst>
          </a:prstGeom>
          <a:solidFill>
            <a:srgbClr val="CCFFFF"/>
          </a:solidFill>
          <a:ln w="19050">
            <a:solidFill>
              <a:srgbClr val="66CCFF"/>
            </a:solidFill>
          </a:ln>
          <a:effectLst>
            <a:outerShdw blurRad="50800" dist="38100" dir="18900000" algn="b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tIns="72000" anchor="t"/>
          <a:lstStyle/>
          <a:p>
            <a:pPr algn="ctr">
              <a:lnSpc>
                <a:spcPts val="1200"/>
              </a:lnSpc>
            </a:pPr>
            <a:r>
              <a:rPr lang="ja-JP" altLang="en-US" sz="1100" b="1"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加算</a:t>
            </a:r>
            <a:r>
              <a:rPr lang="en-US" altLang="ja-JP" sz="110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Ⅳ</a:t>
            </a:r>
          </a:p>
          <a:p>
            <a:pPr algn="ctr">
              <a:lnSpc>
                <a:spcPts val="1200"/>
              </a:lnSpc>
            </a:pPr>
            <a:r>
              <a:rPr lang="ja-JP" altLang="en-US" sz="10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（従来の加算</a:t>
            </a:r>
            <a:r>
              <a:rPr lang="en-US" altLang="ja-JP" sz="10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Ⅲ</a:t>
            </a:r>
            <a:r>
              <a:rPr lang="ja-JP" altLang="en-US" sz="10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0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61" name="正方形/長方形 60"/>
          <p:cNvSpPr/>
          <p:nvPr/>
        </p:nvSpPr>
        <p:spPr>
          <a:xfrm>
            <a:off x="5090503" y="5581194"/>
            <a:ext cx="1295547" cy="233397"/>
          </a:xfrm>
          <a:prstGeom prst="rect">
            <a:avLst/>
          </a:prstGeom>
        </p:spPr>
        <p:txBody>
          <a:bodyPr wrap="none" anchor="b">
            <a:spAutoFit/>
          </a:bodyPr>
          <a:lstStyle/>
          <a:p>
            <a:pPr algn="ctr">
              <a:lnSpc>
                <a:spcPts val="1100"/>
              </a:lnSpc>
            </a:pPr>
            <a:r>
              <a:rPr lang="ja-JP" altLang="en-US" sz="800" b="1" dirty="0">
                <a:latin typeface="メイリオ" panose="020B0604030504040204" pitchFamily="50" charset="-128"/>
                <a:ea typeface="メイリオ" panose="020B0604030504040204" pitchFamily="50" charset="-128"/>
                <a:cs typeface="メイリオ" panose="020B0604030504040204" pitchFamily="50" charset="-128"/>
              </a:rPr>
              <a:t>月額</a:t>
            </a:r>
            <a:r>
              <a:rPr lang="ja-JP" altLang="en-US" sz="1000" b="1" dirty="0">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1000" b="1"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12,000</a:t>
            </a:r>
            <a:r>
              <a:rPr lang="ja-JP" altLang="en-US" sz="1000" b="1"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円相当</a:t>
            </a:r>
            <a:endParaRPr lang="ja-JP" altLang="en-US" sz="1000"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0" name="正方形/長方形 9"/>
          <p:cNvSpPr/>
          <p:nvPr/>
        </p:nvSpPr>
        <p:spPr>
          <a:xfrm>
            <a:off x="5238866" y="4097432"/>
            <a:ext cx="1107996" cy="276999"/>
          </a:xfrm>
          <a:prstGeom prst="rect">
            <a:avLst/>
          </a:prstGeom>
        </p:spPr>
        <p:txBody>
          <a:bodyPr wrap="none">
            <a:spAutoFit/>
          </a:bodyPr>
          <a:lstStyle/>
          <a:p>
            <a:r>
              <a:rPr lang="ja-JP" altLang="en-US" b="1" dirty="0" smtClean="0">
                <a:latin typeface="メイリオ" panose="020B0604030504040204" pitchFamily="50" charset="-128"/>
                <a:ea typeface="メイリオ" panose="020B0604030504040204" pitchFamily="50" charset="-128"/>
                <a:cs typeface="メイリオ" panose="020B0604030504040204" pitchFamily="50" charset="-128"/>
              </a:rPr>
              <a:t>＜全４区分</a:t>
            </a:r>
            <a:r>
              <a:rPr lang="ja-JP" altLang="en-US" b="1" dirty="0">
                <a:latin typeface="メイリオ" panose="020B0604030504040204" pitchFamily="50" charset="-128"/>
                <a:ea typeface="メイリオ" panose="020B0604030504040204" pitchFamily="50" charset="-128"/>
                <a:cs typeface="メイリオ" panose="020B0604030504040204" pitchFamily="50" charset="-128"/>
              </a:rPr>
              <a:t>＞</a:t>
            </a:r>
            <a:endParaRPr lang="ja-JP" altLang="en-US" dirty="0"/>
          </a:p>
        </p:txBody>
      </p:sp>
      <p:sp>
        <p:nvSpPr>
          <p:cNvPr id="29" name="角丸四角形 28"/>
          <p:cNvSpPr/>
          <p:nvPr/>
        </p:nvSpPr>
        <p:spPr>
          <a:xfrm>
            <a:off x="1414314" y="4194411"/>
            <a:ext cx="552144" cy="251158"/>
          </a:xfrm>
          <a:prstGeom prst="roundRect">
            <a:avLst/>
          </a:prstGeom>
          <a:solidFill>
            <a:srgbClr val="FF0000"/>
          </a:solidFill>
          <a:ln>
            <a:noFill/>
          </a:ln>
          <a:effectLst>
            <a:outerShdw blurRad="50800" dist="38100" dir="18900000" algn="b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lIns="95637" tIns="47819" rIns="95637" bIns="0" rtlCol="0" anchor="ctr"/>
          <a:lstStyle/>
          <a:p>
            <a:pPr algn="ctr"/>
            <a:r>
              <a:rPr lang="ja-JP" altLang="en-US"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新設</a:t>
            </a:r>
            <a:endParaRPr lang="en-US" altLang="ja-JP"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1" name="四角形吹き出し 10"/>
          <p:cNvSpPr/>
          <p:nvPr/>
        </p:nvSpPr>
        <p:spPr>
          <a:xfrm>
            <a:off x="2527504" y="4235931"/>
            <a:ext cx="1709582" cy="698960"/>
          </a:xfrm>
          <a:prstGeom prst="wedgeRectCallout">
            <a:avLst>
              <a:gd name="adj1" fmla="val -62841"/>
              <a:gd name="adj2" fmla="val -1775"/>
            </a:avLst>
          </a:prstGeom>
          <a:ln w="3175">
            <a:solidFill>
              <a:schemeClr val="tx1"/>
            </a:solidFill>
            <a:prstDash val="sysDot"/>
          </a:ln>
        </p:spPr>
        <p:style>
          <a:lnRef idx="2">
            <a:schemeClr val="accent2"/>
          </a:lnRef>
          <a:fillRef idx="1">
            <a:schemeClr val="lt1"/>
          </a:fillRef>
          <a:effectRef idx="0">
            <a:schemeClr val="accent2"/>
          </a:effectRef>
          <a:fontRef idx="minor">
            <a:schemeClr val="dk1"/>
          </a:fontRef>
        </p:style>
        <p:txBody>
          <a:bodyPr wrap="square" lIns="36000" tIns="72000" rIns="36000" bIns="36000" rtlCol="0">
            <a:spAutoFit/>
          </a:bodyPr>
          <a:lstStyle/>
          <a:p>
            <a:pPr algn="ctr">
              <a:lnSpc>
                <a:spcPts val="600"/>
              </a:lnSpc>
            </a:pPr>
            <a:r>
              <a:rPr lang="ja-JP" altLang="en-US" sz="1400" b="1" dirty="0" smtClean="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 </a:t>
            </a:r>
            <a:endParaRPr lang="en-US" altLang="ja-JP" sz="1400" b="1" dirty="0" smtClean="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600"/>
              </a:lnSpc>
            </a:pPr>
            <a:r>
              <a:rPr lang="ja-JP" altLang="en-US" sz="1400" b="1" dirty="0" smtClean="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拡充部分</a:t>
            </a:r>
            <a:endParaRPr lang="en-US" altLang="ja-JP" sz="1100" b="1" dirty="0" smtClean="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600"/>
              </a:lnSpc>
            </a:pPr>
            <a:endParaRPr lang="en-US" altLang="ja-JP" sz="11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1000"/>
              </a:lnSpc>
            </a:pPr>
            <a:r>
              <a:rPr lang="ja-JP" altLang="en-US"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05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介護職員１人当たり</a:t>
            </a:r>
            <a:endParaRPr lang="en-US" altLang="ja-JP" sz="105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1000"/>
              </a:lnSpc>
            </a:pPr>
            <a:endParaRPr lang="en-US" altLang="ja-JP" sz="105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800"/>
              </a:lnSpc>
            </a:pPr>
            <a:r>
              <a:rPr lang="ja-JP" altLang="en-US" sz="1100" b="1"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 月額</a:t>
            </a:r>
            <a:r>
              <a:rPr lang="en-US" altLang="ja-JP" sz="1100" b="1"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12,000</a:t>
            </a:r>
            <a:r>
              <a:rPr lang="ja-JP" altLang="en-US" sz="1100" b="1"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円相当増</a:t>
            </a:r>
            <a:endParaRPr lang="ja-JP" altLang="en-US" sz="11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p:txBody>
      </p:sp>
      <p:cxnSp>
        <p:nvCxnSpPr>
          <p:cNvPr id="85" name="直線矢印コネクタ 84"/>
          <p:cNvCxnSpPr/>
          <p:nvPr/>
        </p:nvCxnSpPr>
        <p:spPr>
          <a:xfrm flipV="1">
            <a:off x="1666342" y="5787903"/>
            <a:ext cx="0" cy="413416"/>
          </a:xfrm>
          <a:prstGeom prst="straightConnector1">
            <a:avLst/>
          </a:prstGeom>
          <a:ln w="15875">
            <a:solidFill>
              <a:schemeClr val="bg1">
                <a:lumMod val="50000"/>
              </a:schemeClr>
            </a:solidFill>
            <a:tailEnd type="arrow" w="lg" len="sm"/>
          </a:ln>
        </p:spPr>
        <p:style>
          <a:lnRef idx="1">
            <a:schemeClr val="accent1"/>
          </a:lnRef>
          <a:fillRef idx="0">
            <a:schemeClr val="accent1"/>
          </a:fillRef>
          <a:effectRef idx="0">
            <a:schemeClr val="accent1"/>
          </a:effectRef>
          <a:fontRef idx="minor">
            <a:schemeClr val="tx1"/>
          </a:fontRef>
        </p:style>
      </p:cxnSp>
      <p:cxnSp>
        <p:nvCxnSpPr>
          <p:cNvPr id="55" name="直線矢印コネクタ 54"/>
          <p:cNvCxnSpPr/>
          <p:nvPr/>
        </p:nvCxnSpPr>
        <p:spPr>
          <a:xfrm flipV="1">
            <a:off x="5701852" y="5802371"/>
            <a:ext cx="0" cy="398948"/>
          </a:xfrm>
          <a:prstGeom prst="straightConnector1">
            <a:avLst/>
          </a:prstGeom>
          <a:ln w="15875">
            <a:solidFill>
              <a:schemeClr val="bg1">
                <a:lumMod val="50000"/>
              </a:schemeClr>
            </a:solidFill>
            <a:tailEnd type="arrow" w="lg" len="sm"/>
          </a:ln>
        </p:spPr>
        <p:style>
          <a:lnRef idx="1">
            <a:schemeClr val="accent1"/>
          </a:lnRef>
          <a:fillRef idx="0">
            <a:schemeClr val="accent1"/>
          </a:fillRef>
          <a:effectRef idx="0">
            <a:schemeClr val="accent1"/>
          </a:effectRef>
          <a:fontRef idx="minor">
            <a:schemeClr val="tx1"/>
          </a:fontRef>
        </p:style>
      </p:cxnSp>
      <p:cxnSp>
        <p:nvCxnSpPr>
          <p:cNvPr id="56" name="直線矢印コネクタ 55"/>
          <p:cNvCxnSpPr/>
          <p:nvPr/>
        </p:nvCxnSpPr>
        <p:spPr>
          <a:xfrm flipV="1">
            <a:off x="3018046" y="5814591"/>
            <a:ext cx="0" cy="386728"/>
          </a:xfrm>
          <a:prstGeom prst="straightConnector1">
            <a:avLst/>
          </a:prstGeom>
          <a:ln w="15875">
            <a:solidFill>
              <a:schemeClr val="bg1">
                <a:lumMod val="50000"/>
              </a:schemeClr>
            </a:solidFill>
            <a:tailEnd type="arrow" w="lg" len="sm"/>
          </a:ln>
        </p:spPr>
        <p:style>
          <a:lnRef idx="1">
            <a:schemeClr val="accent1"/>
          </a:lnRef>
          <a:fillRef idx="0">
            <a:schemeClr val="accent1"/>
          </a:fillRef>
          <a:effectRef idx="0">
            <a:schemeClr val="accent1"/>
          </a:effectRef>
          <a:fontRef idx="minor">
            <a:schemeClr val="tx1"/>
          </a:fontRef>
        </p:style>
      </p:cxnSp>
      <p:cxnSp>
        <p:nvCxnSpPr>
          <p:cNvPr id="67" name="直線矢印コネクタ 66"/>
          <p:cNvCxnSpPr/>
          <p:nvPr/>
        </p:nvCxnSpPr>
        <p:spPr>
          <a:xfrm flipV="1">
            <a:off x="4319202" y="5780769"/>
            <a:ext cx="0" cy="437252"/>
          </a:xfrm>
          <a:prstGeom prst="straightConnector1">
            <a:avLst/>
          </a:prstGeom>
          <a:ln w="15875">
            <a:solidFill>
              <a:schemeClr val="bg1">
                <a:lumMod val="50000"/>
              </a:schemeClr>
            </a:solidFill>
            <a:tailEnd type="arrow" w="lg" len="sm"/>
          </a:ln>
        </p:spPr>
        <p:style>
          <a:lnRef idx="1">
            <a:schemeClr val="accent1"/>
          </a:lnRef>
          <a:fillRef idx="0">
            <a:schemeClr val="accent1"/>
          </a:fillRef>
          <a:effectRef idx="0">
            <a:schemeClr val="accent1"/>
          </a:effectRef>
          <a:fontRef idx="minor">
            <a:schemeClr val="tx1"/>
          </a:fontRef>
        </p:style>
      </p:cxnSp>
      <p:sp>
        <p:nvSpPr>
          <p:cNvPr id="78" name="角丸四角形 77"/>
          <p:cNvSpPr/>
          <p:nvPr/>
        </p:nvSpPr>
        <p:spPr>
          <a:xfrm>
            <a:off x="1057016" y="5083036"/>
            <a:ext cx="1260000" cy="702000"/>
          </a:xfrm>
          <a:prstGeom prst="roundRect">
            <a:avLst>
              <a:gd name="adj" fmla="val 4909"/>
            </a:avLst>
          </a:prstGeom>
          <a:solidFill>
            <a:srgbClr val="FFC000"/>
          </a:solidFill>
          <a:ln w="19050">
            <a:solidFill>
              <a:srgbClr val="FF9900"/>
            </a:solidFill>
          </a:ln>
          <a:effectLst>
            <a:outerShdw blurRad="50800" dist="38100" dir="18900000" algn="b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ja-JP" altLang="en-US"/>
          </a:p>
        </p:txBody>
      </p:sp>
      <p:sp>
        <p:nvSpPr>
          <p:cNvPr id="80" name="正方形/長方形 79"/>
          <p:cNvSpPr/>
          <p:nvPr/>
        </p:nvSpPr>
        <p:spPr>
          <a:xfrm>
            <a:off x="1036229" y="5422797"/>
            <a:ext cx="1285929" cy="374461"/>
          </a:xfrm>
          <a:prstGeom prst="rect">
            <a:avLst/>
          </a:prstGeom>
        </p:spPr>
        <p:txBody>
          <a:bodyPr wrap="none" anchor="b">
            <a:spAutoFit/>
          </a:bodyPr>
          <a:lstStyle/>
          <a:p>
            <a:pPr algn="ctr">
              <a:lnSpc>
                <a:spcPts val="1100"/>
              </a:lnSpc>
            </a:pPr>
            <a:r>
              <a:rPr lang="ja-JP" altLang="en-US" sz="8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（介護</a:t>
            </a:r>
            <a:r>
              <a:rPr lang="ja-JP" altLang="en-US" sz="8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職員１人</a:t>
            </a:r>
            <a:r>
              <a:rPr lang="ja-JP" altLang="en-US" sz="8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当たり</a:t>
            </a:r>
            <a:r>
              <a:rPr lang="en-US" altLang="ja-JP" sz="8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8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1100"/>
              </a:lnSpc>
            </a:pPr>
            <a:r>
              <a:rPr lang="ja-JP" altLang="en-US" sz="800" b="1" dirty="0" smtClean="0">
                <a:latin typeface="メイリオ" panose="020B0604030504040204" pitchFamily="50" charset="-128"/>
                <a:ea typeface="メイリオ" panose="020B0604030504040204" pitchFamily="50" charset="-128"/>
                <a:cs typeface="メイリオ" panose="020B0604030504040204" pitchFamily="50" charset="-128"/>
              </a:rPr>
              <a:t>月額 </a:t>
            </a:r>
            <a:r>
              <a:rPr lang="en-US" altLang="ja-JP" sz="1000" b="1" dirty="0" smtClean="0">
                <a:latin typeface="メイリオ" panose="020B0604030504040204" pitchFamily="50" charset="-128"/>
                <a:ea typeface="メイリオ" panose="020B0604030504040204" pitchFamily="50" charset="-128"/>
                <a:cs typeface="メイリオ" panose="020B0604030504040204" pitchFamily="50" charset="-128"/>
              </a:rPr>
              <a:t>27,000</a:t>
            </a:r>
            <a:r>
              <a:rPr lang="ja-JP" altLang="en-US" sz="1000" b="1" dirty="0" smtClean="0">
                <a:latin typeface="メイリオ" panose="020B0604030504040204" pitchFamily="50" charset="-128"/>
                <a:ea typeface="メイリオ" panose="020B0604030504040204" pitchFamily="50" charset="-128"/>
                <a:cs typeface="メイリオ" panose="020B0604030504040204" pitchFamily="50" charset="-128"/>
              </a:rPr>
              <a:t>円相当</a:t>
            </a:r>
            <a:endParaRPr lang="ja-JP" altLang="en-US" sz="10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81" name="角丸四角形 80"/>
          <p:cNvSpPr/>
          <p:nvPr/>
        </p:nvSpPr>
        <p:spPr>
          <a:xfrm>
            <a:off x="1056876" y="4521026"/>
            <a:ext cx="1260000" cy="561600"/>
          </a:xfrm>
          <a:prstGeom prst="roundRect">
            <a:avLst>
              <a:gd name="adj" fmla="val 4909"/>
            </a:avLst>
          </a:prstGeom>
          <a:solidFill>
            <a:srgbClr val="FF9900"/>
          </a:solidFill>
          <a:ln w="19050">
            <a:solidFill>
              <a:srgbClr val="FF9900"/>
            </a:solidFill>
          </a:ln>
          <a:effectLst>
            <a:outerShdw blurRad="50800" dist="38100" dir="18900000" algn="b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ja-JP" altLang="en-US"/>
          </a:p>
        </p:txBody>
      </p:sp>
      <p:sp>
        <p:nvSpPr>
          <p:cNvPr id="82" name="テキスト ボックス 81"/>
          <p:cNvSpPr txBox="1"/>
          <p:nvPr/>
        </p:nvSpPr>
        <p:spPr>
          <a:xfrm>
            <a:off x="1289110" y="4947626"/>
            <a:ext cx="809280" cy="278332"/>
          </a:xfrm>
          <a:prstGeom prst="rect">
            <a:avLst/>
          </a:prstGeom>
          <a:solidFill>
            <a:srgbClr val="FFC000"/>
          </a:solidFill>
        </p:spPr>
        <p:txBody>
          <a:bodyPr wrap="square" lIns="72000" tIns="72000" rIns="72000" bIns="36000" rtlCol="0" anchor="ctr">
            <a:spAutoFit/>
          </a:bodyPr>
          <a:lstStyle/>
          <a:p>
            <a:pPr algn="ctr"/>
            <a:r>
              <a:rPr lang="zh-TW" altLang="en-US" sz="1100" b="1" dirty="0" smtClean="0">
                <a:latin typeface="メイリオ" panose="020B0604030504040204" pitchFamily="50" charset="-128"/>
                <a:ea typeface="メイリオ" panose="020B0604030504040204" pitchFamily="50" charset="-128"/>
                <a:cs typeface="メイリオ" panose="020B0604030504040204" pitchFamily="50" charset="-128"/>
              </a:rPr>
              <a:t>加算</a:t>
            </a:r>
            <a:r>
              <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rPr>
              <a:t>Ⅰ</a:t>
            </a:r>
            <a:endParaRPr lang="en-US" altLang="ja-JP" sz="1100"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 name="正方形/長方形 6"/>
          <p:cNvSpPr/>
          <p:nvPr/>
        </p:nvSpPr>
        <p:spPr>
          <a:xfrm>
            <a:off x="4460776" y="5793051"/>
            <a:ext cx="2099883" cy="2015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900" dirty="0" smtClean="0">
                <a:solidFill>
                  <a:srgbClr val="080808"/>
                </a:solidFill>
              </a:rPr>
              <a:t>※</a:t>
            </a:r>
            <a:r>
              <a:rPr kumimoji="1" lang="ja-JP" altLang="en-US" sz="900" dirty="0" smtClean="0">
                <a:solidFill>
                  <a:srgbClr val="080808"/>
                </a:solidFill>
              </a:rPr>
              <a:t>　加算相当額の賃金改善を行うこと。</a:t>
            </a:r>
            <a:endParaRPr kumimoji="1" lang="ja-JP" altLang="en-US" sz="900" dirty="0">
              <a:solidFill>
                <a:srgbClr val="080808"/>
              </a:solidFill>
            </a:endParaRPr>
          </a:p>
        </p:txBody>
      </p:sp>
    </p:spTree>
    <p:extLst>
      <p:ext uri="{BB962C8B-B14F-4D97-AF65-F5344CB8AC3E}">
        <p14:creationId xmlns:p14="http://schemas.microsoft.com/office/powerpoint/2010/main" val="30291550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正方形/長方形 87"/>
          <p:cNvSpPr/>
          <p:nvPr/>
        </p:nvSpPr>
        <p:spPr>
          <a:xfrm>
            <a:off x="504106" y="1422103"/>
            <a:ext cx="6254600" cy="3710485"/>
          </a:xfrm>
          <a:prstGeom prst="rect">
            <a:avLst/>
          </a:prstGeom>
          <a:solidFill>
            <a:schemeClr val="bg2"/>
          </a:solidFill>
        </p:spPr>
        <p:txBody>
          <a:bodyPr wrap="square" lIns="72000" tIns="108000" rIns="72000" bIns="36000">
            <a:spAutoFit/>
          </a:bodyPr>
          <a:lstStyle/>
          <a:p>
            <a:pPr marL="273050" lvl="0" indent="-95250">
              <a:lnSpc>
                <a:spcPts val="1400"/>
              </a:lnSpc>
            </a:pPr>
            <a:endParaRPr lang="en-US" altLang="ja-JP" sz="1100" dirty="0" smtClean="0">
              <a:latin typeface="メイリオ" panose="020B0604030504040204" pitchFamily="50" charset="-128"/>
              <a:ea typeface="メイリオ" panose="020B0604030504040204" pitchFamily="50" charset="-128"/>
              <a:cs typeface="メイリオ" panose="020B0604030504040204" pitchFamily="50" charset="-128"/>
            </a:endParaRPr>
          </a:p>
          <a:p>
            <a:pPr lvl="0" indent="177800">
              <a:lnSpc>
                <a:spcPts val="1200"/>
              </a:lnSpc>
            </a:pPr>
            <a:r>
              <a:rPr lang="ja-JP" altLang="en-US" sz="1100" b="1" dirty="0" smtClean="0">
                <a:latin typeface="メイリオ" panose="020B0604030504040204" pitchFamily="50" charset="-128"/>
                <a:ea typeface="メイリオ" panose="020B0604030504040204" pitchFamily="50" charset="-128"/>
                <a:cs typeface="メイリオ" panose="020B0604030504040204" pitchFamily="50" charset="-128"/>
              </a:rPr>
              <a:t>　</a:t>
            </a: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lvl="0" indent="177800">
              <a:lnSpc>
                <a:spcPts val="1200"/>
              </a:lnSpc>
            </a:pPr>
            <a:endParaRPr lang="en-US" altLang="ja-JP" sz="1100" b="1" dirty="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2" name="正方形/長方形 51"/>
          <p:cNvSpPr/>
          <p:nvPr/>
        </p:nvSpPr>
        <p:spPr>
          <a:xfrm>
            <a:off x="657268" y="1516093"/>
            <a:ext cx="6154251" cy="1207132"/>
          </a:xfrm>
          <a:prstGeom prst="rect">
            <a:avLst/>
          </a:prstGeom>
        </p:spPr>
        <p:txBody>
          <a:bodyPr wrap="square" lIns="95637" tIns="47819" rIns="95637" bIns="47819">
            <a:spAutoFit/>
          </a:bodyPr>
          <a:lstStyle/>
          <a:p>
            <a:pPr>
              <a:lnSpc>
                <a:spcPts val="1400"/>
              </a:lnSpc>
            </a:pP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▶加算を取得した事業者は</a:t>
            </a:r>
            <a:r>
              <a:rPr lang="ja-JP" altLang="en-US" sz="1100" dirty="0" smtClean="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b="1" dirty="0">
                <a:latin typeface="メイリオ" panose="020B0604030504040204" pitchFamily="50" charset="-128"/>
                <a:ea typeface="メイリオ" panose="020B0604030504040204" pitchFamily="50" charset="-128"/>
                <a:cs typeface="メイリオ" panose="020B0604030504040204" pitchFamily="50" charset="-128"/>
              </a:rPr>
              <a:t>介護</a:t>
            </a:r>
            <a:r>
              <a:rPr lang="ja-JP" altLang="en-US" sz="1100" b="1" dirty="0" smtClean="0">
                <a:latin typeface="メイリオ" panose="020B0604030504040204" pitchFamily="50" charset="-128"/>
                <a:ea typeface="メイリオ" panose="020B0604030504040204" pitchFamily="50" charset="-128"/>
                <a:cs typeface="メイリオ" panose="020B0604030504040204" pitchFamily="50" charset="-128"/>
              </a:rPr>
              <a:t>職員</a:t>
            </a:r>
            <a:r>
              <a:rPr lang="ja-JP" altLang="en-US" sz="1100" b="1" dirty="0">
                <a:latin typeface="メイリオ" panose="020B0604030504040204" pitchFamily="50" charset="-128"/>
                <a:ea typeface="メイリオ" panose="020B0604030504040204" pitchFamily="50" charset="-128"/>
                <a:cs typeface="メイリオ" panose="020B0604030504040204" pitchFamily="50" charset="-128"/>
              </a:rPr>
              <a:t>の研修機会の確保や雇用管理の</a:t>
            </a:r>
            <a:r>
              <a:rPr lang="ja-JP" altLang="en-US" sz="1100" b="1" dirty="0" smtClean="0">
                <a:latin typeface="メイリオ" panose="020B0604030504040204" pitchFamily="50" charset="-128"/>
                <a:ea typeface="メイリオ" panose="020B0604030504040204" pitchFamily="50" charset="-128"/>
                <a:cs typeface="メイリオ" panose="020B0604030504040204" pitchFamily="50" charset="-128"/>
              </a:rPr>
              <a:t>改善などと</a:t>
            </a:r>
            <a:r>
              <a:rPr lang="ja-JP" altLang="en-US" sz="1100" b="1" dirty="0">
                <a:latin typeface="メイリオ" panose="020B0604030504040204" pitchFamily="50" charset="-128"/>
                <a:ea typeface="メイリオ" panose="020B0604030504040204" pitchFamily="50" charset="-128"/>
                <a:cs typeface="メイリオ" panose="020B0604030504040204" pitchFamily="50" charset="-128"/>
              </a:rPr>
              <a:t>ともに</a:t>
            </a:r>
            <a:r>
              <a:rPr lang="ja-JP" altLang="en-US" sz="1100" b="1" dirty="0" smtClean="0">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a:lnSpc>
                <a:spcPts val="1400"/>
              </a:lnSpc>
            </a:pPr>
            <a:r>
              <a:rPr lang="en-US" altLang="ja-JP" sz="1100" b="1" dirty="0">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100" b="1" dirty="0" smtClean="0">
                <a:latin typeface="メイリオ" panose="020B0604030504040204" pitchFamily="50" charset="-128"/>
                <a:ea typeface="メイリオ" panose="020B0604030504040204" pitchFamily="50" charset="-128"/>
                <a:cs typeface="メイリオ" panose="020B0604030504040204" pitchFamily="50" charset="-128"/>
              </a:rPr>
              <a:t>加算</a:t>
            </a:r>
            <a:r>
              <a:rPr lang="ja-JP" altLang="en-US" sz="1100" b="1" dirty="0">
                <a:latin typeface="メイリオ" panose="020B0604030504040204" pitchFamily="50" charset="-128"/>
                <a:ea typeface="メイリオ" panose="020B0604030504040204" pitchFamily="50" charset="-128"/>
                <a:cs typeface="メイリオ" panose="020B0604030504040204" pitchFamily="50" charset="-128"/>
              </a:rPr>
              <a:t>の</a:t>
            </a:r>
            <a:r>
              <a:rPr lang="ja-JP" altLang="en-US" sz="1100" b="1" dirty="0" smtClean="0">
                <a:latin typeface="メイリオ" panose="020B0604030504040204" pitchFamily="50" charset="-128"/>
                <a:ea typeface="メイリオ" panose="020B0604030504040204" pitchFamily="50" charset="-128"/>
                <a:cs typeface="メイリオ" panose="020B0604030504040204" pitchFamily="50" charset="-128"/>
              </a:rPr>
              <a:t>算定額に相当</a:t>
            </a:r>
            <a:r>
              <a:rPr lang="ja-JP" altLang="en-US" sz="1100" b="1" dirty="0">
                <a:latin typeface="メイリオ" panose="020B0604030504040204" pitchFamily="50" charset="-128"/>
                <a:ea typeface="メイリオ" panose="020B0604030504040204" pitchFamily="50" charset="-128"/>
                <a:cs typeface="メイリオ" panose="020B0604030504040204" pitchFamily="50" charset="-128"/>
              </a:rPr>
              <a:t>する賃金改善を実施する必要があります</a:t>
            </a:r>
            <a:r>
              <a:rPr lang="ja-JP" altLang="en-US" sz="1100" b="1" dirty="0" smtClean="0">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a:lnSpc>
                <a:spcPts val="400"/>
              </a:lnSpc>
            </a:pPr>
            <a:endParaRPr lang="en-US" altLang="ja-JP" sz="1100" dirty="0" smtClean="0">
              <a:latin typeface="メイリオ" panose="020B0604030504040204" pitchFamily="50" charset="-128"/>
              <a:ea typeface="メイリオ" panose="020B0604030504040204" pitchFamily="50" charset="-128"/>
              <a:cs typeface="メイリオ" panose="020B0604030504040204" pitchFamily="50" charset="-128"/>
            </a:endParaRPr>
          </a:p>
          <a:p>
            <a:pPr>
              <a:lnSpc>
                <a:spcPts val="1400"/>
              </a:lnSpc>
            </a:pPr>
            <a:r>
              <a:rPr lang="ja-JP" altLang="en-US" sz="1100" dirty="0" smtClean="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b="1" dirty="0">
                <a:latin typeface="メイリオ" panose="020B0604030504040204" pitchFamily="50" charset="-128"/>
                <a:ea typeface="メイリオ" panose="020B0604030504040204" pitchFamily="50" charset="-128"/>
                <a:cs typeface="メイリオ" panose="020B0604030504040204" pitchFamily="50" charset="-128"/>
              </a:rPr>
              <a:t>事</a:t>
            </a:r>
            <a:r>
              <a:rPr lang="ja-JP" altLang="en-US" sz="1100" b="1" dirty="0" smtClean="0">
                <a:latin typeface="メイリオ" panose="020B0604030504040204" pitchFamily="50" charset="-128"/>
                <a:ea typeface="メイリオ" panose="020B0604030504040204" pitchFamily="50" charset="-128"/>
                <a:cs typeface="メイリオ" panose="020B0604030504040204" pitchFamily="50" charset="-128"/>
              </a:rPr>
              <a:t>業者は都道府県などに加算の届出をした上で、加算請求は国保連に行う必要があります。</a:t>
            </a: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a:lnSpc>
                <a:spcPts val="1400"/>
              </a:lnSpc>
            </a:pP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100" dirty="0" smtClean="0">
                <a:latin typeface="メイリオ" panose="020B0604030504040204" pitchFamily="50" charset="-128"/>
                <a:ea typeface="メイリオ" panose="020B0604030504040204" pitchFamily="50" charset="-128"/>
                <a:cs typeface="メイリオ" panose="020B0604030504040204" pitchFamily="50" charset="-128"/>
              </a:rPr>
              <a:t>支払の委託を受けた国保連は事業者に加算（報酬）を支払い、事業者は介護職員に賃金の</a:t>
            </a:r>
            <a:endParaRPr lang="en-US" altLang="ja-JP" sz="1100" dirty="0" smtClean="0">
              <a:latin typeface="メイリオ" panose="020B0604030504040204" pitchFamily="50" charset="-128"/>
              <a:ea typeface="メイリオ" panose="020B0604030504040204" pitchFamily="50" charset="-128"/>
              <a:cs typeface="メイリオ" panose="020B0604030504040204" pitchFamily="50" charset="-128"/>
            </a:endParaRPr>
          </a:p>
          <a:p>
            <a:pPr>
              <a:lnSpc>
                <a:spcPts val="1400"/>
              </a:lnSpc>
            </a:pP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100" dirty="0" smtClean="0">
                <a:latin typeface="メイリオ" panose="020B0604030504040204" pitchFamily="50" charset="-128"/>
                <a:ea typeface="メイリオ" panose="020B0604030504040204" pitchFamily="50" charset="-128"/>
                <a:cs typeface="メイリオ" panose="020B0604030504040204" pitchFamily="50" charset="-128"/>
              </a:rPr>
              <a:t>改善を行います。</a:t>
            </a: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050"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7" name="正方形/長方形 46"/>
          <p:cNvSpPr/>
          <p:nvPr/>
        </p:nvSpPr>
        <p:spPr>
          <a:xfrm>
            <a:off x="194118" y="7235006"/>
            <a:ext cx="4675104" cy="307777"/>
          </a:xfrm>
          <a:prstGeom prst="rect">
            <a:avLst/>
          </a:prstGeom>
        </p:spPr>
        <p:txBody>
          <a:bodyPr wrap="square">
            <a:spAutoFit/>
          </a:bodyPr>
          <a:lstStyle/>
          <a:p>
            <a:r>
              <a:rPr lang="ja-JP" altLang="en-US" sz="1400" b="1" dirty="0">
                <a:latin typeface="メイリオ" panose="020B0604030504040204" pitchFamily="50" charset="-128"/>
                <a:ea typeface="メイリオ" panose="020B0604030504040204" pitchFamily="50" charset="-128"/>
                <a:cs typeface="メイリオ" panose="020B0604030504040204" pitchFamily="50" charset="-128"/>
              </a:rPr>
              <a:t>＜</a:t>
            </a:r>
            <a:r>
              <a:rPr lang="zh-TW" altLang="en-US" sz="1400" b="1" dirty="0">
                <a:latin typeface="メイリオ" panose="020B0604030504040204" pitchFamily="50" charset="-128"/>
                <a:ea typeface="メイリオ" panose="020B0604030504040204" pitchFamily="50" charset="-128"/>
                <a:cs typeface="メイリオ" panose="020B0604030504040204" pitchFamily="50" charset="-128"/>
              </a:rPr>
              <a:t>介護職員処遇改善</a:t>
            </a:r>
            <a:r>
              <a:rPr lang="ja-JP" altLang="en-US" sz="1400" b="1" dirty="0">
                <a:latin typeface="メイリオ" panose="020B0604030504040204" pitchFamily="50" charset="-128"/>
                <a:ea typeface="メイリオ" panose="020B0604030504040204" pitchFamily="50" charset="-128"/>
                <a:cs typeface="メイリオ" panose="020B0604030504040204" pitchFamily="50" charset="-128"/>
              </a:rPr>
              <a:t>加算をまだ算定して</a:t>
            </a:r>
            <a:r>
              <a:rPr lang="ja-JP" altLang="en-US" sz="1400" b="1" dirty="0" smtClean="0">
                <a:latin typeface="メイリオ" panose="020B0604030504040204" pitchFamily="50" charset="-128"/>
                <a:ea typeface="メイリオ" panose="020B0604030504040204" pitchFamily="50" charset="-128"/>
                <a:cs typeface="メイリオ" panose="020B0604030504040204" pitchFamily="50" charset="-128"/>
              </a:rPr>
              <a:t>いない</a:t>
            </a:r>
            <a:r>
              <a:rPr lang="ja-JP" altLang="en-US" sz="1400" b="1" dirty="0">
                <a:latin typeface="メイリオ" panose="020B0604030504040204" pitchFamily="50" charset="-128"/>
                <a:ea typeface="メイリオ" panose="020B0604030504040204" pitchFamily="50" charset="-128"/>
                <a:cs typeface="メイリオ" panose="020B0604030504040204" pitchFamily="50" charset="-128"/>
              </a:rPr>
              <a:t>場合</a:t>
            </a:r>
            <a:r>
              <a:rPr lang="ja-JP" altLang="en-US" sz="1400" b="1" dirty="0" smtClean="0">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400" b="1" dirty="0">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1028" name="Picture 4" descr="\\Spb-fs\プロジェクト\HLU-MSS\HLU-MSS\★イラスト\医療と健康イラストカット\カラーPNG\P1 健康編\P11 福祉・介護\kaigo_17.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58887" y="7465009"/>
            <a:ext cx="1744041" cy="1856508"/>
          </a:xfrm>
          <a:prstGeom prst="rect">
            <a:avLst/>
          </a:prstGeom>
          <a:noFill/>
          <a:extLst>
            <a:ext uri="{909E8E84-426E-40DD-AFC4-6F175D3DCCD1}">
              <a14:hiddenFill xmlns:a14="http://schemas.microsoft.com/office/drawing/2010/main">
                <a:solidFill>
                  <a:srgbClr val="FFFFFF"/>
                </a:solidFill>
              </a14:hiddenFill>
            </a:ext>
          </a:extLst>
        </p:spPr>
      </p:pic>
      <p:sp>
        <p:nvSpPr>
          <p:cNvPr id="34" name="正方形/長方形 33"/>
          <p:cNvSpPr/>
          <p:nvPr/>
        </p:nvSpPr>
        <p:spPr>
          <a:xfrm>
            <a:off x="247581" y="9371843"/>
            <a:ext cx="6724606" cy="859653"/>
          </a:xfrm>
          <a:prstGeom prst="rect">
            <a:avLst/>
          </a:prstGeom>
          <a:ln w="22225">
            <a:solidFill>
              <a:schemeClr val="tx2">
                <a:lumMod val="60000"/>
                <a:lumOff val="40000"/>
              </a:schemeClr>
            </a:solidFill>
          </a:ln>
        </p:spPr>
        <p:style>
          <a:lnRef idx="2">
            <a:schemeClr val="accent5"/>
          </a:lnRef>
          <a:fillRef idx="1">
            <a:schemeClr val="lt1"/>
          </a:fillRef>
          <a:effectRef idx="0">
            <a:schemeClr val="accent5"/>
          </a:effectRef>
          <a:fontRef idx="minor">
            <a:schemeClr val="dk1"/>
          </a:fontRef>
        </p:style>
        <p:txBody>
          <a:bodyPr wrap="square" lIns="72000" tIns="72000" rIns="72000" bIns="36000">
            <a:spAutoFit/>
          </a:bodyPr>
          <a:lstStyle/>
          <a:p>
            <a:pPr lvl="0"/>
            <a:r>
              <a:rPr lang="ja-JP" altLang="en-US" dirty="0" smtClean="0">
                <a:latin typeface="メイリオ" panose="020B0604030504040204" pitchFamily="50" charset="-128"/>
                <a:ea typeface="メイリオ" panose="020B0604030504040204" pitchFamily="50" charset="-128"/>
                <a:cs typeface="メイリオ" panose="020B0604030504040204" pitchFamily="50" charset="-128"/>
              </a:rPr>
              <a:t>　お問い合わせ先：</a:t>
            </a:r>
            <a:endParaRPr lang="en-US" altLang="ja-JP" dirty="0" smtClean="0">
              <a:latin typeface="メイリオ" panose="020B0604030504040204" pitchFamily="50" charset="-128"/>
              <a:ea typeface="メイリオ" panose="020B0604030504040204" pitchFamily="50" charset="-128"/>
              <a:cs typeface="メイリオ" panose="020B0604030504040204" pitchFamily="50" charset="-128"/>
            </a:endParaRPr>
          </a:p>
          <a:p>
            <a:pPr lvl="0"/>
            <a:r>
              <a:rPr lang="en-US" altLang="ja-JP" dirty="0">
                <a:latin typeface="メイリオ" panose="020B0604030504040204" pitchFamily="50" charset="-128"/>
                <a:ea typeface="メイリオ" panose="020B0604030504040204" pitchFamily="50" charset="-128"/>
                <a:cs typeface="メイリオ" panose="020B0604030504040204" pitchFamily="50" charset="-128"/>
              </a:rPr>
              <a:t> </a:t>
            </a:r>
            <a:r>
              <a:rPr lang="en-US" altLang="ja-JP" dirty="0" smtClean="0">
                <a:latin typeface="メイリオ" panose="020B0604030504040204" pitchFamily="50" charset="-128"/>
                <a:ea typeface="メイリオ" panose="020B0604030504040204" pitchFamily="50" charset="-128"/>
                <a:cs typeface="メイリオ" panose="020B0604030504040204" pitchFamily="50" charset="-128"/>
              </a:rPr>
              <a:t>                      </a:t>
            </a:r>
            <a:r>
              <a:rPr lang="ja-JP" altLang="en-US" dirty="0" smtClean="0">
                <a:latin typeface="メイリオ" panose="020B0604030504040204" pitchFamily="50" charset="-128"/>
                <a:ea typeface="メイリオ" panose="020B0604030504040204" pitchFamily="50" charset="-128"/>
                <a:cs typeface="メイリオ" panose="020B0604030504040204" pitchFamily="50" charset="-128"/>
              </a:rPr>
              <a:t>各自治体ごとに適宜記載し、</a:t>
            </a:r>
            <a:r>
              <a:rPr lang="ja-JP" altLang="en-US" dirty="0">
                <a:latin typeface="メイリオ" panose="020B0604030504040204" pitchFamily="50" charset="-128"/>
                <a:ea typeface="メイリオ" panose="020B0604030504040204" pitchFamily="50" charset="-128"/>
                <a:cs typeface="メイリオ" panose="020B0604030504040204" pitchFamily="50" charset="-128"/>
              </a:rPr>
              <a:t>ご</a:t>
            </a:r>
            <a:r>
              <a:rPr lang="ja-JP" altLang="en-US" dirty="0" smtClean="0">
                <a:latin typeface="メイリオ" panose="020B0604030504040204" pitchFamily="50" charset="-128"/>
                <a:ea typeface="メイリオ" panose="020B0604030504040204" pitchFamily="50" charset="-128"/>
                <a:cs typeface="メイリオ" panose="020B0604030504040204" pitchFamily="50" charset="-128"/>
              </a:rPr>
              <a:t>活用ください</a:t>
            </a:r>
            <a:endParaRPr lang="en-US" altLang="ja-JP" dirty="0" smtClean="0">
              <a:latin typeface="メイリオ" panose="020B0604030504040204" pitchFamily="50" charset="-128"/>
              <a:ea typeface="メイリオ" panose="020B0604030504040204" pitchFamily="50" charset="-128"/>
              <a:cs typeface="メイリオ" panose="020B0604030504040204" pitchFamily="50" charset="-128"/>
            </a:endParaRPr>
          </a:p>
          <a:p>
            <a:pPr lvl="0"/>
            <a:endParaRPr lang="en-US" altLang="ja-JP" dirty="0">
              <a:latin typeface="メイリオ" panose="020B0604030504040204" pitchFamily="50" charset="-128"/>
              <a:ea typeface="メイリオ" panose="020B0604030504040204" pitchFamily="50" charset="-128"/>
              <a:cs typeface="メイリオ" panose="020B0604030504040204" pitchFamily="50" charset="-128"/>
            </a:endParaRPr>
          </a:p>
          <a:p>
            <a:pPr lvl="0"/>
            <a:endParaRPr lang="en-US" altLang="ja-JP" dirty="0" smtClean="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5" name="正方形/長方形 34"/>
          <p:cNvSpPr/>
          <p:nvPr/>
        </p:nvSpPr>
        <p:spPr>
          <a:xfrm>
            <a:off x="144066" y="497499"/>
            <a:ext cx="6939663" cy="367210"/>
          </a:xfrm>
          <a:prstGeom prst="rect">
            <a:avLst/>
          </a:prstGeom>
          <a:ln w="3810">
            <a:solidFill>
              <a:srgbClr val="0000FF"/>
            </a:solidFill>
          </a:ln>
        </p:spPr>
        <p:txBody>
          <a:bodyPr wrap="square" lIns="72000" tIns="72000" rIns="36000" bIns="36000">
            <a:spAutoFit/>
          </a:bodyPr>
          <a:lstStyle/>
          <a:p>
            <a:r>
              <a:rPr lang="en-US" altLang="ja-JP" sz="1600"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Q</a:t>
            </a:r>
            <a:r>
              <a:rPr lang="ja-JP" altLang="en-US" sz="1600"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３</a:t>
            </a:r>
            <a:r>
              <a:rPr lang="ja-JP" altLang="en-US" sz="1600"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．「介護</a:t>
            </a:r>
            <a:r>
              <a:rPr lang="ja-JP" altLang="en-US" sz="1600"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職員処遇改善</a:t>
            </a:r>
            <a:r>
              <a:rPr lang="ja-JP" altLang="en-US" sz="1600"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加算</a:t>
            </a:r>
            <a:r>
              <a:rPr lang="ja-JP" altLang="en-US" sz="1600"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の</a:t>
            </a:r>
            <a:r>
              <a:rPr lang="ja-JP" altLang="en-US" sz="1600"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目的</a:t>
            </a:r>
            <a:r>
              <a:rPr lang="ja-JP" altLang="en-US" sz="1600"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は？</a:t>
            </a:r>
            <a:endParaRPr lang="en-US" altLang="ja-JP" sz="1600"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 name="正方形/長方形 1"/>
          <p:cNvSpPr/>
          <p:nvPr/>
        </p:nvSpPr>
        <p:spPr>
          <a:xfrm>
            <a:off x="324086" y="898883"/>
            <a:ext cx="7044602" cy="523220"/>
          </a:xfrm>
          <a:prstGeom prst="rect">
            <a:avLst/>
          </a:prstGeom>
        </p:spPr>
        <p:txBody>
          <a:bodyPr wrap="square">
            <a:spAutoFit/>
          </a:bodyPr>
          <a:lstStyle/>
          <a:p>
            <a:r>
              <a:rPr lang="en-US" altLang="ja-JP" sz="1600"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A3</a:t>
            </a:r>
            <a:r>
              <a:rPr lang="ja-JP" altLang="en-US" sz="1600" b="1" dirty="0" err="1"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介護</a:t>
            </a:r>
            <a:r>
              <a:rPr lang="ja-JP" altLang="en-US"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職員</a:t>
            </a:r>
            <a:r>
              <a:rPr lang="ja-JP" altLang="en-US"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の安定的</a:t>
            </a:r>
            <a:r>
              <a:rPr lang="ja-JP" altLang="en-US"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な処遇改善を図るための</a:t>
            </a:r>
            <a:r>
              <a:rPr lang="ja-JP" altLang="en-US"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環境整備ととも</a:t>
            </a:r>
            <a:r>
              <a:rPr lang="ja-JP" altLang="en-US"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に</a:t>
            </a:r>
            <a:r>
              <a:rPr lang="ja-JP" altLang="en-US"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、介護</a:t>
            </a:r>
            <a:r>
              <a:rPr lang="ja-JP" altLang="en-US"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職員の賃金改善に</a:t>
            </a:r>
            <a:r>
              <a:rPr lang="ja-JP" altLang="en-US"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充てる</a:t>
            </a:r>
            <a:endParaRPr lang="en-US" altLang="ja-JP"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　　こと</a:t>
            </a:r>
            <a:r>
              <a:rPr lang="ja-JP" altLang="en-US"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を目的に創設された加算です</a:t>
            </a:r>
            <a:r>
              <a:rPr lang="ja-JP" altLang="en-US"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endParaRPr>
          </a:p>
        </p:txBody>
      </p:sp>
      <p:cxnSp>
        <p:nvCxnSpPr>
          <p:cNvPr id="25" name="直線矢印コネクタ 24"/>
          <p:cNvCxnSpPr/>
          <p:nvPr/>
        </p:nvCxnSpPr>
        <p:spPr>
          <a:xfrm>
            <a:off x="3271574" y="3319371"/>
            <a:ext cx="1223996" cy="0"/>
          </a:xfrm>
          <a:prstGeom prst="straightConnector1">
            <a:avLst/>
          </a:prstGeom>
          <a:ln w="31750">
            <a:solidFill>
              <a:schemeClr val="bg1">
                <a:lumMod val="65000"/>
              </a:schemeClr>
            </a:solidFill>
            <a:tailEnd type="arrow" w="med" len="sm"/>
          </a:ln>
        </p:spPr>
        <p:style>
          <a:lnRef idx="1">
            <a:schemeClr val="accent1"/>
          </a:lnRef>
          <a:fillRef idx="0">
            <a:schemeClr val="accent1"/>
          </a:fillRef>
          <a:effectRef idx="0">
            <a:schemeClr val="accent1"/>
          </a:effectRef>
          <a:fontRef idx="minor">
            <a:schemeClr val="tx1"/>
          </a:fontRef>
        </p:style>
      </p:cxnSp>
      <p:sp>
        <p:nvSpPr>
          <p:cNvPr id="44" name="正方形/長方形 43"/>
          <p:cNvSpPr/>
          <p:nvPr/>
        </p:nvSpPr>
        <p:spPr>
          <a:xfrm>
            <a:off x="3397093" y="3103347"/>
            <a:ext cx="1000943" cy="258155"/>
          </a:xfrm>
          <a:prstGeom prst="rect">
            <a:avLst/>
          </a:prstGeom>
        </p:spPr>
        <p:txBody>
          <a:bodyPr wrap="square" lIns="95637" tIns="47819" rIns="95637" bIns="47819">
            <a:spAutoFit/>
          </a:bodyPr>
          <a:lstStyle/>
          <a:p>
            <a:pPr lvl="0" algn="ctr"/>
            <a:r>
              <a:rPr lang="ja-JP" altLang="en-US" sz="1050" b="1" dirty="0" smtClean="0">
                <a:latin typeface="メイリオ" panose="020B0604030504040204" pitchFamily="50" charset="-128"/>
                <a:ea typeface="メイリオ" panose="020B0604030504040204" pitchFamily="50" charset="-128"/>
                <a:cs typeface="メイリオ" panose="020B0604030504040204" pitchFamily="50" charset="-128"/>
              </a:rPr>
              <a:t>①加算</a:t>
            </a:r>
            <a:r>
              <a:rPr lang="ja-JP" altLang="en-US" sz="1050" b="1" dirty="0">
                <a:latin typeface="メイリオ" panose="020B0604030504040204" pitchFamily="50" charset="-128"/>
                <a:ea typeface="メイリオ" panose="020B0604030504040204" pitchFamily="50" charset="-128"/>
                <a:cs typeface="メイリオ" panose="020B0604030504040204" pitchFamily="50" charset="-128"/>
              </a:rPr>
              <a:t>届出</a:t>
            </a:r>
            <a:endParaRPr lang="en-US" altLang="ja-JP" sz="1050" b="1" dirty="0">
              <a:latin typeface="メイリオ" panose="020B0604030504040204" pitchFamily="50" charset="-128"/>
              <a:ea typeface="メイリオ" panose="020B0604030504040204" pitchFamily="50" charset="-128"/>
              <a:cs typeface="メイリオ" panose="020B0604030504040204" pitchFamily="50" charset="-128"/>
            </a:endParaRPr>
          </a:p>
        </p:txBody>
      </p:sp>
      <p:cxnSp>
        <p:nvCxnSpPr>
          <p:cNvPr id="67" name="直線矢印コネクタ 66"/>
          <p:cNvCxnSpPr/>
          <p:nvPr/>
        </p:nvCxnSpPr>
        <p:spPr>
          <a:xfrm>
            <a:off x="3271574" y="3845315"/>
            <a:ext cx="1223996" cy="6127"/>
          </a:xfrm>
          <a:prstGeom prst="straightConnector1">
            <a:avLst/>
          </a:prstGeom>
          <a:ln w="31750">
            <a:solidFill>
              <a:schemeClr val="bg1">
                <a:lumMod val="65000"/>
              </a:schemeClr>
            </a:solidFill>
            <a:tailEnd type="arrow" w="med" len="sm"/>
          </a:ln>
        </p:spPr>
        <p:style>
          <a:lnRef idx="1">
            <a:schemeClr val="accent1"/>
          </a:lnRef>
          <a:fillRef idx="0">
            <a:schemeClr val="accent1"/>
          </a:fillRef>
          <a:effectRef idx="0">
            <a:schemeClr val="accent1"/>
          </a:effectRef>
          <a:fontRef idx="minor">
            <a:schemeClr val="tx1"/>
          </a:fontRef>
        </p:style>
      </p:cxnSp>
      <p:cxnSp>
        <p:nvCxnSpPr>
          <p:cNvPr id="1032" name="直線矢印コネクタ 1031"/>
          <p:cNvCxnSpPr/>
          <p:nvPr/>
        </p:nvCxnSpPr>
        <p:spPr>
          <a:xfrm>
            <a:off x="3235430" y="4081603"/>
            <a:ext cx="1224000" cy="3710"/>
          </a:xfrm>
          <a:prstGeom prst="straightConnector1">
            <a:avLst/>
          </a:prstGeom>
          <a:ln w="31750">
            <a:solidFill>
              <a:schemeClr val="bg1">
                <a:lumMod val="65000"/>
              </a:schemeClr>
            </a:solidFill>
            <a:headEnd type="arrow" w="med" len="sm"/>
            <a:tailEnd type="none"/>
          </a:ln>
        </p:spPr>
        <p:style>
          <a:lnRef idx="1">
            <a:schemeClr val="accent1"/>
          </a:lnRef>
          <a:fillRef idx="0">
            <a:schemeClr val="accent1"/>
          </a:fillRef>
          <a:effectRef idx="0">
            <a:schemeClr val="accent1"/>
          </a:effectRef>
          <a:fontRef idx="minor">
            <a:schemeClr val="tx1"/>
          </a:fontRef>
        </p:style>
      </p:cxnSp>
      <p:sp>
        <p:nvSpPr>
          <p:cNvPr id="77" name="正方形/長方形 76"/>
          <p:cNvSpPr/>
          <p:nvPr/>
        </p:nvSpPr>
        <p:spPr>
          <a:xfrm>
            <a:off x="3397093" y="3648224"/>
            <a:ext cx="1000943" cy="258155"/>
          </a:xfrm>
          <a:prstGeom prst="rect">
            <a:avLst/>
          </a:prstGeom>
        </p:spPr>
        <p:txBody>
          <a:bodyPr wrap="square" lIns="95637" tIns="47819" rIns="95637" bIns="47819">
            <a:spAutoFit/>
          </a:bodyPr>
          <a:lstStyle/>
          <a:p>
            <a:pPr lvl="0" algn="ctr"/>
            <a:r>
              <a:rPr lang="ja-JP" altLang="en-US" sz="1050" b="1" dirty="0" smtClean="0">
                <a:latin typeface="メイリオ" panose="020B0604030504040204" pitchFamily="50" charset="-128"/>
                <a:ea typeface="メイリオ" panose="020B0604030504040204" pitchFamily="50" charset="-128"/>
                <a:cs typeface="メイリオ" panose="020B0604030504040204" pitchFamily="50" charset="-128"/>
              </a:rPr>
              <a:t>②加算請求</a:t>
            </a:r>
            <a:endParaRPr lang="en-US" altLang="ja-JP" sz="1050"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8" name="正方形/長方形 77"/>
          <p:cNvSpPr/>
          <p:nvPr/>
        </p:nvSpPr>
        <p:spPr>
          <a:xfrm>
            <a:off x="3397093" y="3864248"/>
            <a:ext cx="1000943" cy="258155"/>
          </a:xfrm>
          <a:prstGeom prst="rect">
            <a:avLst/>
          </a:prstGeom>
        </p:spPr>
        <p:txBody>
          <a:bodyPr wrap="square" lIns="95637" tIns="47819" rIns="95637" bIns="47819">
            <a:spAutoFit/>
          </a:bodyPr>
          <a:lstStyle/>
          <a:p>
            <a:pPr lvl="0" algn="ctr"/>
            <a:r>
              <a:rPr lang="ja-JP" altLang="en-US" sz="1050" b="1" dirty="0">
                <a:latin typeface="メイリオ" panose="020B0604030504040204" pitchFamily="50" charset="-128"/>
                <a:ea typeface="メイリオ" panose="020B0604030504040204" pitchFamily="50" charset="-128"/>
                <a:cs typeface="メイリオ" panose="020B0604030504040204" pitchFamily="50" charset="-128"/>
              </a:rPr>
              <a:t>③</a:t>
            </a:r>
            <a:r>
              <a:rPr lang="ja-JP" altLang="en-US" sz="1050" b="1" dirty="0" smtClean="0">
                <a:latin typeface="メイリオ" panose="020B0604030504040204" pitchFamily="50" charset="-128"/>
                <a:ea typeface="メイリオ" panose="020B0604030504040204" pitchFamily="50" charset="-128"/>
                <a:cs typeface="メイリオ" panose="020B0604030504040204" pitchFamily="50" charset="-128"/>
              </a:rPr>
              <a:t>加算支払</a:t>
            </a:r>
            <a:endParaRPr lang="en-US" altLang="ja-JP" sz="1050"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80" name="角丸四角形 79"/>
          <p:cNvSpPr/>
          <p:nvPr/>
        </p:nvSpPr>
        <p:spPr>
          <a:xfrm>
            <a:off x="2280969" y="4554451"/>
            <a:ext cx="900000" cy="396044"/>
          </a:xfrm>
          <a:prstGeom prst="roundRect">
            <a:avLst>
              <a:gd name="adj" fmla="val 15461"/>
            </a:avLst>
          </a:prstGeom>
          <a:solidFill>
            <a:schemeClr val="bg1"/>
          </a:solidFill>
          <a:ln w="28575">
            <a:solidFill>
              <a:srgbClr val="9999FF"/>
            </a:solidFill>
          </a:ln>
        </p:spPr>
        <p:style>
          <a:lnRef idx="2">
            <a:schemeClr val="accent5"/>
          </a:lnRef>
          <a:fillRef idx="1">
            <a:schemeClr val="lt1"/>
          </a:fillRef>
          <a:effectRef idx="0">
            <a:schemeClr val="accent5"/>
          </a:effectRef>
          <a:fontRef idx="minor">
            <a:schemeClr val="dk1"/>
          </a:fontRef>
        </p:style>
        <p:txBody>
          <a:bodyPr lIns="95637" tIns="47819" rIns="95637" bIns="36000" rtlCol="0" anchor="ctr"/>
          <a:lstStyle/>
          <a:p>
            <a:pPr algn="ctr"/>
            <a:r>
              <a:rPr lang="ja-JP" altLang="en-US" sz="1100" dirty="0" smtClean="0">
                <a:latin typeface="メイリオ" panose="020B0604030504040204" pitchFamily="50" charset="-128"/>
                <a:ea typeface="メイリオ" panose="020B0604030504040204" pitchFamily="50" charset="-128"/>
                <a:cs typeface="メイリオ" panose="020B0604030504040204" pitchFamily="50" charset="-128"/>
              </a:rPr>
              <a:t>介護職員</a:t>
            </a:r>
            <a:endParaRPr lang="ja-JP" altLang="en-US" sz="11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62" name="フローチャート : 結合子 61"/>
          <p:cNvSpPr/>
          <p:nvPr/>
        </p:nvSpPr>
        <p:spPr>
          <a:xfrm>
            <a:off x="4477213" y="3762443"/>
            <a:ext cx="720000" cy="720000"/>
          </a:xfrm>
          <a:prstGeom prst="flowChartConnector">
            <a:avLst/>
          </a:prstGeom>
          <a:solidFill>
            <a:srgbClr val="C5FFFF"/>
          </a:solidFill>
          <a:ln w="38100">
            <a:solidFill>
              <a:srgbClr val="66FFFF"/>
            </a:solidFill>
          </a:ln>
        </p:spPr>
        <p:style>
          <a:lnRef idx="2">
            <a:schemeClr val="accent5"/>
          </a:lnRef>
          <a:fillRef idx="1">
            <a:schemeClr val="lt1"/>
          </a:fillRef>
          <a:effectRef idx="0">
            <a:schemeClr val="accent5"/>
          </a:effectRef>
          <a:fontRef idx="minor">
            <a:schemeClr val="dk1"/>
          </a:fontRef>
        </p:style>
        <p:txBody>
          <a:bodyPr lIns="95637" tIns="47819" rIns="95637" bIns="47819" rtlCol="0" anchor="ctr"/>
          <a:lstStyle/>
          <a:p>
            <a:pPr algn="ctr"/>
            <a:endParaRPr lang="ja-JP" altLang="en-US" sz="1100">
              <a:solidFill>
                <a:schemeClr val="dk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60" name="正方形/長方形 59"/>
          <p:cNvSpPr/>
          <p:nvPr/>
        </p:nvSpPr>
        <p:spPr>
          <a:xfrm>
            <a:off x="4500113" y="3953416"/>
            <a:ext cx="670670" cy="276999"/>
          </a:xfrm>
          <a:prstGeom prst="rect">
            <a:avLst/>
          </a:prstGeom>
        </p:spPr>
        <p:txBody>
          <a:bodyPr wrap="square">
            <a:spAutoFit/>
          </a:bodyPr>
          <a:lstStyle/>
          <a:p>
            <a:pPr lvl="0" algn="ctr"/>
            <a:r>
              <a:rPr lang="ja-JP" altLang="en-US" sz="1200" dirty="0" smtClean="0">
                <a:latin typeface="HGｺﾞｼｯｸM" panose="020B0609000000000000" pitchFamily="49" charset="-128"/>
                <a:ea typeface="HGｺﾞｼｯｸM" panose="020B0609000000000000" pitchFamily="49" charset="-128"/>
              </a:rPr>
              <a:t>国保連</a:t>
            </a:r>
            <a:endParaRPr lang="en-US" altLang="ja-JP" sz="1200" dirty="0">
              <a:latin typeface="HGｺﾞｼｯｸM" panose="020B0609000000000000" pitchFamily="49" charset="-128"/>
              <a:ea typeface="HGｺﾞｼｯｸM" panose="020B0609000000000000" pitchFamily="49" charset="-128"/>
            </a:endParaRPr>
          </a:p>
        </p:txBody>
      </p:sp>
      <p:sp>
        <p:nvSpPr>
          <p:cNvPr id="109" name="正方形/長方形 108"/>
          <p:cNvSpPr/>
          <p:nvPr/>
        </p:nvSpPr>
        <p:spPr>
          <a:xfrm>
            <a:off x="421678" y="5528701"/>
            <a:ext cx="6527144" cy="451406"/>
          </a:xfrm>
          <a:prstGeom prst="rect">
            <a:avLst/>
          </a:prstGeom>
        </p:spPr>
        <p:txBody>
          <a:bodyPr wrap="square">
            <a:spAutoFit/>
          </a:bodyPr>
          <a:lstStyle/>
          <a:p>
            <a:pPr lvl="0">
              <a:lnSpc>
                <a:spcPts val="1400"/>
              </a:lnSpc>
            </a:pPr>
            <a:r>
              <a:rPr lang="ja-JP" altLang="en-US" dirty="0" smtClean="0">
                <a:latin typeface="メイリオ" panose="020B0604030504040204" pitchFamily="50" charset="-128"/>
                <a:ea typeface="メイリオ" panose="020B0604030504040204" pitchFamily="50" charset="-128"/>
                <a:cs typeface="メイリオ" panose="020B0604030504040204" pitchFamily="50" charset="-128"/>
              </a:rPr>
              <a:t>平成</a:t>
            </a:r>
            <a:r>
              <a:rPr lang="en-US" altLang="ja-JP" dirty="0" smtClean="0">
                <a:latin typeface="メイリオ" panose="020B0604030504040204" pitchFamily="50" charset="-128"/>
                <a:ea typeface="メイリオ" panose="020B0604030504040204" pitchFamily="50" charset="-128"/>
                <a:cs typeface="メイリオ" panose="020B0604030504040204" pitchFamily="50" charset="-128"/>
              </a:rPr>
              <a:t>27</a:t>
            </a:r>
            <a:r>
              <a:rPr lang="ja-JP" altLang="en-US" dirty="0" smtClean="0">
                <a:latin typeface="メイリオ" panose="020B0604030504040204" pitchFamily="50" charset="-128"/>
                <a:ea typeface="メイリオ" panose="020B0604030504040204" pitchFamily="50" charset="-128"/>
                <a:cs typeface="メイリオ" panose="020B0604030504040204" pitchFamily="50" charset="-128"/>
              </a:rPr>
              <a:t>年４月１日から導入される</a:t>
            </a:r>
            <a:r>
              <a:rPr lang="ja-JP" altLang="en-US" b="1" dirty="0" smtClean="0">
                <a:latin typeface="メイリオ" panose="020B0604030504040204" pitchFamily="50" charset="-128"/>
                <a:ea typeface="メイリオ" panose="020B0604030504040204" pitchFamily="50" charset="-128"/>
                <a:cs typeface="メイリオ" panose="020B0604030504040204" pitchFamily="50" charset="-128"/>
              </a:rPr>
              <a:t>加算</a:t>
            </a:r>
            <a:r>
              <a:rPr lang="en-US" altLang="ja-JP" b="1" dirty="0" smtClean="0">
                <a:latin typeface="メイリオ" panose="020B0604030504040204" pitchFamily="50" charset="-128"/>
                <a:ea typeface="メイリオ" panose="020B0604030504040204" pitchFamily="50" charset="-128"/>
                <a:cs typeface="メイリオ" panose="020B0604030504040204" pitchFamily="50" charset="-128"/>
              </a:rPr>
              <a:t>Ⅰ</a:t>
            </a:r>
            <a:r>
              <a:rPr lang="ja-JP" altLang="en-US" b="1" dirty="0" smtClean="0">
                <a:latin typeface="メイリオ" panose="020B0604030504040204" pitchFamily="50" charset="-128"/>
                <a:ea typeface="メイリオ" panose="020B0604030504040204" pitchFamily="50" charset="-128"/>
                <a:cs typeface="メイリオ" panose="020B0604030504040204" pitchFamily="50" charset="-128"/>
              </a:rPr>
              <a:t>を算定すると、月額１万２千円相当、介護職員の</a:t>
            </a:r>
            <a:endParaRPr lang="en-US" altLang="ja-JP" b="1" dirty="0" smtClean="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400"/>
              </a:lnSpc>
            </a:pPr>
            <a:r>
              <a:rPr lang="ja-JP" altLang="en-US" b="1" dirty="0" smtClean="0">
                <a:latin typeface="メイリオ" panose="020B0604030504040204" pitchFamily="50" charset="-128"/>
                <a:ea typeface="メイリオ" panose="020B0604030504040204" pitchFamily="50" charset="-128"/>
                <a:cs typeface="メイリオ" panose="020B0604030504040204" pitchFamily="50" charset="-128"/>
              </a:rPr>
              <a:t>方の賃金</a:t>
            </a:r>
            <a:r>
              <a:rPr lang="ja-JP" altLang="en-US" b="1" smtClean="0">
                <a:latin typeface="メイリオ" panose="020B0604030504040204" pitchFamily="50" charset="-128"/>
                <a:ea typeface="メイリオ" panose="020B0604030504040204" pitchFamily="50" charset="-128"/>
                <a:cs typeface="メイリオ" panose="020B0604030504040204" pitchFamily="50" charset="-128"/>
              </a:rPr>
              <a:t>を上げる</a:t>
            </a:r>
            <a:r>
              <a:rPr lang="ja-JP" altLang="en-US" smtClean="0">
                <a:latin typeface="メイリオ" panose="020B0604030504040204" pitchFamily="50" charset="-128"/>
                <a:ea typeface="メイリオ" panose="020B0604030504040204" pitchFamily="50" charset="-128"/>
                <a:cs typeface="メイリオ" panose="020B0604030504040204" pitchFamily="50" charset="-128"/>
              </a:rPr>
              <a:t>こと</a:t>
            </a:r>
            <a:r>
              <a:rPr lang="ja-JP" altLang="en-US" dirty="0" smtClean="0">
                <a:latin typeface="メイリオ" panose="020B0604030504040204" pitchFamily="50" charset="-128"/>
                <a:ea typeface="メイリオ" panose="020B0604030504040204" pitchFamily="50" charset="-128"/>
                <a:cs typeface="メイリオ" panose="020B0604030504040204" pitchFamily="50" charset="-128"/>
              </a:rPr>
              <a:t>ができます。</a:t>
            </a:r>
            <a:endParaRPr lang="en-US" altLang="ja-JP" dirty="0" smtClean="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11" name="正方形/長方形 110"/>
          <p:cNvSpPr/>
          <p:nvPr/>
        </p:nvSpPr>
        <p:spPr>
          <a:xfrm>
            <a:off x="547525" y="6048229"/>
            <a:ext cx="5322805" cy="861774"/>
          </a:xfrm>
          <a:prstGeom prst="rect">
            <a:avLst/>
          </a:prstGeom>
        </p:spPr>
        <p:txBody>
          <a:bodyPr wrap="square">
            <a:spAutoFit/>
          </a:bodyPr>
          <a:lstStyle/>
          <a:p>
            <a:pPr>
              <a:lnSpc>
                <a:spcPts val="1400"/>
              </a:lnSpc>
            </a:pP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加算</a:t>
            </a:r>
            <a:r>
              <a:rPr lang="en-US" altLang="ja-JP" sz="1000" dirty="0">
                <a:latin typeface="メイリオ" panose="020B0604030504040204" pitchFamily="50" charset="-128"/>
                <a:ea typeface="メイリオ" panose="020B0604030504040204" pitchFamily="50" charset="-128"/>
                <a:cs typeface="メイリオ" panose="020B0604030504040204" pitchFamily="50" charset="-128"/>
              </a:rPr>
              <a:t>Ⅰ</a:t>
            </a: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の算定に</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は、キャリアパス</a:t>
            </a: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要件</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①、②</a:t>
            </a: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の</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両方と職場</a:t>
            </a: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環境等要件（旧定量的要件</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000" dirty="0" smtClean="0">
              <a:latin typeface="メイリオ" panose="020B0604030504040204" pitchFamily="50" charset="-128"/>
              <a:ea typeface="メイリオ" panose="020B0604030504040204" pitchFamily="50" charset="-128"/>
              <a:cs typeface="メイリオ" panose="020B0604030504040204" pitchFamily="50" charset="-128"/>
            </a:endParaRPr>
          </a:p>
          <a:p>
            <a:pPr>
              <a:lnSpc>
                <a:spcPts val="1400"/>
              </a:lnSpc>
            </a:pP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のうち、平成</a:t>
            </a:r>
            <a:r>
              <a:rPr lang="en-US" altLang="ja-JP" sz="1000" dirty="0">
                <a:latin typeface="メイリオ" panose="020B0604030504040204" pitchFamily="50" charset="-128"/>
                <a:ea typeface="メイリオ" panose="020B0604030504040204" pitchFamily="50" charset="-128"/>
                <a:cs typeface="メイリオ" panose="020B0604030504040204" pitchFamily="50" charset="-128"/>
              </a:rPr>
              <a:t>27</a:t>
            </a: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年</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４月１日から実施する</a:t>
            </a: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処遇</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改善の取組（</a:t>
            </a: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予定）の記載が必要です。</a:t>
            </a:r>
            <a:endParaRPr lang="en-US" altLang="ja-JP" sz="1000" dirty="0">
              <a:latin typeface="メイリオ" panose="020B0604030504040204" pitchFamily="50" charset="-128"/>
              <a:ea typeface="メイリオ" panose="020B0604030504040204" pitchFamily="50" charset="-128"/>
              <a:cs typeface="メイリオ" panose="020B0604030504040204" pitchFamily="50" charset="-128"/>
            </a:endParaRPr>
          </a:p>
          <a:p>
            <a:pPr>
              <a:lnSpc>
                <a:spcPts val="400"/>
              </a:lnSpc>
            </a:pPr>
            <a:endParaRPr lang="en-US" altLang="ja-JP" sz="1000" dirty="0" smtClean="0">
              <a:latin typeface="メイリオ" panose="020B0604030504040204" pitchFamily="50" charset="-128"/>
              <a:ea typeface="メイリオ" panose="020B0604030504040204" pitchFamily="50" charset="-128"/>
              <a:cs typeface="メイリオ" panose="020B0604030504040204" pitchFamily="50" charset="-128"/>
            </a:endParaRPr>
          </a:p>
          <a:p>
            <a:pPr>
              <a:lnSpc>
                <a:spcPts val="1400"/>
              </a:lnSpc>
            </a:pP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◆算定の申請</a:t>
            </a: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に</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は、介護職員の処遇</a:t>
            </a: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改善</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計画書</a:t>
            </a: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と</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就業規則</a:t>
            </a: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給与規程などの</a:t>
            </a:r>
            <a:endParaRPr lang="en-US" altLang="ja-JP" sz="1000" dirty="0" smtClean="0">
              <a:latin typeface="メイリオ" panose="020B0604030504040204" pitchFamily="50" charset="-128"/>
              <a:ea typeface="メイリオ" panose="020B0604030504040204" pitchFamily="50" charset="-128"/>
              <a:cs typeface="メイリオ" panose="020B0604030504040204" pitchFamily="50" charset="-128"/>
            </a:endParaRPr>
          </a:p>
          <a:p>
            <a:pPr>
              <a:lnSpc>
                <a:spcPts val="1400"/>
              </a:lnSpc>
            </a:pP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必要書類を、都道府県知事などへ届け出</a:t>
            </a: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る</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必要があります。</a:t>
            </a:r>
            <a:endParaRPr lang="en-US" altLang="ja-JP" sz="10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7" name="正方形/長方形 56"/>
          <p:cNvSpPr/>
          <p:nvPr/>
        </p:nvSpPr>
        <p:spPr>
          <a:xfrm>
            <a:off x="2155310" y="4176149"/>
            <a:ext cx="1151318" cy="234286"/>
          </a:xfrm>
          <a:prstGeom prst="rect">
            <a:avLst/>
          </a:prstGeom>
          <a:noFill/>
        </p:spPr>
        <p:txBody>
          <a:bodyPr wrap="square" lIns="36000" tIns="36000" rIns="36000" bIns="36000">
            <a:spAutoFit/>
          </a:bodyPr>
          <a:lstStyle/>
          <a:p>
            <a:pPr lvl="0" algn="ctr"/>
            <a:r>
              <a:rPr lang="ja-JP" altLang="en-US" sz="1050" b="1" dirty="0" smtClean="0">
                <a:latin typeface="メイリオ" panose="020B0604030504040204" pitchFamily="50" charset="-128"/>
                <a:ea typeface="メイリオ" panose="020B0604030504040204" pitchFamily="50" charset="-128"/>
                <a:cs typeface="メイリオ" panose="020B0604030504040204" pitchFamily="50" charset="-128"/>
              </a:rPr>
              <a:t>④賃金</a:t>
            </a:r>
            <a:r>
              <a:rPr lang="ja-JP" altLang="en-US" sz="1050" b="1" dirty="0">
                <a:latin typeface="メイリオ" panose="020B0604030504040204" pitchFamily="50" charset="-128"/>
                <a:ea typeface="メイリオ" panose="020B0604030504040204" pitchFamily="50" charset="-128"/>
                <a:cs typeface="メイリオ" panose="020B0604030504040204" pitchFamily="50" charset="-128"/>
              </a:rPr>
              <a:t>の改善</a:t>
            </a:r>
            <a:endParaRPr lang="en-US" altLang="ja-JP" sz="1050"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0" name="角丸四角形 19"/>
          <p:cNvSpPr/>
          <p:nvPr/>
        </p:nvSpPr>
        <p:spPr>
          <a:xfrm>
            <a:off x="2280969" y="3211459"/>
            <a:ext cx="900000" cy="900000"/>
          </a:xfrm>
          <a:prstGeom prst="roundRect">
            <a:avLst>
              <a:gd name="adj" fmla="val 5760"/>
            </a:avLst>
          </a:prstGeom>
          <a:solidFill>
            <a:srgbClr val="D9D9FF"/>
          </a:solidFill>
          <a:ln w="28575">
            <a:solidFill>
              <a:srgbClr val="9999FF"/>
            </a:solidFill>
          </a:ln>
        </p:spPr>
        <p:style>
          <a:lnRef idx="2">
            <a:schemeClr val="accent5"/>
          </a:lnRef>
          <a:fillRef idx="1">
            <a:schemeClr val="lt1"/>
          </a:fillRef>
          <a:effectRef idx="0">
            <a:schemeClr val="accent5"/>
          </a:effectRef>
          <a:fontRef idx="minor">
            <a:schemeClr val="dk1"/>
          </a:fontRef>
        </p:style>
        <p:txBody>
          <a:bodyPr lIns="95637" tIns="47819" rIns="95637" bIns="47819" rtlCol="0" anchor="ctr"/>
          <a:lstStyle/>
          <a:p>
            <a:pPr algn="ct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事業者</a:t>
            </a:r>
          </a:p>
        </p:txBody>
      </p:sp>
      <p:pic>
        <p:nvPicPr>
          <p:cNvPr id="114" name="Picture 4" descr="\\Spb-fs\プロジェクト\HLU-MSS\HLU-MSS\★イラスト\医療と健康イラストカット\カラーPNG\P1 健康編\P11 福祉・介護\kaigo_17.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43568" y="5934166"/>
            <a:ext cx="1328130" cy="1626094"/>
          </a:xfrm>
          <a:prstGeom prst="rect">
            <a:avLst/>
          </a:prstGeom>
          <a:noFill/>
          <a:extLst>
            <a:ext uri="{909E8E84-426E-40DD-AFC4-6F175D3DCCD1}">
              <a14:hiddenFill xmlns:a14="http://schemas.microsoft.com/office/drawing/2010/main">
                <a:solidFill>
                  <a:srgbClr val="FFFFFF"/>
                </a:solidFill>
              </a14:hiddenFill>
            </a:ext>
          </a:extLst>
        </p:spPr>
      </p:pic>
      <p:sp>
        <p:nvSpPr>
          <p:cNvPr id="117" name="正方形/長方形 116"/>
          <p:cNvSpPr/>
          <p:nvPr/>
        </p:nvSpPr>
        <p:spPr>
          <a:xfrm>
            <a:off x="194118" y="5189480"/>
            <a:ext cx="7186752" cy="307777"/>
          </a:xfrm>
          <a:prstGeom prst="rect">
            <a:avLst/>
          </a:prstGeom>
        </p:spPr>
        <p:txBody>
          <a:bodyPr wrap="square">
            <a:spAutoFit/>
          </a:bodyPr>
          <a:lstStyle/>
          <a:p>
            <a:pPr lvl="0"/>
            <a:r>
              <a:rPr lang="ja-JP" altLang="en-US" sz="1400" b="1" dirty="0" smtClean="0">
                <a:latin typeface="メイリオ" panose="020B0604030504040204" pitchFamily="50" charset="-128"/>
                <a:ea typeface="メイリオ" panose="020B0604030504040204" pitchFamily="50" charset="-128"/>
                <a:cs typeface="メイリオ" panose="020B0604030504040204" pitchFamily="50" charset="-128"/>
              </a:rPr>
              <a:t>＜従来の</a:t>
            </a:r>
            <a:r>
              <a:rPr lang="zh-TW" altLang="en-US" sz="1400" b="1" dirty="0" smtClean="0">
                <a:latin typeface="メイリオ" panose="020B0604030504040204" pitchFamily="50" charset="-128"/>
                <a:ea typeface="メイリオ" panose="020B0604030504040204" pitchFamily="50" charset="-128"/>
                <a:cs typeface="メイリオ" panose="020B0604030504040204" pitchFamily="50" charset="-128"/>
              </a:rPr>
              <a:t>介護</a:t>
            </a:r>
            <a:r>
              <a:rPr lang="zh-TW" altLang="en-US" sz="1400" b="1" dirty="0">
                <a:latin typeface="メイリオ" panose="020B0604030504040204" pitchFamily="50" charset="-128"/>
                <a:ea typeface="メイリオ" panose="020B0604030504040204" pitchFamily="50" charset="-128"/>
                <a:cs typeface="メイリオ" panose="020B0604030504040204" pitchFamily="50" charset="-128"/>
              </a:rPr>
              <a:t>職員処遇改善</a:t>
            </a:r>
            <a:r>
              <a:rPr lang="ja-JP" altLang="en-US" sz="1400" b="1" dirty="0" smtClean="0">
                <a:latin typeface="メイリオ" panose="020B0604030504040204" pitchFamily="50" charset="-128"/>
                <a:ea typeface="メイリオ" panose="020B0604030504040204" pitchFamily="50" charset="-128"/>
                <a:cs typeface="メイリオ" panose="020B0604030504040204" pitchFamily="50" charset="-128"/>
              </a:rPr>
              <a:t>加算</a:t>
            </a:r>
            <a:r>
              <a:rPr lang="en-US" altLang="ja-JP" sz="1400" b="1" dirty="0" smtClean="0">
                <a:latin typeface="メイリオ" panose="020B0604030504040204" pitchFamily="50" charset="-128"/>
                <a:ea typeface="メイリオ" panose="020B0604030504040204" pitchFamily="50" charset="-128"/>
                <a:cs typeface="メイリオ" panose="020B0604030504040204" pitchFamily="50" charset="-128"/>
              </a:rPr>
              <a:t>Ⅰ</a:t>
            </a:r>
            <a:r>
              <a:rPr lang="ja-JP" altLang="en-US" sz="1400" b="1" dirty="0" smtClean="0">
                <a:latin typeface="メイリオ" panose="020B0604030504040204" pitchFamily="50" charset="-128"/>
                <a:ea typeface="メイリオ" panose="020B0604030504040204" pitchFamily="50" charset="-128"/>
                <a:cs typeface="メイリオ" panose="020B0604030504040204" pitchFamily="50" charset="-128"/>
              </a:rPr>
              <a:t>を算定</a:t>
            </a:r>
            <a:r>
              <a:rPr lang="ja-JP" altLang="en-US" sz="1400" b="1" dirty="0">
                <a:latin typeface="メイリオ" panose="020B0604030504040204" pitchFamily="50" charset="-128"/>
                <a:ea typeface="メイリオ" panose="020B0604030504040204" pitchFamily="50" charset="-128"/>
                <a:cs typeface="メイリオ" panose="020B0604030504040204" pitchFamily="50" charset="-128"/>
              </a:rPr>
              <a:t>して</a:t>
            </a:r>
            <a:r>
              <a:rPr lang="ja-JP" altLang="en-US" sz="1400" b="1" dirty="0" smtClean="0">
                <a:latin typeface="メイリオ" panose="020B0604030504040204" pitchFamily="50" charset="-128"/>
                <a:ea typeface="メイリオ" panose="020B0604030504040204" pitchFamily="50" charset="-128"/>
                <a:cs typeface="メイリオ" panose="020B0604030504040204" pitchFamily="50" charset="-128"/>
              </a:rPr>
              <a:t>いる場合＞ </a:t>
            </a:r>
            <a:endParaRPr lang="en-US" altLang="ja-JP" sz="1400" b="1" dirty="0">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120" name="Picture 3" descr="\\Spb-fs\プロジェクト\HLU-MSS\HLU-MSS\★イラスト\医療と健康イラストカット\カラーPNG\P1 健康編\P11 福祉・介護\kaigo_27.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88682" y="7823690"/>
            <a:ext cx="1054892" cy="1139145"/>
          </a:xfrm>
          <a:prstGeom prst="rect">
            <a:avLst/>
          </a:prstGeom>
          <a:noFill/>
          <a:extLst>
            <a:ext uri="{909E8E84-426E-40DD-AFC4-6F175D3DCCD1}">
              <a14:hiddenFill xmlns:a14="http://schemas.microsoft.com/office/drawing/2010/main">
                <a:solidFill>
                  <a:srgbClr val="FFFFFF"/>
                </a:solidFill>
              </a14:hiddenFill>
            </a:ext>
          </a:extLst>
        </p:spPr>
      </p:pic>
      <p:sp>
        <p:nvSpPr>
          <p:cNvPr id="122" name="正方形/長方形 121"/>
          <p:cNvSpPr/>
          <p:nvPr/>
        </p:nvSpPr>
        <p:spPr>
          <a:xfrm>
            <a:off x="421678" y="7549703"/>
            <a:ext cx="6228692" cy="451406"/>
          </a:xfrm>
          <a:prstGeom prst="rect">
            <a:avLst/>
          </a:prstGeom>
        </p:spPr>
        <p:txBody>
          <a:bodyPr wrap="square">
            <a:spAutoFit/>
          </a:bodyPr>
          <a:lstStyle/>
          <a:p>
            <a:pPr lvl="0">
              <a:lnSpc>
                <a:spcPts val="1400"/>
              </a:lnSpc>
            </a:pPr>
            <a:r>
              <a:rPr lang="ja-JP" altLang="en-US" dirty="0">
                <a:latin typeface="メイリオ" panose="020B0604030504040204" pitchFamily="50" charset="-128"/>
                <a:ea typeface="メイリオ" panose="020B0604030504040204" pitchFamily="50" charset="-128"/>
                <a:cs typeface="メイリオ" panose="020B0604030504040204" pitchFamily="50" charset="-128"/>
              </a:rPr>
              <a:t>加算</a:t>
            </a:r>
            <a:r>
              <a:rPr lang="ja-JP" altLang="en-US" dirty="0" smtClean="0">
                <a:latin typeface="メイリオ" panose="020B0604030504040204" pitchFamily="50" charset="-128"/>
                <a:ea typeface="メイリオ" panose="020B0604030504040204" pitchFamily="50" charset="-128"/>
                <a:cs typeface="メイリオ" panose="020B0604030504040204" pitchFamily="50" charset="-128"/>
              </a:rPr>
              <a:t>の取得に</a:t>
            </a:r>
            <a:r>
              <a:rPr lang="ja-JP" altLang="en-US" dirty="0">
                <a:latin typeface="メイリオ" panose="020B0604030504040204" pitchFamily="50" charset="-128"/>
                <a:ea typeface="メイリオ" panose="020B0604030504040204" pitchFamily="50" charset="-128"/>
                <a:cs typeface="メイリオ" panose="020B0604030504040204" pitchFamily="50" charset="-128"/>
              </a:rPr>
              <a:t>よって</a:t>
            </a:r>
            <a:r>
              <a:rPr lang="ja-JP" altLang="en-US" dirty="0" smtClean="0">
                <a:latin typeface="メイリオ" panose="020B0604030504040204" pitchFamily="50" charset="-128"/>
                <a:ea typeface="メイリオ" panose="020B0604030504040204" pitchFamily="50" charset="-128"/>
                <a:cs typeface="メイリオ" panose="020B0604030504040204" pitchFamily="50" charset="-128"/>
              </a:rPr>
              <a:t>、これまでよりも介護職員の方への賃金を増やすことができます。</a:t>
            </a:r>
            <a:endParaRPr lang="en-US" altLang="ja-JP" dirty="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400"/>
              </a:lnSpc>
            </a:pPr>
            <a:r>
              <a:rPr lang="ja-JP" altLang="en-US" dirty="0" smtClean="0">
                <a:latin typeface="メイリオ" panose="020B0604030504040204" pitchFamily="50" charset="-128"/>
                <a:ea typeface="メイリオ" panose="020B0604030504040204" pitchFamily="50" charset="-128"/>
                <a:cs typeface="メイリオ" panose="020B0604030504040204" pitchFamily="50" charset="-128"/>
              </a:rPr>
              <a:t>あなたの事業所が算定要件を満たしているかどうか確認してみてください。</a:t>
            </a:r>
            <a:endParaRPr lang="en-US" altLang="ja-JP" dirty="0" smtClean="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23" name="正方形/長方形 122"/>
          <p:cNvSpPr/>
          <p:nvPr/>
        </p:nvSpPr>
        <p:spPr>
          <a:xfrm>
            <a:off x="547525" y="8099489"/>
            <a:ext cx="6263994" cy="451406"/>
          </a:xfrm>
          <a:prstGeom prst="rect">
            <a:avLst/>
          </a:prstGeom>
        </p:spPr>
        <p:txBody>
          <a:bodyPr wrap="square">
            <a:spAutoFit/>
          </a:bodyPr>
          <a:lstStyle/>
          <a:p>
            <a:pPr lvl="0">
              <a:lnSpc>
                <a:spcPts val="1400"/>
              </a:lnSpc>
            </a:pP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◆加算の算定要件</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の確認</a:t>
            </a: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と</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算定申請には、介護職員処遇改善計画書と、就業規則・給与規程</a:t>
            </a:r>
            <a:endParaRPr lang="en-US" altLang="ja-JP" sz="1000" dirty="0" smtClean="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400"/>
              </a:lnSpc>
            </a:pP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などの必要書類</a:t>
            </a: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を</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、都道府県知事などへ届け出る必要があります。</a:t>
            </a:r>
            <a:endParaRPr lang="en-US" altLang="ja-JP" sz="1000" dirty="0" smtClean="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2" name="フローチャート : 結合子 21"/>
          <p:cNvSpPr/>
          <p:nvPr/>
        </p:nvSpPr>
        <p:spPr>
          <a:xfrm>
            <a:off x="4477213" y="2790255"/>
            <a:ext cx="720000" cy="720000"/>
          </a:xfrm>
          <a:prstGeom prst="flowChartConnector">
            <a:avLst/>
          </a:prstGeom>
          <a:solidFill>
            <a:srgbClr val="E1FFE1"/>
          </a:solidFill>
          <a:ln w="38100">
            <a:solidFill>
              <a:srgbClr val="99FF99"/>
            </a:solidFill>
          </a:ln>
        </p:spPr>
        <p:style>
          <a:lnRef idx="2">
            <a:schemeClr val="accent5"/>
          </a:lnRef>
          <a:fillRef idx="1">
            <a:schemeClr val="lt1"/>
          </a:fillRef>
          <a:effectRef idx="0">
            <a:schemeClr val="accent5"/>
          </a:effectRef>
          <a:fontRef idx="minor">
            <a:schemeClr val="dk1"/>
          </a:fontRef>
        </p:style>
        <p:txBody>
          <a:bodyPr lIns="95637" tIns="47819" rIns="95637" bIns="47819" rtlCol="0" anchor="ctr"/>
          <a:lstStyle/>
          <a:p>
            <a:pPr algn="ctr"/>
            <a:endParaRPr lang="ja-JP" altLang="en-US" sz="1100">
              <a:solidFill>
                <a:schemeClr val="dk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9" name="正方形/長方形 58"/>
          <p:cNvSpPr/>
          <p:nvPr/>
        </p:nvSpPr>
        <p:spPr>
          <a:xfrm>
            <a:off x="4507252" y="2934271"/>
            <a:ext cx="762049" cy="481542"/>
          </a:xfrm>
          <a:prstGeom prst="rect">
            <a:avLst/>
          </a:prstGeom>
        </p:spPr>
        <p:txBody>
          <a:bodyPr wrap="square">
            <a:spAutoFit/>
          </a:bodyPr>
          <a:lstStyle/>
          <a:p>
            <a:pPr lvl="0">
              <a:lnSpc>
                <a:spcPts val="1000"/>
              </a:lnSpc>
            </a:pP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都道府県</a:t>
            </a:r>
            <a:r>
              <a:rPr lang="en-US" altLang="ja-JP" sz="950" dirty="0" smtClean="0">
                <a:latin typeface="メイリオ" panose="020B0604030504040204" pitchFamily="50" charset="-128"/>
                <a:ea typeface="メイリオ" panose="020B0604030504040204" pitchFamily="50" charset="-128"/>
                <a:cs typeface="メイリオ" panose="020B0604030504040204" pitchFamily="50" charset="-128"/>
              </a:rPr>
              <a:t/>
            </a:r>
            <a:br>
              <a:rPr lang="en-US" altLang="ja-JP" sz="950" dirty="0" smtClean="0">
                <a:latin typeface="メイリオ" panose="020B0604030504040204" pitchFamily="50" charset="-128"/>
                <a:ea typeface="メイリオ" panose="020B0604030504040204" pitchFamily="50" charset="-128"/>
                <a:cs typeface="メイリオ" panose="020B0604030504040204" pitchFamily="50" charset="-128"/>
              </a:rPr>
            </a:br>
            <a:r>
              <a:rPr lang="ja-JP" altLang="en-US" sz="950" dirty="0" smtClean="0">
                <a:latin typeface="メイリオ" panose="020B0604030504040204" pitchFamily="50" charset="-128"/>
                <a:ea typeface="メイリオ" panose="020B0604030504040204" pitchFamily="50" charset="-128"/>
                <a:cs typeface="メイリオ" panose="020B0604030504040204" pitchFamily="50" charset="-128"/>
              </a:rPr>
              <a:t> または</a:t>
            </a:r>
            <a:r>
              <a:rPr lang="en-US" altLang="ja-JP" sz="950" dirty="0" smtClean="0">
                <a:latin typeface="メイリオ" panose="020B0604030504040204" pitchFamily="50" charset="-128"/>
                <a:ea typeface="メイリオ" panose="020B0604030504040204" pitchFamily="50" charset="-128"/>
                <a:cs typeface="メイリオ" panose="020B0604030504040204" pitchFamily="50" charset="-128"/>
              </a:rPr>
              <a:t/>
            </a:r>
            <a:br>
              <a:rPr lang="en-US" altLang="ja-JP" sz="950" dirty="0" smtClean="0">
                <a:latin typeface="メイリオ" panose="020B0604030504040204" pitchFamily="50" charset="-128"/>
                <a:ea typeface="メイリオ" panose="020B0604030504040204" pitchFamily="50" charset="-128"/>
                <a:cs typeface="メイリオ" panose="020B0604030504040204" pitchFamily="50" charset="-128"/>
              </a:rPr>
            </a:br>
            <a:r>
              <a:rPr lang="en-US" altLang="ja-JP" sz="950" dirty="0" smtClean="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市町村</a:t>
            </a:r>
            <a:endParaRPr lang="en-US" altLang="ja-JP" sz="10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 name="フローチャート : 組合せ 2"/>
          <p:cNvSpPr/>
          <p:nvPr/>
        </p:nvSpPr>
        <p:spPr>
          <a:xfrm>
            <a:off x="2580582" y="4374431"/>
            <a:ext cx="294808" cy="144016"/>
          </a:xfrm>
          <a:prstGeom prst="flowChartMerge">
            <a:avLst/>
          </a:prstGeom>
          <a:solidFill>
            <a:schemeClr val="bg1">
              <a:lumMod val="65000"/>
            </a:schemeClr>
          </a:solidFill>
          <a:ln w="2540">
            <a:noFill/>
            <a:prstDash val="sysDot"/>
          </a:ln>
        </p:spPr>
        <p:style>
          <a:lnRef idx="2">
            <a:schemeClr val="accent5"/>
          </a:lnRef>
          <a:fillRef idx="1">
            <a:schemeClr val="lt1"/>
          </a:fillRef>
          <a:effectRef idx="0">
            <a:schemeClr val="accent5"/>
          </a:effectRef>
          <a:fontRef idx="minor">
            <a:schemeClr val="dk1"/>
          </a:fontRef>
        </p:style>
        <p:txBody>
          <a:bodyPr lIns="95637" tIns="47819" rIns="95637" bIns="47819" rtlCol="0" anchor="ctr"/>
          <a:lstStyle/>
          <a:p>
            <a:pPr algn="ctr"/>
            <a:endParaRPr lang="ja-JP" altLang="en-US" sz="1100">
              <a:solidFill>
                <a:schemeClr val="dk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2" name="正方形/長方形 31"/>
          <p:cNvSpPr/>
          <p:nvPr/>
        </p:nvSpPr>
        <p:spPr>
          <a:xfrm>
            <a:off x="1812475" y="2584725"/>
            <a:ext cx="1723549" cy="276999"/>
          </a:xfrm>
          <a:prstGeom prst="rect">
            <a:avLst/>
          </a:prstGeom>
        </p:spPr>
        <p:txBody>
          <a:bodyPr wrap="none">
            <a:spAutoFit/>
          </a:bodyPr>
          <a:lstStyle/>
          <a:p>
            <a:r>
              <a:rPr lang="ja-JP" altLang="en-US" b="1" dirty="0" smtClean="0">
                <a:latin typeface="メイリオ" panose="020B0604030504040204" pitchFamily="50" charset="-128"/>
                <a:ea typeface="メイリオ" panose="020B0604030504040204" pitchFamily="50" charset="-128"/>
                <a:cs typeface="メイリオ" panose="020B0604030504040204" pitchFamily="50" charset="-128"/>
              </a:rPr>
              <a:t>＜加算の届出の流れ＞</a:t>
            </a:r>
            <a:endParaRPr lang="ja-JP" altLang="en-US" dirty="0"/>
          </a:p>
        </p:txBody>
      </p:sp>
      <p:cxnSp>
        <p:nvCxnSpPr>
          <p:cNvPr id="5" name="直線矢印コネクタ 4"/>
          <p:cNvCxnSpPr/>
          <p:nvPr/>
        </p:nvCxnSpPr>
        <p:spPr>
          <a:xfrm>
            <a:off x="4819606" y="3510335"/>
            <a:ext cx="0" cy="231042"/>
          </a:xfrm>
          <a:prstGeom prst="straightConnector1">
            <a:avLst/>
          </a:prstGeom>
          <a:ln w="31750">
            <a:solidFill>
              <a:schemeClr val="bg1">
                <a:lumMod val="65000"/>
              </a:schemeClr>
            </a:solidFill>
            <a:tailEnd type="arrow" w="med" len="sm"/>
          </a:ln>
        </p:spPr>
        <p:style>
          <a:lnRef idx="1">
            <a:schemeClr val="accent1"/>
          </a:lnRef>
          <a:fillRef idx="0">
            <a:schemeClr val="accent1"/>
          </a:fillRef>
          <a:effectRef idx="0">
            <a:schemeClr val="accent1"/>
          </a:effectRef>
          <a:fontRef idx="minor">
            <a:schemeClr val="tx1"/>
          </a:fontRef>
        </p:style>
      </p:cxnSp>
      <p:sp>
        <p:nvSpPr>
          <p:cNvPr id="36" name="正方形/長方形 35"/>
          <p:cNvSpPr/>
          <p:nvPr/>
        </p:nvSpPr>
        <p:spPr>
          <a:xfrm>
            <a:off x="4711594" y="3515156"/>
            <a:ext cx="1151318" cy="211203"/>
          </a:xfrm>
          <a:prstGeom prst="rect">
            <a:avLst/>
          </a:prstGeom>
          <a:noFill/>
        </p:spPr>
        <p:txBody>
          <a:bodyPr wrap="square" lIns="36000" tIns="36000" rIns="36000" bIns="36000">
            <a:spAutoFit/>
          </a:bodyPr>
          <a:lstStyle/>
          <a:p>
            <a:pPr lvl="0" algn="ctr"/>
            <a:r>
              <a:rPr lang="ja-JP" altLang="en-US" sz="900" dirty="0" smtClean="0">
                <a:latin typeface="メイリオ" panose="020B0604030504040204" pitchFamily="50" charset="-128"/>
                <a:ea typeface="メイリオ" panose="020B0604030504040204" pitchFamily="50" charset="-128"/>
                <a:cs typeface="メイリオ" panose="020B0604030504040204" pitchFamily="50" charset="-128"/>
              </a:rPr>
              <a:t>支払の</a:t>
            </a:r>
            <a:r>
              <a:rPr lang="ja-JP" altLang="en-US" sz="900" dirty="0">
                <a:latin typeface="メイリオ" panose="020B0604030504040204" pitchFamily="50" charset="-128"/>
                <a:ea typeface="メイリオ" panose="020B0604030504040204" pitchFamily="50" charset="-128"/>
                <a:cs typeface="メイリオ" panose="020B0604030504040204" pitchFamily="50" charset="-128"/>
              </a:rPr>
              <a:t>委託</a:t>
            </a:r>
            <a:endParaRPr lang="en-US" altLang="ja-JP" sz="9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8" name="正方形/長方形 37"/>
          <p:cNvSpPr/>
          <p:nvPr/>
        </p:nvSpPr>
        <p:spPr>
          <a:xfrm>
            <a:off x="417805" y="8766807"/>
            <a:ext cx="4658809" cy="271869"/>
          </a:xfrm>
          <a:prstGeom prst="rect">
            <a:avLst/>
          </a:prstGeom>
        </p:spPr>
        <p:txBody>
          <a:bodyPr wrap="square">
            <a:spAutoFit/>
          </a:bodyPr>
          <a:lstStyle/>
          <a:p>
            <a:pPr lvl="0">
              <a:lnSpc>
                <a:spcPts val="1400"/>
              </a:lnSpc>
            </a:pPr>
            <a:r>
              <a:rPr lang="ja-JP" altLang="en-US" dirty="0" smtClean="0">
                <a:latin typeface="メイリオ" panose="020B0604030504040204" pitchFamily="50" charset="-128"/>
                <a:ea typeface="メイリオ" panose="020B0604030504040204" pitchFamily="50" charset="-128"/>
                <a:cs typeface="メイリオ" panose="020B0604030504040204" pitchFamily="50" charset="-128"/>
              </a:rPr>
              <a:t>詳しく</a:t>
            </a:r>
            <a:r>
              <a:rPr lang="ja-JP" altLang="en-US" dirty="0">
                <a:latin typeface="メイリオ" panose="020B0604030504040204" pitchFamily="50" charset="-128"/>
                <a:ea typeface="メイリオ" panose="020B0604030504040204" pitchFamily="50" charset="-128"/>
                <a:cs typeface="メイリオ" panose="020B0604030504040204" pitchFamily="50" charset="-128"/>
              </a:rPr>
              <a:t>は各自治体の介護</a:t>
            </a:r>
            <a:r>
              <a:rPr lang="ja-JP" altLang="en-US" dirty="0" smtClean="0">
                <a:latin typeface="メイリオ" panose="020B0604030504040204" pitchFamily="50" charset="-128"/>
                <a:ea typeface="メイリオ" panose="020B0604030504040204" pitchFamily="50" charset="-128"/>
                <a:cs typeface="メイリオ" panose="020B0604030504040204" pitchFamily="50" charset="-128"/>
              </a:rPr>
              <a:t>保険</a:t>
            </a:r>
            <a:r>
              <a:rPr lang="ja-JP" altLang="en-US" dirty="0">
                <a:latin typeface="メイリオ" panose="020B0604030504040204" pitchFamily="50" charset="-128"/>
                <a:ea typeface="メイリオ" panose="020B0604030504040204" pitchFamily="50" charset="-128"/>
                <a:cs typeface="メイリオ" panose="020B0604030504040204" pitchFamily="50" charset="-128"/>
              </a:rPr>
              <a:t>の</a:t>
            </a:r>
            <a:r>
              <a:rPr lang="ja-JP" altLang="en-US" dirty="0" smtClean="0">
                <a:latin typeface="メイリオ" panose="020B0604030504040204" pitchFamily="50" charset="-128"/>
                <a:ea typeface="メイリオ" panose="020B0604030504040204" pitchFamily="50" charset="-128"/>
                <a:cs typeface="メイリオ" panose="020B0604030504040204" pitchFamily="50" charset="-128"/>
              </a:rPr>
              <a:t>担当部署</a:t>
            </a:r>
            <a:r>
              <a:rPr lang="ja-JP" altLang="en-US" dirty="0">
                <a:latin typeface="メイリオ" panose="020B0604030504040204" pitchFamily="50" charset="-128"/>
                <a:ea typeface="メイリオ" panose="020B0604030504040204" pitchFamily="50" charset="-128"/>
                <a:cs typeface="メイリオ" panose="020B0604030504040204" pitchFamily="50" charset="-128"/>
              </a:rPr>
              <a:t>に</a:t>
            </a:r>
            <a:r>
              <a:rPr lang="ja-JP" altLang="en-US" dirty="0" smtClean="0">
                <a:latin typeface="メイリオ" panose="020B0604030504040204" pitchFamily="50" charset="-128"/>
                <a:ea typeface="メイリオ" panose="020B0604030504040204" pitchFamily="50" charset="-128"/>
                <a:cs typeface="メイリオ" panose="020B0604030504040204" pitchFamily="50" charset="-128"/>
              </a:rPr>
              <a:t>お問い合わせ</a:t>
            </a:r>
            <a:r>
              <a:rPr lang="ja-JP" altLang="en-US" dirty="0">
                <a:latin typeface="メイリオ" panose="020B0604030504040204" pitchFamily="50" charset="-128"/>
                <a:ea typeface="メイリオ" panose="020B0604030504040204" pitchFamily="50" charset="-128"/>
                <a:cs typeface="メイリオ" panose="020B0604030504040204" pitchFamily="50" charset="-128"/>
              </a:rPr>
              <a:t>ください。</a:t>
            </a:r>
          </a:p>
        </p:txBody>
      </p:sp>
    </p:spTree>
    <p:extLst>
      <p:ext uri="{BB962C8B-B14F-4D97-AF65-F5344CB8AC3E}">
        <p14:creationId xmlns:p14="http://schemas.microsoft.com/office/powerpoint/2010/main" val="329478395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2DA299AC048A4B8EA9C1D19079C1A32200E51782DD9E454B418BFB6267553A9CD4" ma:contentTypeVersion="11" ma:contentTypeDescription="" ma:contentTypeScope="" ma:versionID="67a8c3f19086dd733636cb9e2e3e5de9">
  <xsd:schema xmlns:xsd="http://www.w3.org/2001/XMLSchema" xmlns:p="http://schemas.microsoft.com/office/2006/metadata/properties" xmlns:ns2="8B97BE19-CDDD-400E-817A-CFDD13F7EC12" xmlns:ns3="fb02c745-2821-438e-a9f3-36f365a5b5fa" targetNamespace="http://schemas.microsoft.com/office/2006/metadata/properties" ma:root="true" ma:fieldsID="1f7557729ecb542394f8781b2df17919" ns2:_="" ns3:_="">
    <xsd:import namespace="8B97BE19-CDDD-400E-817A-CFDD13F7EC12"/>
    <xsd:import namespace="fb02c745-2821-438e-a9f3-36f365a5b5fa"/>
    <xsd:element name="properties">
      <xsd:complexType>
        <xsd:sequence>
          <xsd:element name="documentManagement">
            <xsd:complexType>
              <xsd:all>
                <xsd:element ref="ns2:ClassLarge" minOccurs="0"/>
                <xsd:element ref="ns2:ClassMedium" minOccurs="0"/>
                <xsd:element ref="ns2:ClassSmall" minOccurs="0"/>
                <xsd:element ref="ns2:GyoseiFile" minOccurs="0"/>
                <xsd:element ref="ns2:CreatedBy" minOccurs="0"/>
                <xsd:element ref="ns2:PreservationPeriod" minOccurs="0"/>
                <xsd:element ref="ns2:PreservationPeriodExpire" minOccurs="0"/>
                <xsd:element ref="ns2:CreatedDate" minOccurs="0"/>
                <xsd:element ref="ns2:FixationStatus" minOccurs="0"/>
                <xsd:element ref="ns2:EditorWithSpace" minOccurs="0"/>
                <xsd:element ref="ns3:DaibunruiID" minOccurs="0"/>
                <xsd:element ref="ns3:ChuubunruiID" minOccurs="0"/>
                <xsd:element ref="ns3:SyoubunruiID" minOccurs="0"/>
                <xsd:element ref="ns3:GyouseibunsyoID" minOccurs="0"/>
                <xsd:element ref="ns3:Renkei" minOccurs="0"/>
                <xsd:element ref="ns3:Flag01" minOccurs="0"/>
                <xsd:element ref="ns3:Yobi01" minOccurs="0"/>
                <xsd:element ref="ns3:Yobi02" minOccurs="0"/>
                <xsd:element ref="ns3:Yobi03" minOccurs="0"/>
              </xsd:all>
            </xsd:complexType>
          </xsd:element>
        </xsd:sequence>
      </xsd:complexType>
    </xsd:element>
  </xsd:schema>
  <xsd:schema xmlns:xsd="http://www.w3.org/2001/XMLSchema" xmlns:dms="http://schemas.microsoft.com/office/2006/documentManagement/types" targetNamespace="8B97BE19-CDDD-400E-817A-CFDD13F7EC12" elementFormDefault="qualified">
    <xsd:import namespace="http://schemas.microsoft.com/office/2006/documentManagement/types"/>
    <xsd:element name="ClassLarge" ma:index="8" nillable="true" ma:displayName="大分類" ma:hidden="true" ma:internalName="ClassLarge" ma:readOnly="true">
      <xsd:simpleType>
        <xsd:restriction base="dms:Unknown"/>
      </xsd:simpleType>
    </xsd:element>
    <xsd:element name="ClassMedium" ma:index="9" nillable="true" ma:displayName="中分類" ma:hidden="true" ma:internalName="ClassMedium" ma:readOnly="true">
      <xsd:simpleType>
        <xsd:restriction base="dms:Unknown"/>
      </xsd:simpleType>
    </xsd:element>
    <xsd:element name="ClassSmall" ma:index="10" nillable="true" ma:displayName="小分類" ma:hidden="true" ma:internalName="ClassSmall" ma:readOnly="true">
      <xsd:simpleType>
        <xsd:restriction base="dms:Unknown"/>
      </xsd:simpleType>
    </xsd:element>
    <xsd:element name="GyoseiFile" ma:index="11" nillable="true" ma:displayName="行政文書ファイル名" ma:hidden="true" ma:internalName="GyoseiFile" ma:readOnly="true">
      <xsd:simpleType>
        <xsd:restriction base="dms:Unknown"/>
      </xsd:simpleType>
    </xsd:element>
    <xsd:element name="CreatedBy" ma:index="12" nillable="true" ma:displayName="作成課/係・作成者" ma:hidden="true" ma:internalName="CreatedBy" ma:readOnly="true">
      <xsd:simpleType>
        <xsd:restriction base="dms:Unknown"/>
      </xsd:simpleType>
    </xsd:element>
    <xsd:element name="PreservationPeriod" ma:index="13" nillable="true" ma:displayName="保存期間" ma:hidden="true" ma:internalName="PreservationPeriod" ma:readOnly="true">
      <xsd:simpleType>
        <xsd:restriction base="dms:Unknown"/>
      </xsd:simpleType>
    </xsd:element>
    <xsd:element name="PreservationPeriodExpire" ma:index="14" nillable="true" ma:displayName="保存期間満了時期" ma:format="DateOnly" ma:hidden="true" ma:internalName="PreservationPeriodExpire" ma:readOnly="true">
      <xsd:simpleType>
        <xsd:restriction base="dms:Unknown"/>
      </xsd:simpleType>
    </xsd:element>
    <xsd:element name="CreatedDate" ma:index="15" nillable="true" ma:displayName="作成年月日" ma:hidden="true" ma:internalName="CreatedDate" ma:readOnly="true">
      <xsd:simpleType>
        <xsd:restriction base="dms:Unknown"/>
      </xsd:simpleType>
    </xsd:element>
    <xsd:element name="FixationStatus" ma:index="16" nillable="true" ma:displayName="確定状況" ma:hidden="true" ma:internalName="FixationStatus" ma:readOnly="true">
      <xsd:simpleType>
        <xsd:restriction base="dms:Unknown"/>
      </xsd:simpleType>
    </xsd:element>
    <xsd:element name="EditorWithSpace" ma:index="18" nillable="true" ma:displayName="更新者　　　　　　" ma:hidden="true" ma:internalName="EditorWithSpace" ma:readOnly="tru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dms="http://schemas.microsoft.com/office/2006/documentManagement/types" targetNamespace="fb02c745-2821-438e-a9f3-36f365a5b5fa" elementFormDefault="qualified">
    <xsd:import namespace="http://schemas.microsoft.com/office/2006/documentManagement/types"/>
    <xsd:element name="DaibunruiID" ma:index="19" nillable="true" ma:displayName="大分類ID" ma:description="" ma:hidden="true" ma:internalName="DaibunruiID" ma:readOnly="true">
      <xsd:simpleType>
        <xsd:restriction base="dms:Text"/>
      </xsd:simpleType>
    </xsd:element>
    <xsd:element name="ChuubunruiID" ma:index="20" nillable="true" ma:displayName="中分類ID" ma:description="" ma:hidden="true" ma:internalName="ChuubunruiID" ma:readOnly="true">
      <xsd:simpleType>
        <xsd:restriction base="dms:Text"/>
      </xsd:simpleType>
    </xsd:element>
    <xsd:element name="SyoubunruiID" ma:index="21" nillable="true" ma:displayName="小分類ID" ma:description="" ma:hidden="true" ma:internalName="SyoubunruiID" ma:readOnly="true">
      <xsd:simpleType>
        <xsd:restriction base="dms:Text"/>
      </xsd:simpleType>
    </xsd:element>
    <xsd:element name="GyouseibunsyoID" ma:index="22" nillable="true" ma:displayName="行政文書ファイル名ID" ma:description="" ma:hidden="true" ma:internalName="GyouseibunsyoID" ma:readOnly="true">
      <xsd:simpleType>
        <xsd:restriction base="dms:Text"/>
      </xsd:simpleType>
    </xsd:element>
    <xsd:element name="Renkei" ma:index="23" nillable="true" ma:displayName="行政文書連携フラグ" ma:description="" ma:hidden="true" ma:internalName="Renkei" ma:readOnly="true">
      <xsd:simpleType>
        <xsd:restriction base="dms:Text"/>
      </xsd:simpleType>
    </xsd:element>
    <xsd:element name="Flag01" ma:index="24" nillable="true" ma:displayName="予備フラグ" ma:description="" ma:hidden="true" ma:internalName="Flag01" ma:readOnly="true">
      <xsd:simpleType>
        <xsd:restriction base="dms:Text"/>
      </xsd:simpleType>
    </xsd:element>
    <xsd:element name="Yobi01" ma:index="25" nillable="true" ma:displayName="予備列01" ma:description="" ma:hidden="true" ma:internalName="Yobi01" ma:readOnly="true">
      <xsd:simpleType>
        <xsd:restriction base="dms:Text"/>
      </xsd:simpleType>
    </xsd:element>
    <xsd:element name="Yobi02" ma:index="26" nillable="true" ma:displayName="予備列02" ma:description="" ma:hidden="true" ma:internalName="Yobi02" ma:readOnly="true">
      <xsd:simpleType>
        <xsd:restriction base="dms:Text"/>
      </xsd:simpleType>
    </xsd:element>
    <xsd:element name="Yobi03" ma:index="27" nillable="true" ma:displayName="予備列03" ma:description="" ma:hidden="true" ma:internalName="Yobi03"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ma:readOnly="true"/>
        <xsd:element ref="dc:title" minOccurs="0" maxOccurs="1" ma:index="17" ma:displayName="タイトル" ma:readOnly="tru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A85BD659-8FC1-461D-9E77-440D19DCB08C}">
  <ds:schemaRefs>
    <ds:schemaRef ds:uri="http://purl.org/dc/dcmitype/"/>
    <ds:schemaRef ds:uri="http://www.w3.org/XML/1998/namespace"/>
    <ds:schemaRef ds:uri="8B97BE19-CDDD-400E-817A-CFDD13F7EC12"/>
    <ds:schemaRef ds:uri="http://purl.org/dc/elements/1.1/"/>
    <ds:schemaRef ds:uri="http://schemas.microsoft.com/office/2006/documentManagement/types"/>
    <ds:schemaRef ds:uri="http://purl.org/dc/terms/"/>
    <ds:schemaRef ds:uri="http://schemas.openxmlformats.org/package/2006/metadata/core-properties"/>
    <ds:schemaRef ds:uri="fb02c745-2821-438e-a9f3-36f365a5b5fa"/>
    <ds:schemaRef ds:uri="http://schemas.microsoft.com/office/2006/metadata/properties"/>
  </ds:schemaRefs>
</ds:datastoreItem>
</file>

<file path=customXml/itemProps2.xml><?xml version="1.0" encoding="utf-8"?>
<ds:datastoreItem xmlns:ds="http://schemas.openxmlformats.org/officeDocument/2006/customXml" ds:itemID="{8B03A5C5-56C0-41AA-AB58-68C8E2C97C7D}">
  <ds:schemaRefs>
    <ds:schemaRef ds:uri="http://schemas.microsoft.com/sharepoint/v3/contenttype/forms"/>
  </ds:schemaRefs>
</ds:datastoreItem>
</file>

<file path=customXml/itemProps3.xml><?xml version="1.0" encoding="utf-8"?>
<ds:datastoreItem xmlns:ds="http://schemas.openxmlformats.org/officeDocument/2006/customXml" ds:itemID="{D5C99136-BDFC-46F9-9CDB-9E23EC3C21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B97BE19-CDDD-400E-817A-CFDD13F7EC12"/>
    <ds:schemaRef ds:uri="fb02c745-2821-438e-a9f3-36f365a5b5fa"/>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
  <TotalTime>48631</TotalTime>
  <Words>638</Words>
  <Application>Microsoft Office PowerPoint</Application>
  <PresentationFormat>ユーザー設定</PresentationFormat>
  <Paragraphs>144</Paragraphs>
  <Slides>2</Slides>
  <Notes>2</Notes>
  <HiddenSlides>0</HiddenSlides>
  <MMClips>0</MMClips>
  <ScaleCrop>false</ScaleCrop>
  <HeadingPairs>
    <vt:vector size="4" baseType="variant">
      <vt:variant>
        <vt:lpstr>テーマ</vt:lpstr>
      </vt:variant>
      <vt:variant>
        <vt:i4>1</vt:i4>
      </vt:variant>
      <vt:variant>
        <vt:lpstr>スライド タイトル</vt:lpstr>
      </vt:variant>
      <vt:variant>
        <vt:i4>2</vt:i4>
      </vt:variant>
    </vt:vector>
  </HeadingPairs>
  <TitlesOfParts>
    <vt:vector size="3" baseType="lpstr">
      <vt:lpstr>Office テーマ</vt:lpstr>
      <vt:lpstr>PowerPoint プレゼンテーション</vt:lpstr>
      <vt:lpstr>PowerPoint プレゼンテーション</vt:lpstr>
    </vt:vector>
  </TitlesOfParts>
  <Company>厚生労働省</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厚生労働省本省</dc:creator>
  <cp:lastModifiedBy>厚生労働省ネットワークシステム</cp:lastModifiedBy>
  <cp:revision>2495</cp:revision>
  <cp:lastPrinted>2015-03-30T16:53:52Z</cp:lastPrinted>
  <dcterms:created xsi:type="dcterms:W3CDTF">2004-06-11T10:04:30Z</dcterms:created>
  <dcterms:modified xsi:type="dcterms:W3CDTF">2015-04-01T07:20:14Z</dcterms:modified>
</cp:coreProperties>
</file>