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64" r:id="rId1"/>
  </p:sldMasterIdLst>
  <p:notesMasterIdLst>
    <p:notesMasterId r:id="rId10"/>
  </p:notesMasterIdLst>
  <p:handoutMasterIdLst>
    <p:handoutMasterId r:id="rId11"/>
  </p:handoutMasterIdLst>
  <p:sldIdLst>
    <p:sldId id="325" r:id="rId2"/>
    <p:sldId id="329" r:id="rId3"/>
    <p:sldId id="333" r:id="rId4"/>
    <p:sldId id="270" r:id="rId5"/>
    <p:sldId id="283" r:id="rId6"/>
    <p:sldId id="308" r:id="rId7"/>
    <p:sldId id="318" r:id="rId8"/>
    <p:sldId id="292" r:id="rId9"/>
  </p:sldIdLst>
  <p:sldSz cx="9144000" cy="6858000" type="screen4x3"/>
  <p:notesSz cx="6805613" cy="9939338"/>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204"/>
    <a:srgbClr val="E6EFF0"/>
    <a:srgbClr val="FDE8D7"/>
    <a:srgbClr val="E7F5FF"/>
    <a:srgbClr val="0066CC"/>
    <a:srgbClr val="FFFFB9"/>
    <a:srgbClr val="FFFF99"/>
    <a:srgbClr val="EBF5FF"/>
    <a:srgbClr val="FFEBFF"/>
    <a:srgbClr val="E1F2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58" autoAdjust="0"/>
  </p:normalViewPr>
  <p:slideViewPr>
    <p:cSldViewPr>
      <p:cViewPr varScale="1">
        <p:scale>
          <a:sx n="74" d="100"/>
          <a:sy n="74" d="100"/>
        </p:scale>
        <p:origin x="-1902" y="-96"/>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1" d="100"/>
          <a:sy n="51" d="100"/>
        </p:scale>
        <p:origin x="-2958" y="-114"/>
      </p:cViewPr>
      <p:guideLst>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4"/>
            <a:ext cx="2949099" cy="496571"/>
          </a:xfrm>
          <a:prstGeom prst="rect">
            <a:avLst/>
          </a:prstGeom>
        </p:spPr>
        <p:txBody>
          <a:bodyPr vert="horz" lIns="91120" tIns="45560" rIns="91120" bIns="4556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sz="quarter" idx="1"/>
          </p:nvPr>
        </p:nvSpPr>
        <p:spPr>
          <a:xfrm>
            <a:off x="5331066" y="4"/>
            <a:ext cx="2949099" cy="496571"/>
          </a:xfrm>
          <a:prstGeom prst="rect">
            <a:avLst/>
          </a:prstGeom>
        </p:spPr>
        <p:txBody>
          <a:bodyPr vert="horz" lIns="91120" tIns="45560" rIns="91120" bIns="45560" rtlCol="0"/>
          <a:lstStyle>
            <a:lvl1pPr algn="r">
              <a:defRPr sz="1200">
                <a:ea typeface="ＭＳ Ｐゴシック" charset="-128"/>
              </a:defRPr>
            </a:lvl1pPr>
          </a:lstStyle>
          <a:p>
            <a:pPr>
              <a:defRPr/>
            </a:pPr>
            <a:fld id="{21819B34-AB2B-4A21-A114-220B40CC5322}" type="datetimeFigureOut">
              <a:rPr lang="ja-JP" altLang="en-US"/>
              <a:pPr>
                <a:defRPr/>
              </a:pPr>
              <a:t>2014/9/19</a:t>
            </a:fld>
            <a:endParaRPr lang="ja-JP" altLang="en-US" dirty="0"/>
          </a:p>
        </p:txBody>
      </p:sp>
      <p:sp>
        <p:nvSpPr>
          <p:cNvPr id="4" name="フッター プレースホルダ 3"/>
          <p:cNvSpPr>
            <a:spLocks noGrp="1"/>
          </p:cNvSpPr>
          <p:nvPr>
            <p:ph type="ftr" sz="quarter" idx="2"/>
          </p:nvPr>
        </p:nvSpPr>
        <p:spPr>
          <a:xfrm>
            <a:off x="2" y="9441182"/>
            <a:ext cx="2949099" cy="496570"/>
          </a:xfrm>
          <a:prstGeom prst="rect">
            <a:avLst/>
          </a:prstGeom>
        </p:spPr>
        <p:txBody>
          <a:bodyPr vert="horz" lIns="91120" tIns="45560" rIns="91120" bIns="45560" rtlCol="0" anchor="b"/>
          <a:lstStyle>
            <a:lvl1pPr algn="l">
              <a:defRPr sz="1200">
                <a:ea typeface="ＭＳ Ｐゴシック" charset="-128"/>
              </a:defRPr>
            </a:lvl1pPr>
          </a:lstStyle>
          <a:p>
            <a:pPr>
              <a:defRPr/>
            </a:pPr>
            <a:endParaRPr lang="ja-JP" altLang="en-US"/>
          </a:p>
        </p:txBody>
      </p:sp>
      <p:sp>
        <p:nvSpPr>
          <p:cNvPr id="5" name="スライド番号プレースホルダ 4"/>
          <p:cNvSpPr>
            <a:spLocks noGrp="1"/>
          </p:cNvSpPr>
          <p:nvPr>
            <p:ph type="sldNum" sz="quarter" idx="3"/>
          </p:nvPr>
        </p:nvSpPr>
        <p:spPr>
          <a:xfrm>
            <a:off x="3854941" y="9441182"/>
            <a:ext cx="2949099" cy="496570"/>
          </a:xfrm>
          <a:prstGeom prst="rect">
            <a:avLst/>
          </a:prstGeom>
        </p:spPr>
        <p:txBody>
          <a:bodyPr vert="horz" lIns="91120" tIns="45560" rIns="91120" bIns="45560" rtlCol="0" anchor="b"/>
          <a:lstStyle>
            <a:lvl1pPr algn="r">
              <a:defRPr sz="1200">
                <a:ea typeface="ＭＳ Ｐゴシック" charset="-128"/>
              </a:defRPr>
            </a:lvl1pPr>
          </a:lstStyle>
          <a:p>
            <a:pPr>
              <a:defRPr/>
            </a:pPr>
            <a:fld id="{C54E2FD3-248B-4566-BC85-4F69D2C478C3}" type="slidenum">
              <a:rPr lang="ja-JP" altLang="en-US"/>
              <a:pPr>
                <a:defRPr/>
              </a:pPr>
              <a:t>‹#›</a:t>
            </a:fld>
            <a:endParaRPr lang="ja-JP" altLang="en-US" dirty="0"/>
          </a:p>
        </p:txBody>
      </p:sp>
    </p:spTree>
    <p:extLst>
      <p:ext uri="{BB962C8B-B14F-4D97-AF65-F5344CB8AC3E}">
        <p14:creationId xmlns:p14="http://schemas.microsoft.com/office/powerpoint/2010/main" val="28627583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2" y="4"/>
            <a:ext cx="2949099" cy="496571"/>
          </a:xfrm>
          <a:prstGeom prst="rect">
            <a:avLst/>
          </a:prstGeom>
        </p:spPr>
        <p:txBody>
          <a:bodyPr vert="horz" lIns="91120" tIns="45560" rIns="91120" bIns="45560" rtlCol="0"/>
          <a:lstStyle>
            <a:lvl1pPr algn="l">
              <a:defRPr sz="1200">
                <a:ea typeface="ＭＳ Ｐゴシック" charset="-128"/>
              </a:defRPr>
            </a:lvl1pPr>
          </a:lstStyle>
          <a:p>
            <a:pPr>
              <a:defRPr/>
            </a:pPr>
            <a:endParaRPr lang="ja-JP" altLang="en-US"/>
          </a:p>
        </p:txBody>
      </p:sp>
      <p:sp>
        <p:nvSpPr>
          <p:cNvPr id="3" name="日付プレースホルダ 2"/>
          <p:cNvSpPr>
            <a:spLocks noGrp="1"/>
          </p:cNvSpPr>
          <p:nvPr>
            <p:ph type="dt" idx="1"/>
          </p:nvPr>
        </p:nvSpPr>
        <p:spPr>
          <a:xfrm>
            <a:off x="3854941" y="4"/>
            <a:ext cx="2949099" cy="496571"/>
          </a:xfrm>
          <a:prstGeom prst="rect">
            <a:avLst/>
          </a:prstGeom>
        </p:spPr>
        <p:txBody>
          <a:bodyPr vert="horz" lIns="91120" tIns="45560" rIns="91120" bIns="45560" rtlCol="0"/>
          <a:lstStyle>
            <a:lvl1pPr algn="r">
              <a:defRPr sz="1200">
                <a:ea typeface="ＭＳ Ｐゴシック" charset="-128"/>
              </a:defRPr>
            </a:lvl1pPr>
          </a:lstStyle>
          <a:p>
            <a:pPr>
              <a:defRPr/>
            </a:pPr>
            <a:fld id="{52D3961B-93C8-4AF0-A21D-CF02368ACB1B}" type="datetimeFigureOut">
              <a:rPr lang="ja-JP" altLang="en-US"/>
              <a:pPr>
                <a:defRPr/>
              </a:pPr>
              <a:t>2014/9/19</a:t>
            </a:fld>
            <a:endParaRPr lang="ja-JP" altLang="en-US" dirty="0"/>
          </a:p>
        </p:txBody>
      </p:sp>
      <p:sp>
        <p:nvSpPr>
          <p:cNvPr id="4" name="スライド イメージ プレースホルダ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91120" tIns="45560" rIns="91120" bIns="45560" rtlCol="0" anchor="ctr"/>
          <a:lstStyle/>
          <a:p>
            <a:pPr lvl="0"/>
            <a:endParaRPr lang="ja-JP" altLang="en-US" noProof="0" dirty="0" smtClean="0"/>
          </a:p>
        </p:txBody>
      </p:sp>
      <p:sp>
        <p:nvSpPr>
          <p:cNvPr id="5" name="ノート プレースホルダ 4"/>
          <p:cNvSpPr>
            <a:spLocks noGrp="1"/>
          </p:cNvSpPr>
          <p:nvPr>
            <p:ph type="body" sz="quarter" idx="3"/>
          </p:nvPr>
        </p:nvSpPr>
        <p:spPr>
          <a:xfrm>
            <a:off x="680562" y="4721384"/>
            <a:ext cx="5444490" cy="4472306"/>
          </a:xfrm>
          <a:prstGeom prst="rect">
            <a:avLst/>
          </a:prstGeom>
        </p:spPr>
        <p:txBody>
          <a:bodyPr vert="horz" lIns="91120" tIns="45560" rIns="91120" bIns="45560" rtlCol="0">
            <a:normAutofit/>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 5"/>
          <p:cNvSpPr>
            <a:spLocks noGrp="1"/>
          </p:cNvSpPr>
          <p:nvPr>
            <p:ph type="ftr" sz="quarter" idx="4"/>
          </p:nvPr>
        </p:nvSpPr>
        <p:spPr>
          <a:xfrm>
            <a:off x="2" y="9441182"/>
            <a:ext cx="2949099" cy="496570"/>
          </a:xfrm>
          <a:prstGeom prst="rect">
            <a:avLst/>
          </a:prstGeom>
        </p:spPr>
        <p:txBody>
          <a:bodyPr vert="horz" lIns="91120" tIns="45560" rIns="91120" bIns="45560" rtlCol="0" anchor="b"/>
          <a:lstStyle>
            <a:lvl1pPr algn="l">
              <a:defRPr sz="1200">
                <a:ea typeface="ＭＳ Ｐゴシック" charset="-128"/>
              </a:defRPr>
            </a:lvl1pPr>
          </a:lstStyle>
          <a:p>
            <a:pPr>
              <a:defRPr/>
            </a:pPr>
            <a:endParaRPr lang="ja-JP" altLang="en-US"/>
          </a:p>
        </p:txBody>
      </p:sp>
      <p:sp>
        <p:nvSpPr>
          <p:cNvPr id="7" name="スライド番号プレースホルダ 6"/>
          <p:cNvSpPr>
            <a:spLocks noGrp="1"/>
          </p:cNvSpPr>
          <p:nvPr>
            <p:ph type="sldNum" sz="quarter" idx="5"/>
          </p:nvPr>
        </p:nvSpPr>
        <p:spPr>
          <a:xfrm>
            <a:off x="3854941" y="9441182"/>
            <a:ext cx="2949099" cy="496570"/>
          </a:xfrm>
          <a:prstGeom prst="rect">
            <a:avLst/>
          </a:prstGeom>
        </p:spPr>
        <p:txBody>
          <a:bodyPr vert="horz" lIns="91120" tIns="45560" rIns="91120" bIns="45560" rtlCol="0" anchor="b"/>
          <a:lstStyle>
            <a:lvl1pPr algn="r">
              <a:defRPr sz="1200">
                <a:ea typeface="ＭＳ Ｐゴシック" charset="-128"/>
              </a:defRPr>
            </a:lvl1pPr>
          </a:lstStyle>
          <a:p>
            <a:pPr>
              <a:defRPr/>
            </a:pPr>
            <a:fld id="{6C99B7B6-7291-4020-A353-8ADF057037C6}" type="slidenum">
              <a:rPr lang="ja-JP" altLang="en-US"/>
              <a:pPr>
                <a:defRPr/>
              </a:pPr>
              <a:t>‹#›</a:t>
            </a:fld>
            <a:endParaRPr lang="ja-JP" altLang="en-US" dirty="0"/>
          </a:p>
        </p:txBody>
      </p:sp>
    </p:spTree>
    <p:extLst>
      <p:ext uri="{BB962C8B-B14F-4D97-AF65-F5344CB8AC3E}">
        <p14:creationId xmlns:p14="http://schemas.microsoft.com/office/powerpoint/2010/main" val="35934979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2" name="ノート プレースホルダー 1"/>
          <p:cNvSpPr>
            <a:spLocks noGrp="1"/>
          </p:cNvSpPr>
          <p:nvPr>
            <p:ph type="body" sz="quarter" idx="10"/>
          </p:nvPr>
        </p:nvSpPr>
        <p:spPr/>
        <p:txBody>
          <a:bodyPr/>
          <a:lstStyle/>
          <a:p>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サブタイトル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p:txBody>
          <a:bodyPr/>
          <a:lstStyle/>
          <a:p>
            <a:pPr>
              <a:defRPr/>
            </a:pPr>
            <a:fld id="{CEA39265-FB3C-4B99-8421-ED444843876B}" type="datetime1">
              <a:rPr lang="ja-JP" altLang="en-US" smtClean="0"/>
              <a:pPr>
                <a:defRPr/>
              </a:pPr>
              <a:t>2014/9/19</a:t>
            </a:fld>
            <a:endParaRPr lang="ja-JP" altLang="en-US" dirty="0"/>
          </a:p>
        </p:txBody>
      </p:sp>
      <p:sp>
        <p:nvSpPr>
          <p:cNvPr id="17" name="フッター プレースホルダ 16"/>
          <p:cNvSpPr>
            <a:spLocks noGrp="1"/>
          </p:cNvSpPr>
          <p:nvPr>
            <p:ph type="ftr" sz="quarter" idx="11"/>
          </p:nvPr>
        </p:nvSpPr>
        <p:spPr/>
        <p:txBody>
          <a:bodyPr/>
          <a:lstStyle/>
          <a:p>
            <a:pPr>
              <a:defRPr/>
            </a:pPr>
            <a:r>
              <a:rPr lang="ja-JP" altLang="en-US" smtClean="0"/>
              <a:t>２</a:t>
            </a:r>
            <a:endParaRPr lang="ja-JP" altLang="en-US"/>
          </a:p>
        </p:txBody>
      </p:sp>
      <p:sp>
        <p:nvSpPr>
          <p:cNvPr id="7" name="直線コネクタ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円/楕円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円/楕円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スライド番号プレースホルダ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DDD42A75-20F8-4434-AB5C-4F565FE5D5D1}" type="slidenum">
              <a:rPr lang="ja-JP" altLang="en-US" smtClean="0"/>
              <a:pPr>
                <a:defRPr/>
              </a:pPr>
              <a:t>‹#›</a:t>
            </a:fld>
            <a:endParaRPr lang="ja-JP" altLang="en-US" dirty="0"/>
          </a:p>
        </p:txBody>
      </p:sp>
      <p:sp>
        <p:nvSpPr>
          <p:cNvPr id="8" name="タイトル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1" name="直線コネクタ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正方形/長方形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正方形/長方形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円/楕円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円/楕円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 6"/>
          <p:cNvSpPr>
            <a:spLocks noGrp="1"/>
          </p:cNvSpPr>
          <p:nvPr>
            <p:ph type="sldNum" sz="quarter" idx="12"/>
          </p:nvPr>
        </p:nvSpPr>
        <p:spPr>
          <a:xfrm>
            <a:off x="1371600" y="312738"/>
            <a:ext cx="457200" cy="441325"/>
          </a:xfrm>
        </p:spPr>
        <p:txBody>
          <a:bodyPr/>
          <a:lstStyle/>
          <a:p>
            <a:pPr>
              <a:defRPr/>
            </a:pPr>
            <a:fld id="{E3919C8E-9F94-45DD-86D6-92F873738BFB}" type="slidenum">
              <a:rPr lang="ja-JP" altLang="en-US" smtClean="0"/>
              <a:pPr>
                <a:defRPr/>
              </a:pPr>
              <a:t>‹#›</a:t>
            </a:fld>
            <a:endParaRPr lang="ja-JP" altLang="en-US" dirty="0"/>
          </a:p>
        </p:txBody>
      </p:sp>
      <p:sp>
        <p:nvSpPr>
          <p:cNvPr id="2" name="タイトル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3000375" y="609600"/>
            <a:ext cx="5867400" cy="4267200"/>
          </a:xfrm>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22" name="正方形/長方形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 4"/>
          <p:cNvSpPr>
            <a:spLocks noGrp="1"/>
          </p:cNvSpPr>
          <p:nvPr>
            <p:ph type="dt" sz="half" idx="10"/>
          </p:nvPr>
        </p:nvSpPr>
        <p:spPr>
          <a:xfrm>
            <a:off x="5788152" y="6404984"/>
            <a:ext cx="3044952" cy="365760"/>
          </a:xfrm>
        </p:spPr>
        <p:txBody>
          <a:bodyPr/>
          <a:lstStyle/>
          <a:p>
            <a:pPr>
              <a:defRPr/>
            </a:pPr>
            <a:fld id="{FD875D45-4AE9-4DE3-A0BA-87918EE738C6}" type="datetime1">
              <a:rPr lang="ja-JP" altLang="en-US" smtClean="0"/>
              <a:pPr>
                <a:defRPr/>
              </a:pPr>
              <a:t>2014/9/19</a:t>
            </a:fld>
            <a:endParaRPr lang="ja-JP" altLang="en-US" dirty="0"/>
          </a:p>
        </p:txBody>
      </p:sp>
      <p:sp>
        <p:nvSpPr>
          <p:cNvPr id="6" name="フッター プレースホルダ 5"/>
          <p:cNvSpPr>
            <a:spLocks noGrp="1"/>
          </p:cNvSpPr>
          <p:nvPr>
            <p:ph type="ftr" sz="quarter" idx="11"/>
          </p:nvPr>
        </p:nvSpPr>
        <p:spPr>
          <a:xfrm>
            <a:off x="301752" y="6410848"/>
            <a:ext cx="3584448" cy="365760"/>
          </a:xfrm>
        </p:spPr>
        <p:txBody>
          <a:bodyPr/>
          <a:lstStyle/>
          <a:p>
            <a:pPr>
              <a:defRPr/>
            </a:pPr>
            <a:r>
              <a:rPr lang="ja-JP" altLang="en-US" smtClean="0"/>
              <a:t>２</a:t>
            </a:r>
            <a:endParaRPr lang="ja-JP" altLang="en-US"/>
          </a:p>
        </p:txBody>
      </p:sp>
    </p:spTree>
  </p:cSld>
  <p:clrMapOvr>
    <a:masterClrMapping/>
  </p:clrMapOvr>
  <p:transition spd="med">
    <p:dissolv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612F921F-D4B9-4E6A-AA4A-662FF2B5815E}" type="datetime1">
              <a:rPr lang="ja-JP" altLang="en-US" smtClean="0"/>
              <a:pPr>
                <a:defRPr/>
              </a:pPr>
              <a:t>2014/9/19</a:t>
            </a:fld>
            <a:endParaRPr lang="ja-JP" altLang="en-US" dirty="0"/>
          </a:p>
        </p:txBody>
      </p:sp>
      <p:sp>
        <p:nvSpPr>
          <p:cNvPr id="5" name="フッター プレースホルダ 4"/>
          <p:cNvSpPr>
            <a:spLocks noGrp="1"/>
          </p:cNvSpPr>
          <p:nvPr>
            <p:ph type="ftr" sz="quarter" idx="11"/>
          </p:nvPr>
        </p:nvSpPr>
        <p:spPr/>
        <p:txBody>
          <a:bodyPr/>
          <a:lstStyle/>
          <a:p>
            <a:pPr>
              <a:defRPr/>
            </a:pPr>
            <a:r>
              <a:rPr lang="ja-JP" altLang="en-US" smtClean="0"/>
              <a:t>２</a:t>
            </a:r>
            <a:endParaRPr lang="ja-JP" altLang="en-US"/>
          </a:p>
        </p:txBody>
      </p:sp>
      <p:sp>
        <p:nvSpPr>
          <p:cNvPr id="6" name="スライド番号プレースホルダ 5"/>
          <p:cNvSpPr>
            <a:spLocks noGrp="1"/>
          </p:cNvSpPr>
          <p:nvPr>
            <p:ph type="sldNum" sz="quarter" idx="12"/>
          </p:nvPr>
        </p:nvSpPr>
        <p:spPr/>
        <p:txBody>
          <a:bodyPr/>
          <a:lstStyle/>
          <a:p>
            <a:pPr>
              <a:defRPr/>
            </a:pPr>
            <a:fld id="{FD2FE419-89D4-4CF0-8DBF-1EE7BD2FFA36}" type="slidenum">
              <a:rPr lang="ja-JP" altLang="en-US" smtClean="0"/>
              <a:pPr>
                <a:defRPr/>
              </a:pPr>
              <a:t>‹#›</a:t>
            </a:fld>
            <a:endParaRPr lang="ja-JP" altLang="en-US" dirty="0"/>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直線コネクタ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円/楕円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a:off x="6915912" y="3009901"/>
            <a:ext cx="457200" cy="441325"/>
          </a:xfrm>
        </p:spPr>
        <p:txBody>
          <a:bodyPr/>
          <a:lstStyle/>
          <a:p>
            <a:pPr>
              <a:defRPr/>
            </a:pPr>
            <a:fld id="{5963DCAC-9AF4-419C-88BC-708E1831C99E}" type="slidenum">
              <a:rPr lang="ja-JP" altLang="en-US" smtClean="0"/>
              <a:pPr>
                <a:defRPr/>
              </a:pPr>
              <a:t>‹#›</a:t>
            </a:fld>
            <a:endParaRPr lang="ja-JP" altLang="en-US" dirty="0"/>
          </a:p>
        </p:txBody>
      </p:sp>
      <p:sp>
        <p:nvSpPr>
          <p:cNvPr id="3" name="縦書きテキスト プレースホルダ 2"/>
          <p:cNvSpPr>
            <a:spLocks noGrp="1"/>
          </p:cNvSpPr>
          <p:nvPr>
            <p:ph type="body" orient="vert" idx="1"/>
          </p:nvPr>
        </p:nvSpPr>
        <p:spPr>
          <a:xfrm>
            <a:off x="304800" y="304800"/>
            <a:ext cx="6553200" cy="5821366"/>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pPr>
              <a:defRPr/>
            </a:pPr>
            <a:fld id="{327F90DF-2788-4A3F-83C4-D475E5DE6F02}" type="datetime1">
              <a:rPr lang="ja-JP" altLang="en-US" smtClean="0"/>
              <a:pPr>
                <a:defRPr/>
              </a:pPr>
              <a:t>2014/9/19</a:t>
            </a:fld>
            <a:endParaRPr lang="ja-JP" altLang="en-US" dirty="0"/>
          </a:p>
        </p:txBody>
      </p:sp>
      <p:sp>
        <p:nvSpPr>
          <p:cNvPr id="5" name="フッター プレースホルダ 4"/>
          <p:cNvSpPr>
            <a:spLocks noGrp="1"/>
          </p:cNvSpPr>
          <p:nvPr>
            <p:ph type="ftr" sz="quarter" idx="11"/>
          </p:nvPr>
        </p:nvSpPr>
        <p:spPr/>
        <p:txBody>
          <a:bodyPr/>
          <a:lstStyle/>
          <a:p>
            <a:pPr>
              <a:defRPr/>
            </a:pPr>
            <a:r>
              <a:rPr lang="ja-JP" altLang="en-US" smtClean="0"/>
              <a:t>２</a:t>
            </a:r>
            <a:endParaRPr lang="ja-JP" altLang="en-US"/>
          </a:p>
        </p:txBody>
      </p:sp>
      <p:sp>
        <p:nvSpPr>
          <p:cNvPr id="2" name="縦書きタイトル 1"/>
          <p:cNvSpPr>
            <a:spLocks noGrp="1"/>
          </p:cNvSpPr>
          <p:nvPr>
            <p:ph type="title" orient="vert"/>
          </p:nvPr>
        </p:nvSpPr>
        <p:spPr>
          <a:xfrm>
            <a:off x="7391400" y="304801"/>
            <a:ext cx="1447800" cy="5851525"/>
          </a:xfrm>
        </p:spPr>
        <p:txBody>
          <a:bodyPr vert="eaVert"/>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pPr>
              <a:defRPr/>
            </a:pPr>
            <a:fld id="{FCAFA957-1CD8-4085-97C2-30714BCCFBC6}" type="datetime1">
              <a:rPr lang="ja-JP" altLang="en-US" smtClean="0"/>
              <a:pPr>
                <a:defRPr/>
              </a:pPr>
              <a:t>2014/9/19</a:t>
            </a:fld>
            <a:endParaRPr lang="ja-JP" altLang="en-US" dirty="0"/>
          </a:p>
        </p:txBody>
      </p:sp>
      <p:sp>
        <p:nvSpPr>
          <p:cNvPr id="4" name="フッター プレースホルダー 3"/>
          <p:cNvSpPr>
            <a:spLocks noGrp="1"/>
          </p:cNvSpPr>
          <p:nvPr>
            <p:ph type="ftr" sz="quarter" idx="11"/>
          </p:nvPr>
        </p:nvSpPr>
        <p:spPr/>
        <p:txBody>
          <a:bodyPr/>
          <a:lstStyle/>
          <a:p>
            <a:pPr>
              <a:defRPr/>
            </a:pPr>
            <a:r>
              <a:rPr lang="ja-JP" altLang="en-US" smtClean="0"/>
              <a:t>２</a:t>
            </a:r>
            <a:endParaRPr lang="ja-JP" altLang="en-US"/>
          </a:p>
        </p:txBody>
      </p:sp>
      <p:sp>
        <p:nvSpPr>
          <p:cNvPr id="5" name="スライド番号プレースホルダー 4"/>
          <p:cNvSpPr>
            <a:spLocks noGrp="1"/>
          </p:cNvSpPr>
          <p:nvPr>
            <p:ph type="sldNum" sz="quarter" idx="12"/>
          </p:nvPr>
        </p:nvSpPr>
        <p:spPr/>
        <p:txBody>
          <a:bodyPr/>
          <a:lstStyle/>
          <a:p>
            <a:pPr>
              <a:defRPr/>
            </a:pPr>
            <a:fld id="{0E84B4BB-D408-4B5E-9166-671E0A3CB4AB}" type="slidenum">
              <a:rPr lang="ja-JP" altLang="en-US" smtClean="0"/>
              <a:pPr>
                <a:defRPr/>
              </a:pPr>
              <a:t>‹#›</a:t>
            </a:fld>
            <a:endParaRPr lang="ja-JP" altLang="en-US" dirty="0"/>
          </a:p>
        </p:txBody>
      </p:sp>
    </p:spTree>
    <p:extLst>
      <p:ext uri="{BB962C8B-B14F-4D97-AF65-F5344CB8AC3E}">
        <p14:creationId xmlns:p14="http://schemas.microsoft.com/office/powerpoint/2010/main" val="3751985734"/>
      </p:ext>
    </p:extLst>
  </p:cSld>
  <p:clrMapOvr>
    <a:masterClrMapping/>
  </p:clrMapOvr>
  <p:transition spd="med">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accent3">
                    <a:shade val="75000"/>
                  </a:schemeClr>
                </a:solidFill>
              </a:defRPr>
            </a:lvl1p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pPr>
              <a:defRPr/>
            </a:pPr>
            <a:fld id="{CD3D5075-6A00-45DD-B391-E2736B5F4896}" type="datetime1">
              <a:rPr lang="ja-JP" altLang="en-US" smtClean="0"/>
              <a:pPr>
                <a:defRPr/>
              </a:pPr>
              <a:t>2014/9/19</a:t>
            </a:fld>
            <a:endParaRPr lang="ja-JP" altLang="en-US" dirty="0"/>
          </a:p>
        </p:txBody>
      </p:sp>
      <p:sp>
        <p:nvSpPr>
          <p:cNvPr id="5" name="フッター プレースホルダ 4"/>
          <p:cNvSpPr>
            <a:spLocks noGrp="1"/>
          </p:cNvSpPr>
          <p:nvPr>
            <p:ph type="ftr" sz="quarter" idx="11"/>
          </p:nvPr>
        </p:nvSpPr>
        <p:spPr/>
        <p:txBody>
          <a:bodyPr/>
          <a:lstStyle/>
          <a:p>
            <a:pPr>
              <a:defRPr/>
            </a:pPr>
            <a:r>
              <a:rPr lang="ja-JP" altLang="en-US" smtClean="0"/>
              <a:t>２</a:t>
            </a:r>
            <a:endParaRPr lang="ja-JP" altLang="en-US"/>
          </a:p>
        </p:txBody>
      </p:sp>
      <p:sp>
        <p:nvSpPr>
          <p:cNvPr id="6" name="スライド番号プレースホルダ 5"/>
          <p:cNvSpPr>
            <a:spLocks noGrp="1"/>
          </p:cNvSpPr>
          <p:nvPr>
            <p:ph type="sldNum" sz="quarter" idx="12"/>
          </p:nvPr>
        </p:nvSpPr>
        <p:spPr>
          <a:xfrm>
            <a:off x="4361688" y="1026372"/>
            <a:ext cx="457200" cy="441325"/>
          </a:xfrm>
        </p:spPr>
        <p:txBody>
          <a:bodyPr/>
          <a:lstStyle/>
          <a:p>
            <a:pPr>
              <a:defRPr/>
            </a:pPr>
            <a:fld id="{0BD83560-0554-4A94-AD81-9BAEC62C52D9}" type="slidenum">
              <a:rPr lang="ja-JP" altLang="en-US" smtClean="0"/>
              <a:pPr>
                <a:defRPr/>
              </a:pPr>
              <a:t>‹#›</a:t>
            </a:fld>
            <a:endParaRPr lang="ja-JP" altLang="en-US" dirty="0"/>
          </a:p>
        </p:txBody>
      </p:sp>
      <p:sp>
        <p:nvSpPr>
          <p:cNvPr id="8" name="コンテンツ プレースホルダ 7"/>
          <p:cNvSpPr>
            <a:spLocks noGrp="1"/>
          </p:cNvSpPr>
          <p:nvPr>
            <p:ph sz="quarter" idx="1"/>
          </p:nvPr>
        </p:nvSpPr>
        <p:spPr>
          <a:xfrm>
            <a:off x="301752" y="1527048"/>
            <a:ext cx="8503920" cy="4572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正方形/長方形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13" name="正方形/長方形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正方形/長方形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フッター プレースホルダ 4"/>
          <p:cNvSpPr>
            <a:spLocks noGrp="1"/>
          </p:cNvSpPr>
          <p:nvPr>
            <p:ph type="ftr" sz="quarter" idx="11"/>
          </p:nvPr>
        </p:nvSpPr>
        <p:spPr/>
        <p:txBody>
          <a:bodyPr/>
          <a:lstStyle/>
          <a:p>
            <a:pPr>
              <a:defRPr/>
            </a:pPr>
            <a:r>
              <a:rPr lang="ja-JP" altLang="en-US" smtClean="0"/>
              <a:t>２</a:t>
            </a:r>
            <a:endParaRPr lang="ja-JP" altLang="en-US"/>
          </a:p>
        </p:txBody>
      </p:sp>
      <p:sp>
        <p:nvSpPr>
          <p:cNvPr id="4" name="日付プレースホルダ 3"/>
          <p:cNvSpPr>
            <a:spLocks noGrp="1"/>
          </p:cNvSpPr>
          <p:nvPr>
            <p:ph type="dt" sz="half" idx="10"/>
          </p:nvPr>
        </p:nvSpPr>
        <p:spPr/>
        <p:txBody>
          <a:bodyPr/>
          <a:lstStyle/>
          <a:p>
            <a:pPr>
              <a:defRPr/>
            </a:pPr>
            <a:fld id="{83CF5979-6F8E-4674-9534-5AEE7D565394}" type="datetime1">
              <a:rPr lang="ja-JP" altLang="en-US" smtClean="0"/>
              <a:pPr>
                <a:defRPr/>
              </a:pPr>
              <a:t>2014/9/19</a:t>
            </a:fld>
            <a:endParaRPr lang="ja-JP" altLang="en-US" dirty="0"/>
          </a:p>
        </p:txBody>
      </p:sp>
      <p:sp>
        <p:nvSpPr>
          <p:cNvPr id="8" name="直線コネクタ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円/楕円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スライド番号プレースホルダ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pPr>
              <a:defRPr/>
            </a:pPr>
            <a:fld id="{7BCEEDBA-E654-4CBD-8A18-BE88BC81ED2A}" type="slidenum">
              <a:rPr lang="ja-JP" altLang="en-US" smtClean="0"/>
              <a:pPr>
                <a:defRPr/>
              </a:pPr>
              <a:t>‹#›</a:t>
            </a:fld>
            <a:endParaRPr lang="ja-JP" altLang="en-US" dirty="0"/>
          </a:p>
        </p:txBody>
      </p:sp>
      <p:sp>
        <p:nvSpPr>
          <p:cNvPr id="2" name="タイトル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01752" y="228600"/>
            <a:ext cx="8534400" cy="758952"/>
          </a:xfrm>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a:xfrm>
            <a:off x="5791200" y="6409944"/>
            <a:ext cx="3044952" cy="365760"/>
          </a:xfrm>
        </p:spPr>
        <p:txBody>
          <a:bodyPr/>
          <a:lstStyle/>
          <a:p>
            <a:pPr>
              <a:defRPr/>
            </a:pPr>
            <a:fld id="{7A67476D-56E2-4905-A6AC-0CF9D7D9EF32}" type="datetime1">
              <a:rPr lang="ja-JP" altLang="en-US" smtClean="0"/>
              <a:pPr>
                <a:defRPr/>
              </a:pPr>
              <a:t>2014/9/19</a:t>
            </a:fld>
            <a:endParaRPr lang="ja-JP" altLang="en-US" dirty="0"/>
          </a:p>
        </p:txBody>
      </p:sp>
      <p:sp>
        <p:nvSpPr>
          <p:cNvPr id="6" name="フッター プレースホルダ 5"/>
          <p:cNvSpPr>
            <a:spLocks noGrp="1"/>
          </p:cNvSpPr>
          <p:nvPr>
            <p:ph type="ftr" sz="quarter" idx="11"/>
          </p:nvPr>
        </p:nvSpPr>
        <p:spPr/>
        <p:txBody>
          <a:bodyPr/>
          <a:lstStyle/>
          <a:p>
            <a:pPr>
              <a:defRPr/>
            </a:pPr>
            <a:r>
              <a:rPr lang="ja-JP" altLang="en-US" smtClean="0"/>
              <a:t>２</a:t>
            </a:r>
            <a:endParaRPr lang="ja-JP" altLang="en-US"/>
          </a:p>
        </p:txBody>
      </p:sp>
      <p:sp>
        <p:nvSpPr>
          <p:cNvPr id="7" name="スライド番号プレースホルダ 6"/>
          <p:cNvSpPr>
            <a:spLocks noGrp="1"/>
          </p:cNvSpPr>
          <p:nvPr>
            <p:ph type="sldNum" sz="quarter" idx="12"/>
          </p:nvPr>
        </p:nvSpPr>
        <p:spPr/>
        <p:txBody>
          <a:bodyPr/>
          <a:lstStyle/>
          <a:p>
            <a:pPr>
              <a:defRPr/>
            </a:pPr>
            <a:fld id="{0A26C8FD-533A-41EC-BFB1-25043E6A2097}" type="slidenum">
              <a:rPr lang="ja-JP" altLang="en-US" smtClean="0"/>
              <a:pPr>
                <a:defRPr/>
              </a:pPr>
              <a:t>‹#›</a:t>
            </a:fld>
            <a:endParaRPr lang="ja-JP" altLang="en-US" dirty="0"/>
          </a:p>
        </p:txBody>
      </p:sp>
      <p:sp>
        <p:nvSpPr>
          <p:cNvPr id="8" name="直線コネクタ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コンテンツ プレースホルダ 9"/>
          <p:cNvSpPr>
            <a:spLocks noGrp="1"/>
          </p:cNvSpPr>
          <p:nvPr>
            <p:ph sz="half" idx="1"/>
          </p:nvPr>
        </p:nvSpPr>
        <p:spPr>
          <a:xfrm>
            <a:off x="301752" y="1371600"/>
            <a:ext cx="4038600" cy="4681728"/>
          </a:xfrm>
        </p:spPr>
        <p:txBody>
          <a:bodyPr/>
          <a:lstStyle>
            <a:lvl1pPr>
              <a:defRPr sz="2500"/>
            </a:lvl1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2" name="コンテンツ プレースホルダ 11"/>
          <p:cNvSpPr>
            <a:spLocks noGrp="1"/>
          </p:cNvSpPr>
          <p:nvPr>
            <p:ph sz="half" idx="2"/>
          </p:nvPr>
        </p:nvSpPr>
        <p:spPr>
          <a:xfrm>
            <a:off x="4800600" y="1371600"/>
            <a:ext cx="4038600" cy="4681728"/>
          </a:xfrm>
        </p:spPr>
        <p:txBody>
          <a:bodyPr/>
          <a:lstStyle>
            <a:lvl1pPr>
              <a:defRPr sz="2500"/>
            </a:lvl1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直線コネクタ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正方形/長方形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正方形/長方形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正方形/長方形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正方形/長方形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正方形/長方形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テキスト プレースホルダ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pPr>
              <a:defRPr/>
            </a:pPr>
            <a:fld id="{5AA36356-E8E1-4602-A7CC-63E757213A13}" type="datetime1">
              <a:rPr lang="ja-JP" altLang="en-US" smtClean="0"/>
              <a:pPr>
                <a:defRPr/>
              </a:pPr>
              <a:t>2014/9/19</a:t>
            </a:fld>
            <a:endParaRPr lang="ja-JP" altLang="en-US" dirty="0"/>
          </a:p>
        </p:txBody>
      </p:sp>
      <p:sp>
        <p:nvSpPr>
          <p:cNvPr id="8" name="フッター プレースホルダ 7"/>
          <p:cNvSpPr>
            <a:spLocks noGrp="1"/>
          </p:cNvSpPr>
          <p:nvPr>
            <p:ph type="ftr" sz="quarter" idx="11"/>
          </p:nvPr>
        </p:nvSpPr>
        <p:spPr>
          <a:xfrm>
            <a:off x="304800" y="6409944"/>
            <a:ext cx="3581400" cy="365760"/>
          </a:xfrm>
        </p:spPr>
        <p:txBody>
          <a:bodyPr/>
          <a:lstStyle/>
          <a:p>
            <a:pPr>
              <a:defRPr/>
            </a:pPr>
            <a:r>
              <a:rPr lang="ja-JP" altLang="en-US" smtClean="0"/>
              <a:t>２</a:t>
            </a:r>
            <a:endParaRPr lang="ja-JP" altLang="en-US"/>
          </a:p>
        </p:txBody>
      </p:sp>
      <p:sp>
        <p:nvSpPr>
          <p:cNvPr id="15" name="直線コネクタ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コンテンツ プレースホルダ 23"/>
          <p:cNvSpPr>
            <a:spLocks noGrp="1"/>
          </p:cNvSpPr>
          <p:nvPr>
            <p:ph sz="quarter" idx="2"/>
          </p:nvPr>
        </p:nvSpPr>
        <p:spPr>
          <a:xfrm>
            <a:off x="301752" y="2471383"/>
            <a:ext cx="4041648" cy="3818404"/>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6" name="コンテンツ プレースホルダ 25"/>
          <p:cNvSpPr>
            <a:spLocks noGrp="1"/>
          </p:cNvSpPr>
          <p:nvPr>
            <p:ph sz="quarter" idx="4"/>
          </p:nvPr>
        </p:nvSpPr>
        <p:spPr>
          <a:xfrm>
            <a:off x="4800600" y="2471383"/>
            <a:ext cx="4038600" cy="3822192"/>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25" name="円/楕円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円/楕円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スライド番号プレースホルダ 8"/>
          <p:cNvSpPr>
            <a:spLocks noGrp="1"/>
          </p:cNvSpPr>
          <p:nvPr>
            <p:ph type="sldNum" sz="quarter" idx="12"/>
          </p:nvPr>
        </p:nvSpPr>
        <p:spPr>
          <a:xfrm>
            <a:off x="4343400" y="1042416"/>
            <a:ext cx="457200" cy="441325"/>
          </a:xfrm>
        </p:spPr>
        <p:txBody>
          <a:bodyPr/>
          <a:lstStyle>
            <a:lvl1pPr algn="ctr">
              <a:defRPr/>
            </a:lvl1pPr>
          </a:lstStyle>
          <a:p>
            <a:pPr>
              <a:defRPr/>
            </a:pPr>
            <a:fld id="{57E9C925-BEC4-40EC-84C4-F6FB5D91CB12}" type="slidenum">
              <a:rPr lang="ja-JP" altLang="en-US" smtClean="0"/>
              <a:pPr>
                <a:defRPr/>
              </a:pPr>
              <a:t>‹#›</a:t>
            </a:fld>
            <a:endParaRPr lang="ja-JP" altLang="en-US" dirty="0"/>
          </a:p>
        </p:txBody>
      </p:sp>
      <p:sp>
        <p:nvSpPr>
          <p:cNvPr id="23" name="タイトル 22"/>
          <p:cNvSpPr>
            <a:spLocks noGrp="1"/>
          </p:cNvSpPr>
          <p:nvPr>
            <p:ph type="title"/>
          </p:nvPr>
        </p:nvSpPr>
        <p:spPr/>
        <p:txBody>
          <a:bodyPr rtlCol="0" anchor="b" anchorCtr="0"/>
          <a:lstStyle/>
          <a:p>
            <a:r>
              <a:rPr kumimoji="0" lang="ja-JP" altLang="en-US" smtClean="0"/>
              <a:t>マスタ タイトルの書式設定</a:t>
            </a:r>
            <a:endParaRPr kumimoji="0" lang="en-US"/>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pPr>
              <a:defRPr/>
            </a:pPr>
            <a:fld id="{2B4F72A1-4F29-416A-933C-B81473E8CA99}" type="datetime1">
              <a:rPr lang="ja-JP" altLang="en-US" smtClean="0"/>
              <a:pPr>
                <a:defRPr/>
              </a:pPr>
              <a:t>2014/9/19</a:t>
            </a:fld>
            <a:endParaRPr lang="ja-JP" altLang="en-US" dirty="0"/>
          </a:p>
        </p:txBody>
      </p:sp>
      <p:sp>
        <p:nvSpPr>
          <p:cNvPr id="4" name="フッター プレースホルダ 3"/>
          <p:cNvSpPr>
            <a:spLocks noGrp="1"/>
          </p:cNvSpPr>
          <p:nvPr>
            <p:ph type="ftr" sz="quarter" idx="11"/>
          </p:nvPr>
        </p:nvSpPr>
        <p:spPr/>
        <p:txBody>
          <a:bodyPr/>
          <a:lstStyle/>
          <a:p>
            <a:pPr>
              <a:defRPr/>
            </a:pPr>
            <a:r>
              <a:rPr lang="ja-JP" altLang="en-US" smtClean="0"/>
              <a:t>２</a:t>
            </a:r>
            <a:endParaRPr lang="ja-JP" altLang="en-US"/>
          </a:p>
        </p:txBody>
      </p:sp>
      <p:sp>
        <p:nvSpPr>
          <p:cNvPr id="5" name="スライド番号プレースホルダ 4"/>
          <p:cNvSpPr>
            <a:spLocks noGrp="1"/>
          </p:cNvSpPr>
          <p:nvPr>
            <p:ph type="sldNum" sz="quarter" idx="12"/>
          </p:nvPr>
        </p:nvSpPr>
        <p:spPr>
          <a:xfrm>
            <a:off x="4343400" y="1036020"/>
            <a:ext cx="457200" cy="441325"/>
          </a:xfrm>
        </p:spPr>
        <p:txBody>
          <a:bodyPr/>
          <a:lstStyle/>
          <a:p>
            <a:pPr>
              <a:defRPr/>
            </a:pPr>
            <a:fld id="{BEC3FB9C-3DDD-469D-A137-F838D952F661}" type="slidenum">
              <a:rPr lang="ja-JP" altLang="en-US" smtClean="0"/>
              <a:pPr>
                <a:defRPr/>
              </a:pPr>
              <a:t>‹#›</a:t>
            </a:fld>
            <a:endParaRPr lang="ja-JP" altLang="en-US" dirty="0"/>
          </a:p>
        </p:txBody>
      </p:sp>
    </p:spTree>
  </p:cSld>
  <p:clrMapOvr>
    <a:masterClrMapping/>
  </p:clrMapOvr>
  <p:transition spd="med">
    <p:dissolv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7" name="正方形/長方形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正方形/長方形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正方形/長方形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正方形/長方形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正方形/長方形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日付プレースホルダ 1"/>
          <p:cNvSpPr>
            <a:spLocks noGrp="1"/>
          </p:cNvSpPr>
          <p:nvPr>
            <p:ph type="dt" sz="half" idx="10"/>
          </p:nvPr>
        </p:nvSpPr>
        <p:spPr/>
        <p:txBody>
          <a:bodyPr/>
          <a:lstStyle/>
          <a:p>
            <a:pPr>
              <a:defRPr/>
            </a:pPr>
            <a:fld id="{F1A22E31-F5E0-4B6B-8121-19EB0C16B14D}" type="datetime1">
              <a:rPr lang="ja-JP" altLang="en-US" smtClean="0"/>
              <a:pPr>
                <a:defRPr/>
              </a:pPr>
              <a:t>2014/9/19</a:t>
            </a:fld>
            <a:endParaRPr lang="ja-JP" altLang="en-US" dirty="0"/>
          </a:p>
        </p:txBody>
      </p:sp>
      <p:sp>
        <p:nvSpPr>
          <p:cNvPr id="3" name="フッター プレースホルダ 2"/>
          <p:cNvSpPr>
            <a:spLocks noGrp="1"/>
          </p:cNvSpPr>
          <p:nvPr>
            <p:ph type="ftr" sz="quarter" idx="11"/>
          </p:nvPr>
        </p:nvSpPr>
        <p:spPr/>
        <p:txBody>
          <a:bodyPr/>
          <a:lstStyle/>
          <a:p>
            <a:pPr>
              <a:defRPr/>
            </a:pPr>
            <a:r>
              <a:rPr lang="ja-JP" altLang="en-US" smtClean="0"/>
              <a:t>２</a:t>
            </a:r>
            <a:endParaRPr lang="ja-JP" altLang="en-US"/>
          </a:p>
        </p:txBody>
      </p:sp>
      <p:sp>
        <p:nvSpPr>
          <p:cNvPr id="4" name="スライド番号プレースホルダ 3"/>
          <p:cNvSpPr>
            <a:spLocks noGrp="1"/>
          </p:cNvSpPr>
          <p:nvPr>
            <p:ph type="sldNum" sz="quarter" idx="12"/>
          </p:nvPr>
        </p:nvSpPr>
        <p:spPr>
          <a:xfrm>
            <a:off x="4267200" y="6324600"/>
            <a:ext cx="609600" cy="441324"/>
          </a:xfrm>
        </p:spPr>
        <p:txBody>
          <a:bodyPr/>
          <a:lstStyle>
            <a:lvl1pPr>
              <a:defRPr>
                <a:solidFill>
                  <a:srgbClr val="FFFFFF"/>
                </a:solidFill>
              </a:defRPr>
            </a:lvl1pPr>
          </a:lstStyle>
          <a:p>
            <a:pPr>
              <a:defRPr/>
            </a:pPr>
            <a:fld id="{11DC0564-0CC7-47BF-95AB-62A47B0302FE}" type="slidenum">
              <a:rPr lang="ja-JP" altLang="en-US" smtClean="0"/>
              <a:pPr>
                <a:defRPr/>
              </a:pPr>
              <a:t>‹#›</a:t>
            </a:fld>
            <a:endParaRPr lang="ja-JP" altLang="en-US" dirty="0"/>
          </a:p>
        </p:txBody>
      </p:sp>
    </p:spTree>
  </p:cSld>
  <p:clrMapOvr>
    <a:masterClrMapping/>
  </p:clrMapOvr>
  <p:transition spd="med">
    <p:dissolv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19" name="正方形/長方形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正方形/長方形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正方形/長方形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正方形/長方形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タイトル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8" name="正方形/長方形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直線コネクタ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コンテンツ プレースホルダ 19"/>
          <p:cNvSpPr>
            <a:spLocks noGrp="1"/>
          </p:cNvSpPr>
          <p:nvPr>
            <p:ph sz="quarter" idx="1"/>
          </p:nvPr>
        </p:nvSpPr>
        <p:spPr>
          <a:xfrm>
            <a:off x="3124200" y="685800"/>
            <a:ext cx="5638800" cy="54102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0" name="円/楕円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円/楕円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スライド番号プレースホルダ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pPr>
              <a:defRPr/>
            </a:pPr>
            <a:fld id="{A7BA2471-FCE9-4452-B92E-9726A7478F4B}" type="slidenum">
              <a:rPr lang="ja-JP" altLang="en-US" smtClean="0"/>
              <a:pPr>
                <a:defRPr/>
              </a:pPr>
              <a:t>‹#›</a:t>
            </a:fld>
            <a:endParaRPr lang="ja-JP" altLang="en-US" dirty="0"/>
          </a:p>
        </p:txBody>
      </p:sp>
      <p:sp>
        <p:nvSpPr>
          <p:cNvPr id="21" name="正方形/長方形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日付プレースホルダ 4"/>
          <p:cNvSpPr>
            <a:spLocks noGrp="1"/>
          </p:cNvSpPr>
          <p:nvPr>
            <p:ph type="dt" sz="half" idx="10"/>
          </p:nvPr>
        </p:nvSpPr>
        <p:spPr/>
        <p:txBody>
          <a:bodyPr/>
          <a:lstStyle/>
          <a:p>
            <a:pPr>
              <a:defRPr/>
            </a:pPr>
            <a:fld id="{1AE7D915-1BF0-4032-A5FD-4440F4D673C6}" type="datetime1">
              <a:rPr lang="ja-JP" altLang="en-US" smtClean="0"/>
              <a:pPr>
                <a:defRPr/>
              </a:pPr>
              <a:t>2014/9/19</a:t>
            </a:fld>
            <a:endParaRPr lang="ja-JP" altLang="en-US" dirty="0"/>
          </a:p>
        </p:txBody>
      </p:sp>
      <p:sp>
        <p:nvSpPr>
          <p:cNvPr id="6" name="フッター プレースホルダ 5"/>
          <p:cNvSpPr>
            <a:spLocks noGrp="1"/>
          </p:cNvSpPr>
          <p:nvPr>
            <p:ph type="ftr" sz="quarter" idx="11"/>
          </p:nvPr>
        </p:nvSpPr>
        <p:spPr>
          <a:xfrm>
            <a:off x="301752" y="6410848"/>
            <a:ext cx="3383280" cy="365760"/>
          </a:xfrm>
        </p:spPr>
        <p:txBody>
          <a:bodyPr/>
          <a:lstStyle/>
          <a:p>
            <a:pPr>
              <a:defRPr/>
            </a:pPr>
            <a:r>
              <a:rPr lang="ja-JP" altLang="en-US" smtClean="0"/>
              <a:t>２</a:t>
            </a:r>
            <a:endParaRPr lang="ja-JP" altLang="en-US"/>
          </a:p>
        </p:txBody>
      </p:sp>
    </p:spTree>
  </p:cSld>
  <p:clrMapOvr>
    <a:overrideClrMapping bg1="lt1" tx1="dk1" bg2="lt2" tx2="dk2" accent1="accent1" accent2="accent2" accent3="accent3" accent4="accent4" accent5="accent5" accent6="accent6" hlink="hlink" folHlink="folHlink"/>
  </p:clrMapOvr>
  <p:transition spd="med">
    <p:dissolv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正方形/長方形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正方形/長方形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正方形/長方形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正方形/長方形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正方形/長方形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日付プレースホルダ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pPr>
              <a:defRPr/>
            </a:pPr>
            <a:fld id="{FCAFA957-1CD8-4085-97C2-30714BCCFBC6}" type="datetime1">
              <a:rPr lang="ja-JP" altLang="en-US" smtClean="0"/>
              <a:pPr>
                <a:defRPr/>
              </a:pPr>
              <a:t>2014/9/19</a:t>
            </a:fld>
            <a:endParaRPr lang="ja-JP" altLang="en-US" dirty="0"/>
          </a:p>
        </p:txBody>
      </p:sp>
      <p:sp>
        <p:nvSpPr>
          <p:cNvPr id="3" name="フッター プレースホルダ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pPr>
              <a:defRPr/>
            </a:pPr>
            <a:r>
              <a:rPr lang="ja-JP" altLang="en-US" smtClean="0"/>
              <a:t>２</a:t>
            </a:r>
            <a:endParaRPr lang="ja-JP" altLang="en-US"/>
          </a:p>
        </p:txBody>
      </p:sp>
      <p:sp>
        <p:nvSpPr>
          <p:cNvPr id="8" name="正方形/長方形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直線コネクタ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円/楕円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円/楕円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スライド番号プレースホルダ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pPr>
              <a:defRPr/>
            </a:pPr>
            <a:fld id="{0E84B4BB-D408-4B5E-9166-671E0A3CB4AB}" type="slidenum">
              <a:rPr lang="ja-JP" altLang="en-US" smtClean="0"/>
              <a:pPr>
                <a:defRPr/>
              </a:pPr>
              <a:t>‹#›</a:t>
            </a:fld>
            <a:endParaRPr lang="ja-JP" altLang="en-US" dirty="0"/>
          </a:p>
        </p:txBody>
      </p:sp>
      <p:sp>
        <p:nvSpPr>
          <p:cNvPr id="22" name="タイトル プレースホルダ 21"/>
          <p:cNvSpPr>
            <a:spLocks noGrp="1"/>
          </p:cNvSpPr>
          <p:nvPr>
            <p:ph type="title"/>
          </p:nvPr>
        </p:nvSpPr>
        <p:spPr>
          <a:xfrm>
            <a:off x="301752" y="228600"/>
            <a:ext cx="8534400" cy="758952"/>
          </a:xfrm>
          <a:prstGeom prst="rect">
            <a:avLst/>
          </a:prstGeom>
        </p:spPr>
        <p:txBody>
          <a:bodyPr vert="horz" anchor="b">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Tree>
  </p:cSld>
  <p:clrMap bg1="lt1" tx1="dk1" bg2="lt2" tx2="dk2" accent1="accent1" accent2="accent2" accent3="accent3" accent4="accent4" accent5="accent5" accent6="accent6" hlink="hlink" folHlink="folHlink"/>
  <p:sldLayoutIdLst>
    <p:sldLayoutId id="2147484165" r:id="rId1"/>
    <p:sldLayoutId id="2147484176"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 id="2147484175" r:id="rId12"/>
  </p:sldLayoutIdLst>
  <p:transition spd="med">
    <p:dissolve/>
  </p:transition>
  <p:timing>
    <p:tnLst>
      <p:par>
        <p:cTn id="1" dur="indefinite" restart="never" nodeType="tmRoot"/>
      </p:par>
    </p:tnLst>
  </p:timing>
  <p:hf sldNum="0" hdr="0" ftr="0" dt="0"/>
  <p:txStyles>
    <p:titleStyle>
      <a:lvl1pPr algn="ctr" rtl="0" eaLnBrk="1" latinLnBrk="0" hangingPunct="1">
        <a:spcBef>
          <a:spcPct val="0"/>
        </a:spcBef>
        <a:buNone/>
        <a:defRPr kumimoji="1"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1"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1"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1"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1"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1"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1"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1"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1"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1" sz="1400" kern="1200" cap="all" baseline="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6.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タイトル 1"/>
          <p:cNvSpPr>
            <a:spLocks noGrp="1"/>
          </p:cNvSpPr>
          <p:nvPr>
            <p:ph type="ctrTitle"/>
          </p:nvPr>
        </p:nvSpPr>
        <p:spPr>
          <a:xfrm>
            <a:off x="6804248" y="260648"/>
            <a:ext cx="2088232" cy="504055"/>
          </a:xfrm>
          <a:ln>
            <a:solidFill>
              <a:schemeClr val="accent2">
                <a:lumMod val="50000"/>
              </a:schemeClr>
            </a:solidFill>
          </a:ln>
        </p:spPr>
        <p:txBody>
          <a:bodyPr>
            <a:normAutofit fontScale="90000"/>
          </a:bodyPr>
          <a:lstStyle/>
          <a:p>
            <a:pPr algn="dist"/>
            <a:r>
              <a:rPr lang="ja-JP" altLang="en-US" sz="1400" b="1" dirty="0" smtClean="0"/>
              <a:t>東京都ひとり親家庭</a:t>
            </a:r>
            <a:r>
              <a:rPr lang="en-US" altLang="ja-JP" sz="1400" b="1" dirty="0" smtClean="0"/>
              <a:t/>
            </a:r>
            <a:br>
              <a:rPr lang="en-US" altLang="ja-JP" sz="1400" b="1" dirty="0" smtClean="0"/>
            </a:br>
            <a:r>
              <a:rPr lang="ja-JP" altLang="en-US" sz="1400" b="1" dirty="0" smtClean="0"/>
              <a:t>自立支援計画策定委員会</a:t>
            </a:r>
            <a:endParaRPr lang="ja-JP" altLang="en-US" sz="1200" b="1" dirty="0" smtClean="0"/>
          </a:p>
        </p:txBody>
      </p:sp>
      <p:sp>
        <p:nvSpPr>
          <p:cNvPr id="3" name="サブタイトル 2"/>
          <p:cNvSpPr>
            <a:spLocks noGrp="1"/>
          </p:cNvSpPr>
          <p:nvPr>
            <p:ph type="subTitle" idx="1"/>
          </p:nvPr>
        </p:nvSpPr>
        <p:spPr>
          <a:xfrm>
            <a:off x="4499992" y="5589240"/>
            <a:ext cx="4143974" cy="625842"/>
          </a:xfrm>
        </p:spPr>
        <p:txBody>
          <a:bodyPr rtlCol="0">
            <a:normAutofit fontScale="92500" lnSpcReduction="10000"/>
          </a:bodyPr>
          <a:lstStyle/>
          <a:p>
            <a:pPr eaLnBrk="1" fontAlgn="auto" hangingPunct="1">
              <a:spcAft>
                <a:spcPts val="0"/>
              </a:spcAft>
              <a:defRPr/>
            </a:pPr>
            <a:r>
              <a:rPr lang="ja-JP" altLang="en-US" sz="2000" dirty="0" smtClean="0"/>
              <a:t>東京労働局職業安定部</a:t>
            </a:r>
            <a:endParaRPr lang="en-US" altLang="ja-JP" sz="2000" dirty="0" smtClean="0"/>
          </a:p>
          <a:p>
            <a:pPr eaLnBrk="1" fontAlgn="auto" hangingPunct="1">
              <a:spcAft>
                <a:spcPts val="0"/>
              </a:spcAft>
              <a:defRPr/>
            </a:pPr>
            <a:r>
              <a:rPr lang="en-US" altLang="ja-JP" dirty="0" smtClean="0"/>
              <a:t>H</a:t>
            </a:r>
            <a:r>
              <a:rPr lang="ja-JP" altLang="en-US" dirty="0" smtClean="0"/>
              <a:t>２６</a:t>
            </a:r>
            <a:r>
              <a:rPr lang="en-US" altLang="ja-JP" dirty="0" smtClean="0"/>
              <a:t>.</a:t>
            </a:r>
            <a:r>
              <a:rPr lang="ja-JP" altLang="en-US" dirty="0" smtClean="0"/>
              <a:t>６</a:t>
            </a:r>
            <a:r>
              <a:rPr lang="en-US" altLang="ja-JP" dirty="0" smtClean="0"/>
              <a:t>.</a:t>
            </a:r>
            <a:r>
              <a:rPr lang="ja-JP" altLang="en-US" dirty="0" smtClean="0"/>
              <a:t>１２</a:t>
            </a:r>
            <a:endParaRPr lang="ja-JP" altLang="en-US" dirty="0"/>
          </a:p>
        </p:txBody>
      </p:sp>
      <p:pic>
        <p:nvPicPr>
          <p:cNvPr id="12292" name="Picture 1" descr="色基本指定-1"/>
          <p:cNvPicPr>
            <a:picLocks noChangeAspect="1" noChangeArrowheads="1"/>
          </p:cNvPicPr>
          <p:nvPr/>
        </p:nvPicPr>
        <p:blipFill>
          <a:blip r:embed="rId3" cstate="print"/>
          <a:srcRect/>
          <a:stretch>
            <a:fillRect/>
          </a:stretch>
        </p:blipFill>
        <p:spPr bwMode="auto">
          <a:xfrm>
            <a:off x="2285984" y="5357826"/>
            <a:ext cx="1426575" cy="785825"/>
          </a:xfrm>
          <a:prstGeom prst="rect">
            <a:avLst/>
          </a:prstGeom>
          <a:noFill/>
          <a:ln w="9525">
            <a:noFill/>
            <a:miter lim="800000"/>
            <a:headEnd/>
            <a:tailEnd/>
          </a:ln>
        </p:spPr>
      </p:pic>
      <p:pic>
        <p:nvPicPr>
          <p:cNvPr id="6" name="Picture 5"/>
          <p:cNvPicPr>
            <a:picLocks noChangeAspect="1" noChangeArrowheads="1"/>
          </p:cNvPicPr>
          <p:nvPr/>
        </p:nvPicPr>
        <p:blipFill>
          <a:blip r:embed="rId4" cstate="print"/>
          <a:srcRect/>
          <a:stretch>
            <a:fillRect/>
          </a:stretch>
        </p:blipFill>
        <p:spPr bwMode="auto">
          <a:xfrm>
            <a:off x="251520" y="260648"/>
            <a:ext cx="1309690" cy="998915"/>
          </a:xfrm>
          <a:prstGeom prst="rect">
            <a:avLst/>
          </a:prstGeom>
          <a:noFill/>
          <a:ln w="9525">
            <a:noFill/>
            <a:miter lim="800000"/>
            <a:headEnd/>
            <a:tailEnd/>
          </a:ln>
        </p:spPr>
      </p:pic>
      <p:pic>
        <p:nvPicPr>
          <p:cNvPr id="7" name="図 6" descr="E:\Usr\SNWVFA\WJWorkArea\V3\1\Work\旧チャイルドコーナー(更新)_20111031182928.JPG"/>
          <p:cNvPicPr/>
          <p:nvPr/>
        </p:nvPicPr>
        <p:blipFill>
          <a:blip r:embed="rId5" cstate="print"/>
          <a:srcRect/>
          <a:stretch>
            <a:fillRect/>
          </a:stretch>
        </p:blipFill>
        <p:spPr bwMode="auto">
          <a:xfrm>
            <a:off x="1071538" y="2786058"/>
            <a:ext cx="2714644" cy="214314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8" name="Picture 44"/>
          <p:cNvPicPr>
            <a:picLocks noChangeAspect="1" noChangeArrowheads="1"/>
          </p:cNvPicPr>
          <p:nvPr/>
        </p:nvPicPr>
        <p:blipFill>
          <a:blip r:embed="rId6" cstate="print"/>
          <a:srcRect/>
          <a:stretch>
            <a:fillRect/>
          </a:stretch>
        </p:blipFill>
        <p:spPr bwMode="auto">
          <a:xfrm>
            <a:off x="5214942" y="3071810"/>
            <a:ext cx="2268715" cy="178595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9" name="タイトル 1"/>
          <p:cNvSpPr txBox="1">
            <a:spLocks/>
          </p:cNvSpPr>
          <p:nvPr/>
        </p:nvSpPr>
        <p:spPr>
          <a:xfrm>
            <a:off x="1691680" y="836712"/>
            <a:ext cx="3168352" cy="504055"/>
          </a:xfrm>
          <a:prstGeom prst="rect">
            <a:avLst/>
          </a:prstGeom>
        </p:spPr>
        <p:txBody>
          <a:bodyPr vert="horz" anchor="b">
            <a:noAutofit/>
          </a:bodyPr>
          <a:lstStyle/>
          <a:p>
            <a:pPr marL="0" marR="0" lvl="0" indent="0" algn="dist" defTabSz="914400" rtl="0" eaLnBrk="1" fontAlgn="auto" latinLnBrk="0" hangingPunct="1">
              <a:lnSpc>
                <a:spcPct val="100000"/>
              </a:lnSpc>
              <a:spcBef>
                <a:spcPct val="0"/>
              </a:spcBef>
              <a:spcAft>
                <a:spcPts val="0"/>
              </a:spcAft>
              <a:buClrTx/>
              <a:buSzTx/>
              <a:buFontTx/>
              <a:buNone/>
              <a:tabLst/>
              <a:defRPr/>
            </a:pPr>
            <a:r>
              <a:rPr kumimoji="1" lang="ja-JP" altLang="en-US" sz="2400" b="1" i="0" u="none" strike="noStrike" kern="1200" cap="none" spc="0" normalizeH="0" baseline="0" noProof="0" dirty="0" smtClean="0">
                <a:ln>
                  <a:noFill/>
                </a:ln>
                <a:solidFill>
                  <a:schemeClr val="accent1"/>
                </a:solidFill>
                <a:effectLst/>
                <a:uLnTx/>
                <a:uFillTx/>
                <a:latin typeface="+mj-lt"/>
                <a:ea typeface="ＤＦ平成ゴシック体W5" pitchFamily="1" charset="-128"/>
                <a:cs typeface="+mj-cs"/>
              </a:rPr>
              <a:t>東京労働局</a:t>
            </a:r>
            <a:r>
              <a:rPr lang="ja-JP" altLang="en-US" sz="2400" b="1" dirty="0" smtClean="0">
                <a:solidFill>
                  <a:schemeClr val="accent1"/>
                </a:solidFill>
                <a:latin typeface="+mj-lt"/>
                <a:ea typeface="ＤＦ平成ゴシック体W5" pitchFamily="1" charset="-128"/>
                <a:cs typeface="+mj-cs"/>
              </a:rPr>
              <a:t>における</a:t>
            </a:r>
            <a:endParaRPr kumimoji="1" lang="ja-JP" altLang="en-US" sz="2400" b="1" i="0" u="none" strike="noStrike" kern="1200" cap="none" spc="0" normalizeH="0" baseline="0" noProof="0" dirty="0" smtClean="0">
              <a:ln>
                <a:noFill/>
              </a:ln>
              <a:solidFill>
                <a:schemeClr val="accent1"/>
              </a:solidFill>
              <a:effectLst/>
              <a:uLnTx/>
              <a:uFillTx/>
              <a:latin typeface="+mj-lt"/>
              <a:ea typeface="ＤＦ平成ゴシック体W5" pitchFamily="1" charset="-128"/>
              <a:cs typeface="+mj-cs"/>
            </a:endParaRPr>
          </a:p>
        </p:txBody>
      </p:sp>
      <p:sp>
        <p:nvSpPr>
          <p:cNvPr id="10" name="タイトル 1"/>
          <p:cNvSpPr txBox="1">
            <a:spLocks/>
          </p:cNvSpPr>
          <p:nvPr/>
        </p:nvSpPr>
        <p:spPr>
          <a:xfrm>
            <a:off x="2123728" y="1412776"/>
            <a:ext cx="6624736" cy="504055"/>
          </a:xfrm>
          <a:prstGeom prst="rect">
            <a:avLst/>
          </a:prstGeom>
        </p:spPr>
        <p:txBody>
          <a:bodyPr vert="horz" anchor="b">
            <a:noAutofit/>
          </a:bodyPr>
          <a:lstStyle/>
          <a:p>
            <a:pPr marL="0" marR="0" lvl="0" indent="0" algn="dist" defTabSz="914400" rtl="0" eaLnBrk="1" fontAlgn="auto" latinLnBrk="0" hangingPunct="1">
              <a:lnSpc>
                <a:spcPct val="100000"/>
              </a:lnSpc>
              <a:spcBef>
                <a:spcPct val="0"/>
              </a:spcBef>
              <a:spcAft>
                <a:spcPts val="0"/>
              </a:spcAft>
              <a:buClrTx/>
              <a:buSzTx/>
              <a:buFontTx/>
              <a:buNone/>
              <a:tabLst/>
              <a:defRPr/>
            </a:pPr>
            <a:r>
              <a:rPr lang="ja-JP" altLang="en-US" sz="2400" b="1" dirty="0" smtClean="0">
                <a:solidFill>
                  <a:schemeClr val="accent1"/>
                </a:solidFill>
                <a:latin typeface="+mj-lt"/>
                <a:ea typeface="ＤＦ平成ゴシック体W5" pitchFamily="1" charset="-128"/>
                <a:cs typeface="+mj-cs"/>
              </a:rPr>
              <a:t>母子家庭の母等に対する就職支援の取組状況</a:t>
            </a:r>
            <a:endParaRPr kumimoji="1" lang="ja-JP" altLang="en-US" sz="2400" b="1" i="0" u="none" strike="noStrike" kern="1200" cap="none" spc="0" normalizeH="0" baseline="0" noProof="0" dirty="0" smtClean="0">
              <a:ln>
                <a:noFill/>
              </a:ln>
              <a:solidFill>
                <a:schemeClr val="accent1"/>
              </a:solidFill>
              <a:effectLst/>
              <a:uLnTx/>
              <a:uFillTx/>
              <a:latin typeface="+mj-lt"/>
              <a:ea typeface="ＤＦ平成ゴシック体W5" pitchFamily="1" charset="-128"/>
              <a:cs typeface="+mj-cs"/>
            </a:endParaRPr>
          </a:p>
        </p:txBody>
      </p:sp>
    </p:spTree>
  </p:cSld>
  <p:clrMapOvr>
    <a:masterClrMapping/>
  </p:clrMapOvr>
  <p:transition spd="med">
    <p:dissolv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線コネクタ 7"/>
          <p:cNvCxnSpPr/>
          <p:nvPr/>
        </p:nvCxnSpPr>
        <p:spPr>
          <a:xfrm>
            <a:off x="464017" y="1571612"/>
            <a:ext cx="4039516"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flipV="1">
            <a:off x="4640466" y="1571612"/>
            <a:ext cx="4107982" cy="4770"/>
          </a:xfrm>
          <a:prstGeom prst="line">
            <a:avLst/>
          </a:prstGeom>
          <a:ln w="19050">
            <a:solidFill>
              <a:srgbClr val="FFCC0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2244143" y="2928934"/>
            <a:ext cx="2053991" cy="338554"/>
          </a:xfrm>
          <a:prstGeom prst="rect">
            <a:avLst/>
          </a:prstGeom>
          <a:noFill/>
          <a:ln>
            <a:solidFill>
              <a:schemeClr val="tx1">
                <a:lumMod val="65000"/>
                <a:lumOff val="35000"/>
              </a:schemeClr>
            </a:solidFill>
          </a:ln>
        </p:spPr>
        <p:txBody>
          <a:bodyPr wrap="square" rtlCol="0">
            <a:spAutoFit/>
          </a:bodyPr>
          <a:lstStyle/>
          <a:p>
            <a:r>
              <a:rPr kumimoji="1" lang="ja-JP" altLang="en-US" sz="800" dirty="0" smtClean="0">
                <a:latin typeface="ＭＳ Ｐゴシック" pitchFamily="50" charset="-128"/>
                <a:ea typeface="ＭＳ Ｐゴシック" pitchFamily="50" charset="-128"/>
              </a:rPr>
              <a:t>内閣府「月例経済報告（平成２４年３月）」より</a:t>
            </a:r>
            <a:endParaRPr kumimoji="1" lang="ja-JP" altLang="en-US" sz="800" dirty="0">
              <a:latin typeface="ＭＳ Ｐゴシック" pitchFamily="50" charset="-128"/>
              <a:ea typeface="ＭＳ Ｐゴシック" pitchFamily="50" charset="-128"/>
            </a:endParaRPr>
          </a:p>
        </p:txBody>
      </p:sp>
      <p:cxnSp>
        <p:nvCxnSpPr>
          <p:cNvPr id="22" name="カギ線コネクタ 21"/>
          <p:cNvCxnSpPr/>
          <p:nvPr/>
        </p:nvCxnSpPr>
        <p:spPr>
          <a:xfrm>
            <a:off x="737883" y="3429000"/>
            <a:ext cx="410798" cy="214314"/>
          </a:xfrm>
          <a:prstGeom prst="bentConnector3">
            <a:avLst>
              <a:gd name="adj1" fmla="val 50000"/>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カギ線コネクタ 28"/>
          <p:cNvCxnSpPr/>
          <p:nvPr/>
        </p:nvCxnSpPr>
        <p:spPr>
          <a:xfrm>
            <a:off x="737883" y="4857760"/>
            <a:ext cx="616197" cy="500066"/>
          </a:xfrm>
          <a:prstGeom prst="bentConnector3">
            <a:avLst>
              <a:gd name="adj1" fmla="val 3293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42844" y="142852"/>
            <a:ext cx="8858312" cy="6572296"/>
          </a:xfrm>
          <a:prstGeom prst="rect">
            <a:avLst/>
          </a:prstGeom>
          <a:solidFill>
            <a:schemeClr val="bg1"/>
          </a:solidFill>
          <a:ln w="127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30"/>
          <p:cNvSpPr>
            <a:spLocks noGrp="1"/>
          </p:cNvSpPr>
          <p:nvPr>
            <p:ph type="ctrTitle"/>
          </p:nvPr>
        </p:nvSpPr>
        <p:spPr>
          <a:xfrm>
            <a:off x="1627945" y="214290"/>
            <a:ext cx="6025041" cy="655632"/>
          </a:xfrm>
        </p:spPr>
        <p:txBody>
          <a:bodyPr>
            <a:normAutofit/>
          </a:bodyPr>
          <a:lstStyle/>
          <a:p>
            <a:r>
              <a:rPr kumimoji="1" lang="ja-JP" altLang="en-US" sz="2400" dirty="0" smtClean="0"/>
              <a:t>東京の雇用失業情勢</a:t>
            </a:r>
            <a:endParaRPr kumimoji="1" lang="ja-JP" altLang="en-US" sz="2400" dirty="0"/>
          </a:p>
        </p:txBody>
      </p:sp>
      <p:sp>
        <p:nvSpPr>
          <p:cNvPr id="25" name="フッター プレースホルダ 10"/>
          <p:cNvSpPr txBox="1">
            <a:spLocks/>
          </p:cNvSpPr>
          <p:nvPr/>
        </p:nvSpPr>
        <p:spPr>
          <a:xfrm>
            <a:off x="8572528" y="6357958"/>
            <a:ext cx="438128" cy="36576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dirty="0" smtClean="0">
                <a:solidFill>
                  <a:srgbClr val="CC4204"/>
                </a:solidFill>
                <a:latin typeface="HG創英角ﾎﾟｯﾌﾟ体" pitchFamily="49" charset="-128"/>
                <a:ea typeface="HG創英角ﾎﾟｯﾌﾟ体" pitchFamily="49" charset="-128"/>
              </a:rPr>
              <a:t>１</a:t>
            </a:r>
            <a:endParaRPr kumimoji="0" lang="ja-JP" altLang="en-US" sz="1400" b="0" i="0" u="none" strike="noStrike" kern="1200" cap="none" spc="0" normalizeH="0" baseline="0" noProof="0" dirty="0">
              <a:ln>
                <a:noFill/>
              </a:ln>
              <a:solidFill>
                <a:srgbClr val="CC4204"/>
              </a:solidFill>
              <a:effectLst/>
              <a:uLnTx/>
              <a:uFillTx/>
              <a:latin typeface="HG創英角ﾎﾟｯﾌﾟ体" pitchFamily="49" charset="-128"/>
              <a:ea typeface="HG創英角ﾎﾟｯﾌﾟ体" pitchFamily="49" charset="-128"/>
              <a:cs typeface="+mn-cs"/>
            </a:endParaRPr>
          </a:p>
        </p:txBody>
      </p:sp>
      <p:pic>
        <p:nvPicPr>
          <p:cNvPr id="37" name="図 36"/>
          <p:cNvPicPr/>
          <p:nvPr/>
        </p:nvPicPr>
        <p:blipFill>
          <a:blip r:embed="rId2" cstate="print"/>
          <a:srcRect/>
          <a:stretch>
            <a:fillRect/>
          </a:stretch>
        </p:blipFill>
        <p:spPr bwMode="auto">
          <a:xfrm>
            <a:off x="323528" y="1988840"/>
            <a:ext cx="8424936" cy="4248472"/>
          </a:xfrm>
          <a:prstGeom prst="rect">
            <a:avLst/>
          </a:prstGeom>
          <a:noFill/>
          <a:ln w="9525">
            <a:noFill/>
            <a:miter lim="800000"/>
            <a:headEnd/>
            <a:tailEnd/>
          </a:ln>
        </p:spPr>
      </p:pic>
      <p:sp>
        <p:nvSpPr>
          <p:cNvPr id="13" name="サブタイトル 2"/>
          <p:cNvSpPr>
            <a:spLocks noGrp="1"/>
          </p:cNvSpPr>
          <p:nvPr>
            <p:ph type="subTitle" idx="1"/>
          </p:nvPr>
        </p:nvSpPr>
        <p:spPr>
          <a:xfrm>
            <a:off x="323528" y="1000108"/>
            <a:ext cx="8424936" cy="844716"/>
          </a:xfrm>
          <a:solidFill>
            <a:schemeClr val="bg1"/>
          </a:solidFill>
          <a:ln w="12700">
            <a:solidFill>
              <a:srgbClr val="0070C0"/>
            </a:solidFill>
          </a:ln>
        </p:spPr>
        <p:txBody>
          <a:bodyPr>
            <a:normAutofit fontScale="92500" lnSpcReduction="10000"/>
          </a:bodyPr>
          <a:lstStyle/>
          <a:p>
            <a:pPr algn="dist">
              <a:lnSpc>
                <a:spcPct val="170000"/>
              </a:lnSpc>
            </a:pPr>
            <a:r>
              <a:rPr lang="ja-JP" altLang="en-US" sz="1400" b="1" dirty="0" smtClean="0">
                <a:solidFill>
                  <a:schemeClr val="accent2">
                    <a:lumMod val="50000"/>
                  </a:schemeClr>
                </a:solidFill>
              </a:rPr>
              <a:t>　</a:t>
            </a:r>
            <a:r>
              <a:rPr lang="ja-JP" altLang="en-US" sz="1400" b="1" dirty="0" smtClean="0">
                <a:solidFill>
                  <a:schemeClr val="accent2">
                    <a:lumMod val="75000"/>
                  </a:schemeClr>
                </a:solidFill>
                <a:latin typeface="ＭＳ ゴシック" pitchFamily="49" charset="-128"/>
                <a:ea typeface="ＤＨＰ平成ゴシックW5" pitchFamily="2" charset="-128"/>
              </a:rPr>
              <a:t>東京の有効求人倍率（季節調整値）は</a:t>
            </a:r>
            <a:r>
              <a:rPr lang="ja-JP" altLang="en-US" sz="1500" dirty="0" smtClean="0">
                <a:solidFill>
                  <a:schemeClr val="accent2">
                    <a:lumMod val="75000"/>
                  </a:schemeClr>
                </a:solidFill>
                <a:latin typeface="ＭＳ ゴシック" pitchFamily="49" charset="-128"/>
                <a:ea typeface="ＤＨＰ平成ゴシックW5" pitchFamily="2" charset="-128"/>
              </a:rPr>
              <a:t>１</a:t>
            </a:r>
            <a:r>
              <a:rPr lang="en-US" altLang="ja-JP" sz="1500" dirty="0" smtClean="0">
                <a:solidFill>
                  <a:schemeClr val="accent2">
                    <a:lumMod val="75000"/>
                  </a:schemeClr>
                </a:solidFill>
                <a:latin typeface="ＭＳ ゴシック" pitchFamily="49" charset="-128"/>
                <a:ea typeface="ＤＨＰ平成ゴシックW5" pitchFamily="2" charset="-128"/>
              </a:rPr>
              <a:t>.</a:t>
            </a:r>
            <a:r>
              <a:rPr lang="ja-JP" altLang="en-US" sz="1500" dirty="0" smtClean="0">
                <a:solidFill>
                  <a:schemeClr val="accent2">
                    <a:lumMod val="75000"/>
                  </a:schemeClr>
                </a:solidFill>
                <a:latin typeface="ＭＳ ゴシック" pitchFamily="49" charset="-128"/>
                <a:ea typeface="ＤＨＰ平成ゴシックW5" pitchFamily="2" charset="-128"/>
              </a:rPr>
              <a:t>５３</a:t>
            </a:r>
            <a:r>
              <a:rPr lang="ja-JP" altLang="en-US" sz="1400" b="1" dirty="0" smtClean="0">
                <a:solidFill>
                  <a:schemeClr val="accent2">
                    <a:lumMod val="75000"/>
                  </a:schemeClr>
                </a:solidFill>
                <a:latin typeface="ＭＳ ゴシック" pitchFamily="49" charset="-128"/>
                <a:ea typeface="ＤＨＰ平成ゴシックW5" pitchFamily="2" charset="-128"/>
              </a:rPr>
              <a:t>倍となり、</a:t>
            </a:r>
            <a:endParaRPr lang="en-US" altLang="ja-JP" sz="1400" b="1" dirty="0" smtClean="0">
              <a:solidFill>
                <a:schemeClr val="accent2">
                  <a:lumMod val="75000"/>
                </a:schemeClr>
              </a:solidFill>
              <a:latin typeface="ＭＳ ゴシック" pitchFamily="49" charset="-128"/>
              <a:ea typeface="ＤＨＰ平成ゴシックW5" pitchFamily="2" charset="-128"/>
            </a:endParaRPr>
          </a:p>
          <a:p>
            <a:pPr algn="dist">
              <a:lnSpc>
                <a:spcPct val="170000"/>
              </a:lnSpc>
            </a:pPr>
            <a:r>
              <a:rPr lang="ja-JP" altLang="en-US" sz="1400" b="1" dirty="0" smtClean="0">
                <a:solidFill>
                  <a:schemeClr val="accent2">
                    <a:lumMod val="75000"/>
                  </a:schemeClr>
                </a:solidFill>
                <a:latin typeface="ＭＳ ゴシック" pitchFamily="49" charset="-128"/>
                <a:ea typeface="ＤＨＰ平成ゴシックW5" pitchFamily="2" charset="-128"/>
              </a:rPr>
              <a:t>前月と同率で</a:t>
            </a:r>
            <a:r>
              <a:rPr lang="ja-JP" altLang="en-US" b="1" dirty="0" smtClean="0">
                <a:solidFill>
                  <a:schemeClr val="accent2">
                    <a:lumMod val="75000"/>
                  </a:schemeClr>
                </a:solidFill>
                <a:latin typeface="ＭＳ ゴシック" pitchFamily="49" charset="-128"/>
                <a:ea typeface="ＤＨＰ平成ゴシックW5" pitchFamily="2" charset="-128"/>
              </a:rPr>
              <a:t>１．５</a:t>
            </a:r>
            <a:r>
              <a:rPr lang="ja-JP" altLang="en-US" sz="1400" b="1" dirty="0" smtClean="0">
                <a:solidFill>
                  <a:schemeClr val="accent2">
                    <a:lumMod val="75000"/>
                  </a:schemeClr>
                </a:solidFill>
                <a:latin typeface="ＭＳ ゴシック" pitchFamily="49" charset="-128"/>
                <a:ea typeface="ＤＨＰ平成ゴシックW5" pitchFamily="2" charset="-128"/>
              </a:rPr>
              <a:t>倍台の高い水準で推移（平成１８年１１月以来）</a:t>
            </a:r>
            <a:endParaRPr lang="en-US" altLang="ja-JP" sz="1400" b="1" dirty="0" smtClean="0">
              <a:solidFill>
                <a:schemeClr val="accent2">
                  <a:lumMod val="75000"/>
                </a:schemeClr>
              </a:solidFill>
              <a:latin typeface="ＭＳ ゴシック" pitchFamily="49" charset="-128"/>
              <a:ea typeface="ＤＨＰ平成ゴシックW5" pitchFamily="2" charset="-128"/>
            </a:endParaRPr>
          </a:p>
        </p:txBody>
      </p:sp>
    </p:spTree>
  </p:cSld>
  <p:clrMapOvr>
    <a:masterClrMapping/>
  </p:clrMapOvr>
  <p:transition spd="med">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142844" y="142852"/>
            <a:ext cx="8858312" cy="6572296"/>
          </a:xfrm>
          <a:prstGeom prst="rect">
            <a:avLst/>
          </a:prstGeom>
          <a:solidFill>
            <a:schemeClr val="bg1"/>
          </a:solidFill>
          <a:ln w="12700">
            <a:solidFill>
              <a:schemeClr val="accent5">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角丸四角形 42"/>
          <p:cNvSpPr/>
          <p:nvPr/>
        </p:nvSpPr>
        <p:spPr>
          <a:xfrm>
            <a:off x="179512" y="3645024"/>
            <a:ext cx="8784976" cy="2592288"/>
          </a:xfrm>
          <a:prstGeom prst="roundRect">
            <a:avLst>
              <a:gd name="adj" fmla="val 670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角丸四角形 41"/>
          <p:cNvSpPr/>
          <p:nvPr/>
        </p:nvSpPr>
        <p:spPr>
          <a:xfrm>
            <a:off x="179512" y="1124744"/>
            <a:ext cx="8784976" cy="2448272"/>
          </a:xfrm>
          <a:prstGeom prst="roundRect">
            <a:avLst>
              <a:gd name="adj" fmla="val 6703"/>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タイトル 30"/>
          <p:cNvSpPr>
            <a:spLocks noGrp="1"/>
          </p:cNvSpPr>
          <p:nvPr>
            <p:ph type="ctrTitle"/>
          </p:nvPr>
        </p:nvSpPr>
        <p:spPr>
          <a:xfrm>
            <a:off x="1475656" y="332656"/>
            <a:ext cx="6025041" cy="504056"/>
          </a:xfrm>
        </p:spPr>
        <p:txBody>
          <a:bodyPr>
            <a:normAutofit/>
          </a:bodyPr>
          <a:lstStyle/>
          <a:p>
            <a:r>
              <a:rPr kumimoji="1" lang="ja-JP" altLang="en-US" sz="2400" dirty="0" smtClean="0"/>
              <a:t>母子家庭の母等</a:t>
            </a:r>
            <a:r>
              <a:rPr lang="ja-JP" altLang="en-US" sz="2400" dirty="0" smtClean="0"/>
              <a:t>に対する就職支援</a:t>
            </a:r>
            <a:r>
              <a:rPr kumimoji="1" lang="ja-JP" altLang="en-US" sz="2400" dirty="0" smtClean="0"/>
              <a:t>状況</a:t>
            </a:r>
            <a:endParaRPr kumimoji="1" lang="ja-JP" altLang="en-US" sz="2400" dirty="0"/>
          </a:p>
        </p:txBody>
      </p:sp>
      <p:sp>
        <p:nvSpPr>
          <p:cNvPr id="25" name="フッター プレースホルダ 10"/>
          <p:cNvSpPr txBox="1">
            <a:spLocks/>
          </p:cNvSpPr>
          <p:nvPr/>
        </p:nvSpPr>
        <p:spPr>
          <a:xfrm>
            <a:off x="8572528" y="6357958"/>
            <a:ext cx="438128" cy="36576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noProof="0" dirty="0" smtClean="0">
                <a:solidFill>
                  <a:srgbClr val="CC4204"/>
                </a:solidFill>
                <a:latin typeface="HG創英角ﾎﾟｯﾌﾟ体" pitchFamily="49" charset="-128"/>
                <a:ea typeface="HG創英角ﾎﾟｯﾌﾟ体" pitchFamily="49" charset="-128"/>
              </a:rPr>
              <a:t>２</a:t>
            </a:r>
            <a:endParaRPr kumimoji="0" lang="ja-JP" altLang="en-US" sz="1400" b="0" i="0" u="none" strike="noStrike" kern="1200" cap="none" spc="0" normalizeH="0" baseline="0" noProof="0" dirty="0">
              <a:ln>
                <a:noFill/>
              </a:ln>
              <a:solidFill>
                <a:srgbClr val="CC4204"/>
              </a:solidFill>
              <a:effectLst/>
              <a:uLnTx/>
              <a:uFillTx/>
              <a:latin typeface="HG創英角ﾎﾟｯﾌﾟ体" pitchFamily="49" charset="-128"/>
              <a:ea typeface="HG創英角ﾎﾟｯﾌﾟ体" pitchFamily="49" charset="-128"/>
              <a:cs typeface="+mn-cs"/>
            </a:endParaRPr>
          </a:p>
        </p:txBody>
      </p:sp>
      <p:graphicFrame>
        <p:nvGraphicFramePr>
          <p:cNvPr id="15" name="表 14"/>
          <p:cNvGraphicFramePr>
            <a:graphicFrameLocks noGrp="1"/>
          </p:cNvGraphicFramePr>
          <p:nvPr/>
        </p:nvGraphicFramePr>
        <p:xfrm>
          <a:off x="467544" y="1844824"/>
          <a:ext cx="8136905" cy="1584176"/>
        </p:xfrm>
        <a:graphic>
          <a:graphicData uri="http://schemas.openxmlformats.org/drawingml/2006/table">
            <a:tbl>
              <a:tblPr/>
              <a:tblGrid>
                <a:gridCol w="1764818"/>
                <a:gridCol w="2124029"/>
                <a:gridCol w="2124029"/>
                <a:gridCol w="2124029"/>
              </a:tblGrid>
              <a:tr h="396044">
                <a:tc>
                  <a:txBody>
                    <a:bodyPr/>
                    <a:lstStyle/>
                    <a:p>
                      <a:pPr algn="ctr" fontAlgn="ctr"/>
                      <a:r>
                        <a:rPr lang="ja-JP" altLang="en-US" sz="1600" b="0" i="0" u="none" strike="noStrike" dirty="0">
                          <a:solidFill>
                            <a:srgbClr val="000000"/>
                          </a:solidFill>
                          <a:latin typeface="ＤＨＰ平成ゴシックW5"/>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zh-TW" altLang="en-US" sz="1600" b="0" i="0" u="none" strike="noStrike">
                          <a:solidFill>
                            <a:srgbClr val="000000"/>
                          </a:solidFill>
                          <a:latin typeface="ＤＨＰ平成ゴシックW5"/>
                        </a:rPr>
                        <a:t>新規求職者数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latin typeface="ＤＨＰ平成ゴシックW5"/>
                        </a:rPr>
                        <a:t>紹介件数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600" b="0" i="0" u="none" strike="noStrike">
                          <a:solidFill>
                            <a:srgbClr val="000000"/>
                          </a:solidFill>
                          <a:latin typeface="ＤＨＰ平成ゴシックW5"/>
                        </a:rPr>
                        <a:t>就職件数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044">
                <a:tc>
                  <a:txBody>
                    <a:bodyPr/>
                    <a:lstStyle/>
                    <a:p>
                      <a:pPr algn="ctr" fontAlgn="ctr"/>
                      <a:r>
                        <a:rPr lang="ja-JP" altLang="en-US" sz="1600" b="0" i="0" u="none" strike="noStrike" dirty="0">
                          <a:solidFill>
                            <a:srgbClr val="000000"/>
                          </a:solidFill>
                          <a:latin typeface="ＤＨＰ平成ゴシックW5"/>
                        </a:rPr>
                        <a:t>平成</a:t>
                      </a:r>
                      <a:r>
                        <a:rPr lang="en-US" altLang="ja-JP" sz="1600" b="0" i="0" u="none" strike="noStrike" dirty="0">
                          <a:solidFill>
                            <a:srgbClr val="000000"/>
                          </a:solidFill>
                          <a:latin typeface="ＤＨＰ平成ゴシックW5"/>
                        </a:rPr>
                        <a:t>23</a:t>
                      </a:r>
                      <a:r>
                        <a:rPr lang="ja-JP" altLang="en-US" sz="1600" b="0" i="0" u="none" strike="noStrike" dirty="0">
                          <a:solidFill>
                            <a:srgbClr val="000000"/>
                          </a:solidFill>
                          <a:latin typeface="ＤＨＰ平成ゴシックW5"/>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17,140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latin typeface="ＤＨＰ平成ゴシックW5"/>
                        </a:rPr>
                        <a:t>45,019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latin typeface="ＤＨＰ平成ゴシックW5"/>
                        </a:rPr>
                        <a:t>4,199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044">
                <a:tc>
                  <a:txBody>
                    <a:bodyPr/>
                    <a:lstStyle/>
                    <a:p>
                      <a:pPr algn="ctr" fontAlgn="ctr"/>
                      <a:r>
                        <a:rPr lang="ja-JP" altLang="en-US" sz="1600" b="0" i="0" u="none" strike="noStrike">
                          <a:solidFill>
                            <a:srgbClr val="000000"/>
                          </a:solidFill>
                          <a:latin typeface="ＤＨＰ平成ゴシックW5"/>
                        </a:rPr>
                        <a:t>平成</a:t>
                      </a:r>
                      <a:r>
                        <a:rPr lang="en-US" altLang="ja-JP" sz="1600" b="0" i="0" u="none" strike="noStrike">
                          <a:solidFill>
                            <a:srgbClr val="000000"/>
                          </a:solidFill>
                          <a:latin typeface="ＤＨＰ平成ゴシックW5"/>
                        </a:rPr>
                        <a:t>24</a:t>
                      </a:r>
                      <a:r>
                        <a:rPr lang="ja-JP" altLang="en-US" sz="1600" b="0" i="0" u="none" strike="noStrike">
                          <a:solidFill>
                            <a:srgbClr val="000000"/>
                          </a:solidFill>
                          <a:latin typeface="ＤＨＰ平成ゴシックW5"/>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15,655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44,276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latin typeface="ＤＨＰ平成ゴシックW5"/>
                        </a:rPr>
                        <a:t>4,720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6044">
                <a:tc>
                  <a:txBody>
                    <a:bodyPr/>
                    <a:lstStyle/>
                    <a:p>
                      <a:pPr algn="ctr" fontAlgn="ctr"/>
                      <a:r>
                        <a:rPr lang="ja-JP" altLang="en-US" sz="1600" b="0" i="0" u="none" strike="noStrike">
                          <a:solidFill>
                            <a:srgbClr val="000000"/>
                          </a:solidFill>
                          <a:latin typeface="ＤＨＰ平成ゴシックW5"/>
                        </a:rPr>
                        <a:t>平成</a:t>
                      </a:r>
                      <a:r>
                        <a:rPr lang="en-US" altLang="ja-JP" sz="1600" b="0" i="0" u="none" strike="noStrike">
                          <a:solidFill>
                            <a:srgbClr val="000000"/>
                          </a:solidFill>
                          <a:latin typeface="ＤＨＰ平成ゴシックW5"/>
                        </a:rPr>
                        <a:t>25</a:t>
                      </a:r>
                      <a:r>
                        <a:rPr lang="ja-JP" altLang="en-US" sz="1600" b="0" i="0" u="none" strike="noStrike">
                          <a:solidFill>
                            <a:srgbClr val="000000"/>
                          </a:solidFill>
                          <a:latin typeface="ＤＨＰ平成ゴシックW5"/>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latin typeface="ＤＨＰ平成ゴシックW5"/>
                        </a:rPr>
                        <a:t>15,204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40,251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4,917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7" name="表 16"/>
          <p:cNvGraphicFramePr>
            <a:graphicFrameLocks noGrp="1"/>
          </p:cNvGraphicFramePr>
          <p:nvPr/>
        </p:nvGraphicFramePr>
        <p:xfrm>
          <a:off x="467544" y="4077072"/>
          <a:ext cx="8208912" cy="1685948"/>
        </p:xfrm>
        <a:graphic>
          <a:graphicData uri="http://schemas.openxmlformats.org/drawingml/2006/table">
            <a:tbl>
              <a:tblPr/>
              <a:tblGrid>
                <a:gridCol w="1340898"/>
                <a:gridCol w="1144669"/>
                <a:gridCol w="1144669"/>
                <a:gridCol w="1144669"/>
                <a:gridCol w="1144669"/>
                <a:gridCol w="1144669"/>
                <a:gridCol w="1144669"/>
              </a:tblGrid>
              <a:tr h="452404">
                <a:tc rowSpan="2">
                  <a:txBody>
                    <a:bodyPr/>
                    <a:lstStyle/>
                    <a:p>
                      <a:pPr algn="ctr" fontAlgn="ctr"/>
                      <a:r>
                        <a:rPr lang="ja-JP" altLang="en-US" sz="1050" b="0" i="0" u="none" strike="noStrike" dirty="0">
                          <a:solidFill>
                            <a:srgbClr val="000000"/>
                          </a:solidFill>
                          <a:latin typeface="ＤＨＰ平成ゴシックW5"/>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zh-TW" altLang="en-US" sz="1600" b="0" i="0" u="none" strike="noStrike">
                          <a:solidFill>
                            <a:srgbClr val="000000"/>
                          </a:solidFill>
                          <a:latin typeface="ＤＨＰ平成ゴシックW5"/>
                        </a:rPr>
                        <a:t>新規求職者数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fontAlgn="ctr"/>
                      <a:r>
                        <a:rPr lang="ja-JP" altLang="en-US" sz="1600" b="0" i="0" u="none" strike="noStrike">
                          <a:solidFill>
                            <a:srgbClr val="000000"/>
                          </a:solidFill>
                          <a:latin typeface="ＤＨＰ平成ゴシックW5"/>
                        </a:rPr>
                        <a:t>紹介件数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gridSpan="2">
                  <a:txBody>
                    <a:bodyPr/>
                    <a:lstStyle/>
                    <a:p>
                      <a:pPr algn="ctr" fontAlgn="ctr"/>
                      <a:r>
                        <a:rPr lang="ja-JP" altLang="en-US" sz="1600" b="0" i="0" u="none" strike="noStrike">
                          <a:solidFill>
                            <a:srgbClr val="000000"/>
                          </a:solidFill>
                          <a:latin typeface="ＤＨＰ平成ゴシックW5"/>
                        </a:rPr>
                        <a:t>就職件数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r>
              <a:tr h="308386">
                <a:tc vMerge="1">
                  <a:txBody>
                    <a:bodyPr/>
                    <a:lstStyle/>
                    <a:p>
                      <a:endParaRPr kumimoji="1" lang="ja-JP" altLang="en-US"/>
                    </a:p>
                  </a:txBody>
                  <a:tcPr/>
                </a:tc>
                <a:tc>
                  <a:txBody>
                    <a:bodyPr/>
                    <a:lstStyle/>
                    <a:p>
                      <a:pPr algn="ctr" fontAlgn="ctr"/>
                      <a:r>
                        <a:rPr lang="ja-JP" altLang="en-US" sz="1050" b="0" i="0" u="none" strike="noStrike" dirty="0">
                          <a:solidFill>
                            <a:srgbClr val="000000"/>
                          </a:solidFill>
                          <a:latin typeface="ＤＨＰ平成ゴシックW5"/>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ＤＨＰ平成ゴシックW5"/>
                        </a:rPr>
                        <a:t>うち母子家庭の母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ＤＨＰ平成ゴシックW5"/>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ＤＨＰ平成ゴシックW5"/>
                        </a:rPr>
                        <a:t>うち母子家庭の母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050" b="0" i="0" u="none" strike="noStrike">
                          <a:solidFill>
                            <a:srgbClr val="000000"/>
                          </a:solidFill>
                          <a:latin typeface="ＤＨＰ平成ゴシックW5"/>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ja-JP" altLang="en-US" sz="1000" b="0" i="0" u="none" strike="noStrike">
                          <a:solidFill>
                            <a:srgbClr val="000000"/>
                          </a:solidFill>
                          <a:latin typeface="ＤＨＰ平成ゴシックW5"/>
                        </a:rPr>
                        <a:t>うち母子家庭の母</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308386">
                <a:tc>
                  <a:txBody>
                    <a:bodyPr/>
                    <a:lstStyle/>
                    <a:p>
                      <a:pPr algn="ctr" fontAlgn="ctr"/>
                      <a:r>
                        <a:rPr lang="ja-JP" altLang="en-US" sz="1600" b="0" i="0" u="none" strike="noStrike">
                          <a:solidFill>
                            <a:srgbClr val="000000"/>
                          </a:solidFill>
                          <a:latin typeface="ＤＨＰ平成ゴシックW5"/>
                        </a:rPr>
                        <a:t>平成</a:t>
                      </a:r>
                      <a:r>
                        <a:rPr lang="en-US" altLang="ja-JP" sz="1600" b="0" i="0" u="none" strike="noStrike">
                          <a:solidFill>
                            <a:srgbClr val="000000"/>
                          </a:solidFill>
                          <a:latin typeface="ＤＨＰ平成ゴシックW5"/>
                        </a:rPr>
                        <a:t>23</a:t>
                      </a:r>
                      <a:r>
                        <a:rPr lang="ja-JP" altLang="en-US" sz="1600" b="0" i="0" u="none" strike="noStrike">
                          <a:solidFill>
                            <a:srgbClr val="000000"/>
                          </a:solidFill>
                          <a:latin typeface="ＤＨＰ平成ゴシックW5"/>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14,887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2,252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latin typeface="ＤＨＰ平成ゴシックW5"/>
                        </a:rPr>
                        <a:t>42,484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7,188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latin typeface="ＤＨＰ平成ゴシックW5"/>
                        </a:rPr>
                        <a:t>3,874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731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386">
                <a:tc>
                  <a:txBody>
                    <a:bodyPr/>
                    <a:lstStyle/>
                    <a:p>
                      <a:pPr algn="ctr" fontAlgn="ctr"/>
                      <a:r>
                        <a:rPr lang="ja-JP" altLang="en-US" sz="1600" b="0" i="0" u="none" strike="noStrike">
                          <a:solidFill>
                            <a:srgbClr val="000000"/>
                          </a:solidFill>
                          <a:latin typeface="ＤＨＰ平成ゴシックW5"/>
                        </a:rPr>
                        <a:t>平成</a:t>
                      </a:r>
                      <a:r>
                        <a:rPr lang="en-US" altLang="ja-JP" sz="1600" b="0" i="0" u="none" strike="noStrike">
                          <a:solidFill>
                            <a:srgbClr val="000000"/>
                          </a:solidFill>
                          <a:latin typeface="ＤＨＰ平成ゴシックW5"/>
                        </a:rPr>
                        <a:t>24</a:t>
                      </a:r>
                      <a:r>
                        <a:rPr lang="ja-JP" altLang="en-US" sz="1600" b="0" i="0" u="none" strike="noStrike">
                          <a:solidFill>
                            <a:srgbClr val="000000"/>
                          </a:solidFill>
                          <a:latin typeface="ＤＨＰ平成ゴシックW5"/>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latin typeface="ＤＨＰ平成ゴシックW5"/>
                        </a:rPr>
                        <a:t>14,518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2,112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37,731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7,051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4,118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812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8386">
                <a:tc>
                  <a:txBody>
                    <a:bodyPr/>
                    <a:lstStyle/>
                    <a:p>
                      <a:pPr algn="ctr" fontAlgn="ctr"/>
                      <a:r>
                        <a:rPr lang="ja-JP" altLang="en-US" sz="1600" b="0" i="0" u="none" strike="noStrike">
                          <a:solidFill>
                            <a:srgbClr val="000000"/>
                          </a:solidFill>
                          <a:latin typeface="ＤＨＰ平成ゴシックW5"/>
                        </a:rPr>
                        <a:t>平成</a:t>
                      </a:r>
                      <a:r>
                        <a:rPr lang="en-US" altLang="ja-JP" sz="1600" b="0" i="0" u="none" strike="noStrike">
                          <a:solidFill>
                            <a:srgbClr val="000000"/>
                          </a:solidFill>
                          <a:latin typeface="ＤＨＰ平成ゴシックW5"/>
                        </a:rPr>
                        <a:t>25</a:t>
                      </a:r>
                      <a:r>
                        <a:rPr lang="ja-JP" altLang="en-US" sz="1600" b="0" i="0" u="none" strike="noStrike">
                          <a:solidFill>
                            <a:srgbClr val="000000"/>
                          </a:solidFill>
                          <a:latin typeface="ＤＨＰ平成ゴシックW5"/>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a:solidFill>
                            <a:srgbClr val="000000"/>
                          </a:solidFill>
                          <a:latin typeface="ＤＨＰ平成ゴシックW5"/>
                        </a:rPr>
                        <a:t>13,849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2,008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31,750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5,749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600" b="0" i="0" u="none" strike="noStrike" dirty="0">
                          <a:solidFill>
                            <a:srgbClr val="000000"/>
                          </a:solidFill>
                          <a:latin typeface="ＤＨＰ平成ゴシックW5"/>
                        </a:rPr>
                        <a:t>4,365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400" b="0" i="0" u="none" strike="noStrike" dirty="0">
                          <a:solidFill>
                            <a:srgbClr val="000000"/>
                          </a:solidFill>
                          <a:latin typeface="ＤＨＰ平成ゴシックW5"/>
                        </a:rPr>
                        <a:t>877 </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8" name="テキスト ボックス 17"/>
          <p:cNvSpPr txBox="1"/>
          <p:nvPr/>
        </p:nvSpPr>
        <p:spPr>
          <a:xfrm>
            <a:off x="539552" y="1340768"/>
            <a:ext cx="7560840" cy="369332"/>
          </a:xfrm>
          <a:prstGeom prst="rect">
            <a:avLst/>
          </a:prstGeom>
          <a:noFill/>
        </p:spPr>
        <p:txBody>
          <a:bodyPr wrap="square" rtlCol="0">
            <a:spAutoFit/>
          </a:bodyPr>
          <a:lstStyle/>
          <a:p>
            <a:r>
              <a:rPr kumimoji="1" lang="ja-JP" altLang="en-US" b="1" dirty="0" smtClean="0">
                <a:solidFill>
                  <a:schemeClr val="tx2">
                    <a:lumMod val="50000"/>
                  </a:schemeClr>
                </a:solidFill>
              </a:rPr>
              <a:t>都内ハローワーク（１７所）における母子家庭の母等に対する職業紹介状況</a:t>
            </a:r>
            <a:endParaRPr kumimoji="1" lang="ja-JP" altLang="en-US" b="1" dirty="0">
              <a:solidFill>
                <a:schemeClr val="tx2">
                  <a:lumMod val="50000"/>
                </a:schemeClr>
              </a:solidFill>
            </a:endParaRPr>
          </a:p>
        </p:txBody>
      </p:sp>
      <p:sp>
        <p:nvSpPr>
          <p:cNvPr id="10" name="テキスト ボックス 9"/>
          <p:cNvSpPr txBox="1"/>
          <p:nvPr/>
        </p:nvSpPr>
        <p:spPr>
          <a:xfrm>
            <a:off x="467544" y="3789040"/>
            <a:ext cx="7560840" cy="307777"/>
          </a:xfrm>
          <a:prstGeom prst="rect">
            <a:avLst/>
          </a:prstGeom>
          <a:noFill/>
        </p:spPr>
        <p:txBody>
          <a:bodyPr wrap="square" rtlCol="0">
            <a:spAutoFit/>
          </a:bodyPr>
          <a:lstStyle/>
          <a:p>
            <a:r>
              <a:rPr kumimoji="1" lang="ja-JP" altLang="en-US" sz="1400" b="1" dirty="0" smtClean="0">
                <a:solidFill>
                  <a:schemeClr val="tx2">
                    <a:lumMod val="50000"/>
                  </a:schemeClr>
                </a:solidFill>
              </a:rPr>
              <a:t>都内マザーズハローワーク及びマザーズコーナーにおける職業紹介状況（「母子家庭の母」含む）</a:t>
            </a:r>
            <a:endParaRPr kumimoji="1" lang="ja-JP" altLang="en-US" sz="1400" b="1" dirty="0">
              <a:solidFill>
                <a:schemeClr val="tx2">
                  <a:lumMod val="50000"/>
                </a:schemeClr>
              </a:solidFill>
            </a:endParaRPr>
          </a:p>
        </p:txBody>
      </p:sp>
      <p:sp>
        <p:nvSpPr>
          <p:cNvPr id="11" name="テキスト ボックス 10"/>
          <p:cNvSpPr txBox="1"/>
          <p:nvPr/>
        </p:nvSpPr>
        <p:spPr>
          <a:xfrm>
            <a:off x="251520" y="6309320"/>
            <a:ext cx="7344816" cy="338554"/>
          </a:xfrm>
          <a:prstGeom prst="rect">
            <a:avLst/>
          </a:prstGeom>
          <a:noFill/>
        </p:spPr>
        <p:txBody>
          <a:bodyPr wrap="square" rtlCol="0">
            <a:spAutoFit/>
          </a:bodyPr>
          <a:lstStyle/>
          <a:p>
            <a:r>
              <a:rPr kumimoji="1" lang="ja-JP" altLang="en-US" sz="800" b="1" dirty="0" smtClean="0">
                <a:solidFill>
                  <a:schemeClr val="tx2">
                    <a:lumMod val="50000"/>
                  </a:schemeClr>
                </a:solidFill>
              </a:rPr>
              <a:t>（注）「母子家庭の母等」とは、母子及び寡婦福祉法（昭和</a:t>
            </a:r>
            <a:r>
              <a:rPr kumimoji="1" lang="en-US" altLang="ja-JP" sz="800" b="1" dirty="0" smtClean="0">
                <a:solidFill>
                  <a:schemeClr val="tx2">
                    <a:lumMod val="50000"/>
                  </a:schemeClr>
                </a:solidFill>
              </a:rPr>
              <a:t>39</a:t>
            </a:r>
            <a:r>
              <a:rPr kumimoji="1" lang="ja-JP" altLang="en-US" sz="800" b="1" dirty="0" smtClean="0">
                <a:solidFill>
                  <a:schemeClr val="tx2">
                    <a:lumMod val="50000"/>
                  </a:schemeClr>
                </a:solidFill>
              </a:rPr>
              <a:t>年法律第</a:t>
            </a:r>
            <a:r>
              <a:rPr kumimoji="1" lang="en-US" altLang="ja-JP" sz="800" b="1" dirty="0" smtClean="0">
                <a:solidFill>
                  <a:schemeClr val="tx2">
                    <a:lumMod val="50000"/>
                  </a:schemeClr>
                </a:solidFill>
              </a:rPr>
              <a:t>129</a:t>
            </a:r>
            <a:r>
              <a:rPr kumimoji="1" lang="ja-JP" altLang="en-US" sz="800" b="1" dirty="0" smtClean="0">
                <a:solidFill>
                  <a:schemeClr val="tx2">
                    <a:lumMod val="50000"/>
                  </a:schemeClr>
                </a:solidFill>
              </a:rPr>
              <a:t>号）第</a:t>
            </a:r>
            <a:r>
              <a:rPr kumimoji="1" lang="en-US" altLang="ja-JP" sz="800" b="1" dirty="0" smtClean="0">
                <a:solidFill>
                  <a:schemeClr val="tx2">
                    <a:lumMod val="50000"/>
                  </a:schemeClr>
                </a:solidFill>
              </a:rPr>
              <a:t>6</a:t>
            </a:r>
            <a:r>
              <a:rPr kumimoji="1" lang="ja-JP" altLang="en-US" sz="800" b="1" dirty="0" smtClean="0">
                <a:solidFill>
                  <a:schemeClr val="tx2">
                    <a:lumMod val="50000"/>
                  </a:schemeClr>
                </a:solidFill>
              </a:rPr>
              <a:t>条第</a:t>
            </a:r>
            <a:r>
              <a:rPr kumimoji="1" lang="en-US" altLang="ja-JP" sz="800" b="1" dirty="0" smtClean="0">
                <a:solidFill>
                  <a:schemeClr val="tx2">
                    <a:lumMod val="50000"/>
                  </a:schemeClr>
                </a:solidFill>
              </a:rPr>
              <a:t>1</a:t>
            </a:r>
            <a:r>
              <a:rPr kumimoji="1" lang="ja-JP" altLang="en-US" sz="800" b="1" dirty="0" smtClean="0">
                <a:solidFill>
                  <a:schemeClr val="tx2">
                    <a:lumMod val="50000"/>
                  </a:schemeClr>
                </a:solidFill>
              </a:rPr>
              <a:t>項に定める「配偶者の</a:t>
            </a:r>
            <a:r>
              <a:rPr lang="ja-JP" altLang="en-US" sz="800" b="1" dirty="0" smtClean="0">
                <a:solidFill>
                  <a:schemeClr val="tx2">
                    <a:lumMod val="50000"/>
                  </a:schemeClr>
                </a:solidFill>
              </a:rPr>
              <a:t>ない女子」であって、</a:t>
            </a:r>
            <a:r>
              <a:rPr lang="en-US" altLang="ja-JP" sz="800" b="1" dirty="0" smtClean="0">
                <a:solidFill>
                  <a:schemeClr val="tx2">
                    <a:lumMod val="50000"/>
                  </a:schemeClr>
                </a:solidFill>
              </a:rPr>
              <a:t>20</a:t>
            </a:r>
            <a:r>
              <a:rPr lang="ja-JP" altLang="en-US" sz="800" b="1" dirty="0" smtClean="0">
                <a:solidFill>
                  <a:schemeClr val="tx2">
                    <a:lumMod val="50000"/>
                  </a:schemeClr>
                </a:solidFill>
              </a:rPr>
              <a:t>歳未満の子、障害がある状態の子、</a:t>
            </a:r>
            <a:endParaRPr lang="en-US" altLang="ja-JP" sz="800" b="1" dirty="0" smtClean="0">
              <a:solidFill>
                <a:schemeClr val="tx2">
                  <a:lumMod val="50000"/>
                </a:schemeClr>
              </a:solidFill>
            </a:endParaRPr>
          </a:p>
          <a:p>
            <a:r>
              <a:rPr lang="ja-JP" altLang="en-US" sz="800" b="1" dirty="0" smtClean="0">
                <a:solidFill>
                  <a:schemeClr val="tx2">
                    <a:lumMod val="50000"/>
                  </a:schemeClr>
                </a:solidFill>
              </a:rPr>
              <a:t>　　　又は精神若しくは身体の障害により長期にわたって労働の能力を失っている配偶者（夫）のいずれかを扶養している者をいう。</a:t>
            </a:r>
            <a:endParaRPr kumimoji="1" lang="ja-JP" altLang="en-US" sz="800" b="1" dirty="0">
              <a:solidFill>
                <a:schemeClr val="tx2">
                  <a:lumMod val="50000"/>
                </a:schemeClr>
              </a:solidFill>
            </a:endParaRPr>
          </a:p>
        </p:txBody>
      </p:sp>
      <p:sp>
        <p:nvSpPr>
          <p:cNvPr id="12" name="テキスト ボックス 11"/>
          <p:cNvSpPr txBox="1"/>
          <p:nvPr/>
        </p:nvSpPr>
        <p:spPr>
          <a:xfrm>
            <a:off x="467544" y="5805264"/>
            <a:ext cx="7344816" cy="246221"/>
          </a:xfrm>
          <a:prstGeom prst="rect">
            <a:avLst/>
          </a:prstGeom>
          <a:noFill/>
        </p:spPr>
        <p:txBody>
          <a:bodyPr wrap="square" rtlCol="0">
            <a:spAutoFit/>
          </a:bodyPr>
          <a:lstStyle/>
          <a:p>
            <a:r>
              <a:rPr kumimoji="1" lang="en-US" altLang="ja-JP" sz="1000" b="1" dirty="0" smtClean="0">
                <a:solidFill>
                  <a:schemeClr val="tx2">
                    <a:lumMod val="50000"/>
                  </a:schemeClr>
                </a:solidFill>
              </a:rPr>
              <a:t>※</a:t>
            </a:r>
            <a:r>
              <a:rPr kumimoji="1" lang="ja-JP" altLang="en-US" sz="1000" b="1" dirty="0" smtClean="0">
                <a:solidFill>
                  <a:schemeClr val="tx2">
                    <a:lumMod val="50000"/>
                  </a:schemeClr>
                </a:solidFill>
              </a:rPr>
              <a:t>マザーズハローワークは都内</a:t>
            </a:r>
            <a:r>
              <a:rPr kumimoji="1" lang="en-US" altLang="ja-JP" sz="1000" b="1" dirty="0" smtClean="0">
                <a:solidFill>
                  <a:schemeClr val="tx2">
                    <a:lumMod val="50000"/>
                  </a:schemeClr>
                </a:solidFill>
              </a:rPr>
              <a:t>1</a:t>
            </a:r>
            <a:r>
              <a:rPr kumimoji="1" lang="ja-JP" altLang="en-US" sz="1000" b="1" dirty="0" smtClean="0">
                <a:solidFill>
                  <a:schemeClr val="tx2">
                    <a:lumMod val="50000"/>
                  </a:schemeClr>
                </a:solidFill>
              </a:rPr>
              <a:t>ヶ所（渋谷）、マザーズコーナーは都内ハローワーク内</a:t>
            </a:r>
            <a:r>
              <a:rPr kumimoji="1" lang="en-US" altLang="ja-JP" sz="1000" b="1" dirty="0" smtClean="0">
                <a:solidFill>
                  <a:schemeClr val="tx2">
                    <a:lumMod val="50000"/>
                  </a:schemeClr>
                </a:solidFill>
              </a:rPr>
              <a:t>8</a:t>
            </a:r>
            <a:r>
              <a:rPr kumimoji="1" lang="ja-JP" altLang="en-US" sz="1000" b="1" dirty="0" smtClean="0">
                <a:solidFill>
                  <a:schemeClr val="tx2">
                    <a:lumMod val="50000"/>
                  </a:schemeClr>
                </a:solidFill>
              </a:rPr>
              <a:t>ヶ所に設置</a:t>
            </a:r>
            <a:endParaRPr kumimoji="1" lang="ja-JP" altLang="en-US" sz="1000" b="1" dirty="0">
              <a:solidFill>
                <a:schemeClr val="tx2">
                  <a:lumMod val="50000"/>
                </a:schemeClr>
              </a:solidFill>
            </a:endParaRPr>
          </a:p>
        </p:txBody>
      </p:sp>
    </p:spTree>
  </p:cSld>
  <p:clrMapOvr>
    <a:masterClrMapping/>
  </p:clrMapOvr>
  <p:transition spd="med">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a:spLocks noGrp="1" noChangeArrowheads="1"/>
          </p:cNvSpPr>
          <p:nvPr>
            <p:ph sz="quarter" idx="1"/>
          </p:nvPr>
        </p:nvSpPr>
        <p:spPr>
          <a:xfrm>
            <a:off x="214282" y="1355689"/>
            <a:ext cx="8786874" cy="4979312"/>
          </a:xfrm>
        </p:spPr>
        <p:txBody>
          <a:bodyPr wrap="square" anchor="ctr">
            <a:spAutoFit/>
          </a:bodyPr>
          <a:lstStyle/>
          <a:p>
            <a:pPr>
              <a:buFont typeface="Wingdings 2" pitchFamily="18" charset="2"/>
              <a:buNone/>
              <a:defRPr/>
            </a:pPr>
            <a:r>
              <a:rPr lang="en-US" altLang="ja-JP" sz="1800" dirty="0" smtClean="0">
                <a:solidFill>
                  <a:srgbClr val="C00000"/>
                </a:solidFill>
                <a:latin typeface="HGP創英角ｺﾞｼｯｸUB" pitchFamily="50" charset="-128"/>
                <a:ea typeface="HGP創英角ｺﾞｼｯｸUB" pitchFamily="50" charset="-128"/>
              </a:rPr>
              <a:t>【</a:t>
            </a:r>
            <a:r>
              <a:rPr lang="ja-JP" altLang="ja-JP" sz="1800" dirty="0" smtClean="0">
                <a:solidFill>
                  <a:srgbClr val="C00000"/>
                </a:solidFill>
                <a:latin typeface="HGP創英角ｺﾞｼｯｸUB" pitchFamily="50" charset="-128"/>
                <a:ea typeface="HGP創英角ｺﾞｼｯｸUB" pitchFamily="50" charset="-128"/>
              </a:rPr>
              <a:t>マザーズハローワーク事業</a:t>
            </a:r>
            <a:r>
              <a:rPr lang="en-US" altLang="ja-JP" sz="1800" dirty="0" smtClean="0">
                <a:solidFill>
                  <a:srgbClr val="C00000"/>
                </a:solidFill>
                <a:latin typeface="HGP創英角ｺﾞｼｯｸUB" pitchFamily="50" charset="-128"/>
                <a:ea typeface="HGP創英角ｺﾞｼｯｸUB" pitchFamily="50" charset="-128"/>
              </a:rPr>
              <a:t>】</a:t>
            </a:r>
          </a:p>
          <a:p>
            <a:pPr>
              <a:buNone/>
              <a:defRPr/>
            </a:pPr>
            <a:r>
              <a:rPr lang="ja-JP" altLang="en-US" sz="1800" dirty="0" smtClean="0">
                <a:latin typeface="HGP創英角ｺﾞｼｯｸUB" pitchFamily="50" charset="-128"/>
                <a:ea typeface="HGP創英角ｺﾞｼｯｸUB" pitchFamily="50" charset="-128"/>
              </a:rPr>
              <a:t>　　</a:t>
            </a:r>
            <a:r>
              <a:rPr lang="ja-JP" altLang="ja-JP" sz="1600" dirty="0" smtClean="0">
                <a:latin typeface="HGP創英角ｺﾞｼｯｸUB" pitchFamily="50" charset="-128"/>
                <a:ea typeface="HGP創英角ｺﾞｼｯｸUB" pitchFamily="50" charset="-128"/>
              </a:rPr>
              <a:t>渋谷</a:t>
            </a:r>
            <a:r>
              <a:rPr lang="ja-JP" altLang="en-US" sz="1600" dirty="0" smtClean="0">
                <a:latin typeface="HGP創英角ｺﾞｼｯｸUB" pitchFamily="50" charset="-128"/>
                <a:ea typeface="HGP創英角ｺﾞｼｯｸUB" pitchFamily="50" charset="-128"/>
              </a:rPr>
              <a:t>の</a:t>
            </a:r>
            <a:r>
              <a:rPr lang="ja-JP" altLang="ja-JP" sz="1600" dirty="0" smtClean="0">
                <a:solidFill>
                  <a:srgbClr val="FF0066"/>
                </a:solidFill>
                <a:latin typeface="HGP創英角ｺﾞｼｯｸUB" pitchFamily="50" charset="-128"/>
                <a:ea typeface="HGP創英角ｺﾞｼｯｸUB" pitchFamily="50" charset="-128"/>
              </a:rPr>
              <a:t>「マザーズハローワーク東京」</a:t>
            </a:r>
            <a:r>
              <a:rPr lang="ja-JP" altLang="ja-JP" sz="1600" dirty="0" smtClean="0">
                <a:latin typeface="HGP創英角ｺﾞｼｯｸUB" pitchFamily="50" charset="-128"/>
                <a:ea typeface="HGP創英角ｺﾞｼｯｸUB" pitchFamily="50" charset="-128"/>
              </a:rPr>
              <a:t>のほか、都内８か所のハローワークに</a:t>
            </a:r>
            <a:r>
              <a:rPr lang="ja-JP" altLang="ja-JP" sz="1600" dirty="0" smtClean="0">
                <a:solidFill>
                  <a:srgbClr val="FF0066"/>
                </a:solidFill>
                <a:latin typeface="HGP創英角ｺﾞｼｯｸUB" pitchFamily="50" charset="-128"/>
                <a:ea typeface="HGP創英角ｺﾞｼｯｸUB" pitchFamily="50" charset="-128"/>
              </a:rPr>
              <a:t>「マザーズコーナー」</a:t>
            </a:r>
            <a:r>
              <a:rPr lang="ja-JP" altLang="en-US" sz="1600" dirty="0" smtClean="0">
                <a:latin typeface="HGP創英角ｺﾞｼｯｸUB" pitchFamily="50" charset="-128"/>
                <a:ea typeface="HGP創英角ｺﾞｼｯｸUB" pitchFamily="50" charset="-128"/>
              </a:rPr>
              <a:t>を設置し</a:t>
            </a:r>
            <a:r>
              <a:rPr lang="ja-JP" altLang="ja-JP" sz="1600" dirty="0" smtClean="0">
                <a:latin typeface="HGP創英角ｺﾞｼｯｸUB" pitchFamily="50" charset="-128"/>
                <a:ea typeface="HGP創英角ｺﾞｼｯｸUB" pitchFamily="50" charset="-128"/>
              </a:rPr>
              <a:t>、仕事と子育ての両立を目指す方々の就職支援を行</a:t>
            </a:r>
            <a:r>
              <a:rPr lang="ja-JP" altLang="en-US" sz="1600" dirty="0" smtClean="0">
                <a:latin typeface="HGP創英角ｺﾞｼｯｸUB" pitchFamily="50" charset="-128"/>
                <a:ea typeface="HGP創英角ｺﾞｼｯｸUB" pitchFamily="50" charset="-128"/>
              </a:rPr>
              <a:t>っています</a:t>
            </a:r>
            <a:r>
              <a:rPr lang="ja-JP" altLang="ja-JP" sz="1600" dirty="0" smtClean="0">
                <a:latin typeface="HGP創英角ｺﾞｼｯｸUB" pitchFamily="50" charset="-128"/>
                <a:ea typeface="HGP創英角ｺﾞｼｯｸUB" pitchFamily="50" charset="-128"/>
              </a:rPr>
              <a:t>。</a:t>
            </a:r>
            <a:endParaRPr lang="en-US" altLang="ja-JP" sz="1600" dirty="0" smtClean="0">
              <a:latin typeface="HGP創英角ｺﾞｼｯｸUB" pitchFamily="50" charset="-128"/>
              <a:ea typeface="HGP創英角ｺﾞｼｯｸUB" pitchFamily="50" charset="-128"/>
            </a:endParaRPr>
          </a:p>
          <a:p>
            <a:pPr>
              <a:buNone/>
              <a:defRPr/>
            </a:pPr>
            <a:r>
              <a:rPr lang="en-US" altLang="ja-JP" sz="1800" dirty="0" smtClean="0">
                <a:solidFill>
                  <a:srgbClr val="C00000"/>
                </a:solidFill>
                <a:latin typeface="HGP創英角ｺﾞｼｯｸUB" pitchFamily="50" charset="-128"/>
                <a:ea typeface="HGP創英角ｺﾞｼｯｸUB" pitchFamily="50" charset="-128"/>
              </a:rPr>
              <a:t>【</a:t>
            </a:r>
            <a:r>
              <a:rPr lang="ja-JP" altLang="en-US" sz="1800" dirty="0" smtClean="0">
                <a:solidFill>
                  <a:srgbClr val="C00000"/>
                </a:solidFill>
                <a:latin typeface="HGP創英角ｺﾞｼｯｸUB" pitchFamily="50" charset="-128"/>
                <a:ea typeface="HGP創英角ｺﾞｼｯｸUB" pitchFamily="50" charset="-128"/>
              </a:rPr>
              <a:t>利用者</a:t>
            </a:r>
            <a:r>
              <a:rPr lang="en-US" altLang="ja-JP" sz="1800" dirty="0" smtClean="0">
                <a:solidFill>
                  <a:srgbClr val="C00000"/>
                </a:solidFill>
                <a:latin typeface="HGP創英角ｺﾞｼｯｸUB" pitchFamily="50" charset="-128"/>
                <a:ea typeface="HGP創英角ｺﾞｼｯｸUB" pitchFamily="50" charset="-128"/>
              </a:rPr>
              <a:t>】</a:t>
            </a:r>
          </a:p>
          <a:p>
            <a:pPr>
              <a:buNone/>
              <a:defRPr/>
            </a:pPr>
            <a:endParaRPr lang="en-US" altLang="ja-JP" sz="2000" dirty="0" smtClean="0">
              <a:solidFill>
                <a:srgbClr val="C00000"/>
              </a:solidFill>
              <a:latin typeface="HGP創英角ｺﾞｼｯｸUB" pitchFamily="50" charset="-128"/>
              <a:ea typeface="HGP創英角ｺﾞｼｯｸUB" pitchFamily="50" charset="-128"/>
            </a:endParaRPr>
          </a:p>
          <a:p>
            <a:pPr>
              <a:buNone/>
              <a:defRPr/>
            </a:pPr>
            <a:endParaRPr lang="en-US" altLang="ja-JP" sz="2000" dirty="0" smtClean="0">
              <a:solidFill>
                <a:srgbClr val="C00000"/>
              </a:solidFill>
              <a:latin typeface="HGP創英角ｺﾞｼｯｸUB" pitchFamily="50" charset="-128"/>
              <a:ea typeface="HGP創英角ｺﾞｼｯｸUB" pitchFamily="50" charset="-128"/>
            </a:endParaRPr>
          </a:p>
          <a:p>
            <a:pPr>
              <a:buNone/>
              <a:defRPr/>
            </a:pPr>
            <a:endParaRPr lang="en-US" altLang="ja-JP" sz="2000" dirty="0" smtClean="0">
              <a:solidFill>
                <a:srgbClr val="C00000"/>
              </a:solidFill>
              <a:latin typeface="HGP創英角ｺﾞｼｯｸUB" pitchFamily="50" charset="-128"/>
              <a:ea typeface="HGP創英角ｺﾞｼｯｸUB" pitchFamily="50" charset="-128"/>
            </a:endParaRPr>
          </a:p>
          <a:p>
            <a:pPr>
              <a:buNone/>
              <a:defRPr/>
            </a:pPr>
            <a:endParaRPr lang="en-US" altLang="ja-JP" sz="2000" dirty="0" smtClean="0">
              <a:solidFill>
                <a:srgbClr val="C00000"/>
              </a:solidFill>
              <a:latin typeface="HGP創英角ｺﾞｼｯｸUB" pitchFamily="50" charset="-128"/>
              <a:ea typeface="HGP創英角ｺﾞｼｯｸUB" pitchFamily="50" charset="-128"/>
            </a:endParaRPr>
          </a:p>
          <a:p>
            <a:pPr>
              <a:buNone/>
              <a:defRPr/>
            </a:pPr>
            <a:r>
              <a:rPr lang="en-US" altLang="ja-JP" sz="1800" dirty="0" smtClean="0">
                <a:solidFill>
                  <a:srgbClr val="C00000"/>
                </a:solidFill>
                <a:latin typeface="HGP創英角ｺﾞｼｯｸUB" pitchFamily="50" charset="-128"/>
                <a:ea typeface="HGP創英角ｺﾞｼｯｸUB" pitchFamily="50" charset="-128"/>
              </a:rPr>
              <a:t>【</a:t>
            </a:r>
            <a:r>
              <a:rPr lang="ja-JP" altLang="en-US" sz="1800" dirty="0" smtClean="0">
                <a:solidFill>
                  <a:srgbClr val="C00000"/>
                </a:solidFill>
                <a:latin typeface="HGP創英角ｺﾞｼｯｸUB" pitchFamily="50" charset="-128"/>
                <a:ea typeface="HGP創英角ｺﾞｼｯｸUB" pitchFamily="50" charset="-128"/>
              </a:rPr>
              <a:t>特　徴</a:t>
            </a:r>
            <a:r>
              <a:rPr lang="en-US" altLang="ja-JP" sz="1800" dirty="0" smtClean="0">
                <a:solidFill>
                  <a:srgbClr val="C00000"/>
                </a:solidFill>
                <a:latin typeface="HGP創英角ｺﾞｼｯｸUB" pitchFamily="50" charset="-128"/>
                <a:ea typeface="HGP創英角ｺﾞｼｯｸUB" pitchFamily="50" charset="-128"/>
              </a:rPr>
              <a:t>】</a:t>
            </a:r>
          </a:p>
          <a:p>
            <a:pPr>
              <a:lnSpc>
                <a:spcPts val="1700"/>
              </a:lnSpc>
              <a:buNone/>
              <a:defRPr/>
            </a:pPr>
            <a:r>
              <a:rPr lang="ja-JP" altLang="en-US" sz="1800" dirty="0" smtClean="0">
                <a:solidFill>
                  <a:srgbClr val="C00000"/>
                </a:solidFill>
                <a:latin typeface="HGP創英角ｺﾞｼｯｸUB" pitchFamily="50" charset="-128"/>
                <a:ea typeface="HGP創英角ｺﾞｼｯｸUB" pitchFamily="50" charset="-128"/>
              </a:rPr>
              <a:t> 　 </a:t>
            </a:r>
            <a:r>
              <a:rPr lang="ja-JP" altLang="en-US" sz="1600" dirty="0" smtClean="0">
                <a:solidFill>
                  <a:srgbClr val="C00000"/>
                </a:solidFill>
                <a:latin typeface="HGP創英角ｺﾞｼｯｸUB" pitchFamily="50" charset="-128"/>
                <a:ea typeface="HGP創英角ｺﾞｼｯｸUB" pitchFamily="50" charset="-128"/>
              </a:rPr>
              <a:t>〇子ども連れでも安心して利用できるよう、絵本を読んだり遊んだりできる子供専用のキッズコー</a:t>
            </a:r>
            <a:endParaRPr lang="en-US" altLang="ja-JP" sz="1600" dirty="0" smtClean="0">
              <a:solidFill>
                <a:srgbClr val="C00000"/>
              </a:solidFill>
              <a:latin typeface="HGP創英角ｺﾞｼｯｸUB" pitchFamily="50" charset="-128"/>
              <a:ea typeface="HGP創英角ｺﾞｼｯｸUB" pitchFamily="50" charset="-128"/>
            </a:endParaRPr>
          </a:p>
          <a:p>
            <a:pPr>
              <a:lnSpc>
                <a:spcPts val="1700"/>
              </a:lnSpc>
              <a:buNone/>
              <a:defRPr/>
            </a:pPr>
            <a:r>
              <a:rPr lang="ja-JP" altLang="en-US" sz="1600" dirty="0" smtClean="0">
                <a:solidFill>
                  <a:srgbClr val="C00000"/>
                </a:solidFill>
                <a:latin typeface="HGP創英角ｺﾞｼｯｸUB" pitchFamily="50" charset="-128"/>
                <a:ea typeface="HGP創英角ｺﾞｼｯｸUB" pitchFamily="50" charset="-128"/>
              </a:rPr>
              <a:t>　　　　ナーを整備しています。</a:t>
            </a:r>
            <a:endParaRPr lang="en-US" altLang="ja-JP" sz="1600" dirty="0" smtClean="0">
              <a:solidFill>
                <a:srgbClr val="C00000"/>
              </a:solidFill>
              <a:latin typeface="HGP創英角ｺﾞｼｯｸUB" pitchFamily="50" charset="-128"/>
              <a:ea typeface="HGP創英角ｺﾞｼｯｸUB" pitchFamily="50" charset="-128"/>
            </a:endParaRPr>
          </a:p>
          <a:p>
            <a:pPr>
              <a:lnSpc>
                <a:spcPts val="1700"/>
              </a:lnSpc>
              <a:buNone/>
              <a:defRPr/>
            </a:pPr>
            <a:r>
              <a:rPr lang="ja-JP" altLang="en-US" sz="1600" dirty="0" smtClean="0">
                <a:solidFill>
                  <a:srgbClr val="C00000"/>
                </a:solidFill>
                <a:latin typeface="HGP創英角ｺﾞｼｯｸUB" pitchFamily="50" charset="-128"/>
                <a:ea typeface="HGP創英角ｺﾞｼｯｸUB" pitchFamily="50" charset="-128"/>
              </a:rPr>
              <a:t> 　　〇求人検索パソコンでマザーズ求人（仕事と子育てが両立しやすい求人）の検索ができます。</a:t>
            </a:r>
            <a:endParaRPr lang="en-US" altLang="ja-JP" sz="1600" dirty="0" smtClean="0">
              <a:solidFill>
                <a:srgbClr val="C00000"/>
              </a:solidFill>
              <a:latin typeface="HGP創英角ｺﾞｼｯｸUB" pitchFamily="50" charset="-128"/>
              <a:ea typeface="HGP創英角ｺﾞｼｯｸUB" pitchFamily="50" charset="-128"/>
            </a:endParaRPr>
          </a:p>
          <a:p>
            <a:pPr>
              <a:lnSpc>
                <a:spcPts val="1700"/>
              </a:lnSpc>
              <a:buNone/>
              <a:defRPr/>
            </a:pPr>
            <a:r>
              <a:rPr lang="ja-JP" altLang="en-US" sz="2000" dirty="0" smtClean="0">
                <a:solidFill>
                  <a:srgbClr val="C00000"/>
                </a:solidFill>
                <a:latin typeface="HGP創英角ｺﾞｼｯｸUB" pitchFamily="50" charset="-128"/>
                <a:ea typeface="HGP創英角ｺﾞｼｯｸUB" pitchFamily="50" charset="-128"/>
              </a:rPr>
              <a:t>　　</a:t>
            </a:r>
            <a:r>
              <a:rPr lang="ja-JP" altLang="en-US" sz="1600" dirty="0" smtClean="0">
                <a:solidFill>
                  <a:srgbClr val="C00000"/>
                </a:solidFill>
                <a:latin typeface="HGP創英角ｺﾞｼｯｸUB" pitchFamily="50" charset="-128"/>
                <a:ea typeface="HGP創英角ｺﾞｼｯｸUB" pitchFamily="50" charset="-128"/>
              </a:rPr>
              <a:t>〇専門スタッフによるきめ細やかな就職支援サービスを実施しています。</a:t>
            </a:r>
            <a:endParaRPr lang="en-US" altLang="ja-JP" sz="1600" dirty="0" smtClean="0">
              <a:solidFill>
                <a:srgbClr val="C00000"/>
              </a:solidFill>
              <a:latin typeface="HGP創英角ｺﾞｼｯｸUB" pitchFamily="50" charset="-128"/>
              <a:ea typeface="HGP創英角ｺﾞｼｯｸUB" pitchFamily="50" charset="-128"/>
            </a:endParaRPr>
          </a:p>
          <a:p>
            <a:pPr>
              <a:lnSpc>
                <a:spcPts val="1700"/>
              </a:lnSpc>
              <a:buNone/>
              <a:defRPr/>
            </a:pPr>
            <a:r>
              <a:rPr lang="ja-JP" altLang="en-US" sz="1600" dirty="0" smtClean="0">
                <a:solidFill>
                  <a:srgbClr val="C00000"/>
                </a:solidFill>
                <a:latin typeface="HGP創英角ｺﾞｼｯｸUB" pitchFamily="50" charset="-128"/>
                <a:ea typeface="HGP創英角ｺﾞｼｯｸUB" pitchFamily="50" charset="-128"/>
              </a:rPr>
              <a:t>　　 〇求職者の方の実情やニーズに応じ、「就職実現プラン」を作成しての重点支援を実施しています。</a:t>
            </a:r>
            <a:endParaRPr lang="en-US" altLang="ja-JP" sz="1600" dirty="0" smtClean="0">
              <a:solidFill>
                <a:srgbClr val="C00000"/>
              </a:solidFill>
              <a:latin typeface="HGP創英角ｺﾞｼｯｸUB" pitchFamily="50" charset="-128"/>
              <a:ea typeface="HGP創英角ｺﾞｼｯｸUB" pitchFamily="50" charset="-128"/>
            </a:endParaRPr>
          </a:p>
          <a:p>
            <a:pPr>
              <a:lnSpc>
                <a:spcPts val="1700"/>
              </a:lnSpc>
              <a:buNone/>
              <a:defRPr/>
            </a:pPr>
            <a:r>
              <a:rPr lang="ja-JP" altLang="en-US" sz="1600" dirty="0" smtClean="0">
                <a:solidFill>
                  <a:srgbClr val="C00000"/>
                </a:solidFill>
                <a:latin typeface="HGP創英角ｺﾞｼｯｸUB" pitchFamily="50" charset="-128"/>
                <a:ea typeface="HGP創英角ｺﾞｼｯｸUB" pitchFamily="50" charset="-128"/>
              </a:rPr>
              <a:t>　　 </a:t>
            </a:r>
            <a:r>
              <a:rPr lang="ja-JP" altLang="en-US" sz="1600" b="1" u="heavy" dirty="0" smtClean="0">
                <a:solidFill>
                  <a:srgbClr val="C00000"/>
                </a:solidFill>
                <a:latin typeface="HGP創英角ｺﾞｼｯｸUB" pitchFamily="50" charset="-128"/>
                <a:ea typeface="HGP創英角ｺﾞｼｯｸUB" pitchFamily="50" charset="-128"/>
              </a:rPr>
              <a:t>○</a:t>
            </a:r>
            <a:r>
              <a:rPr lang="ja-JP" altLang="en-US" sz="1600" u="heavy" dirty="0" smtClean="0">
                <a:solidFill>
                  <a:srgbClr val="C00000"/>
                </a:solidFill>
                <a:latin typeface="HGP創英角ｺﾞｼｯｸUB" pitchFamily="50" charset="-128"/>
                <a:ea typeface="HGP創英角ｺﾞｼｯｸUB" pitchFamily="50" charset="-128"/>
              </a:rPr>
              <a:t>区市町村など関係機関と連携して、近隣の保育サービス等に関する情報も提供しています。</a:t>
            </a:r>
            <a:endParaRPr lang="en-US" altLang="ja-JP" sz="1600" u="heavy" dirty="0" smtClean="0">
              <a:solidFill>
                <a:srgbClr val="C00000"/>
              </a:solidFill>
              <a:latin typeface="HGP創英角ｺﾞｼｯｸUB" pitchFamily="50" charset="-128"/>
              <a:ea typeface="HGP創英角ｺﾞｼｯｸUB" pitchFamily="50" charset="-128"/>
            </a:endParaRPr>
          </a:p>
          <a:p>
            <a:pPr>
              <a:lnSpc>
                <a:spcPts val="1700"/>
              </a:lnSpc>
              <a:buNone/>
              <a:defRPr/>
            </a:pPr>
            <a:r>
              <a:rPr lang="ja-JP" altLang="en-US" sz="1600" dirty="0" smtClean="0">
                <a:solidFill>
                  <a:srgbClr val="C00000"/>
                </a:solidFill>
                <a:latin typeface="HGP創英角ｺﾞｼｯｸUB" pitchFamily="50" charset="-128"/>
                <a:ea typeface="HGP創英角ｺﾞｼｯｸUB" pitchFamily="50" charset="-128"/>
              </a:rPr>
              <a:t>　　 〇就職に役立つ各種セミナー（マザーズ向け）を開催しています。（保育つきセミナーもあります。）</a:t>
            </a:r>
            <a:endParaRPr lang="en-US" altLang="ja-JP" sz="1600" dirty="0" smtClean="0">
              <a:solidFill>
                <a:srgbClr val="C00000"/>
              </a:solidFill>
            </a:endParaRPr>
          </a:p>
        </p:txBody>
      </p:sp>
      <p:pic>
        <p:nvPicPr>
          <p:cNvPr id="1026" name="Picture 2"/>
          <p:cNvPicPr>
            <a:picLocks noChangeAspect="1" noChangeArrowheads="1"/>
          </p:cNvPicPr>
          <p:nvPr/>
        </p:nvPicPr>
        <p:blipFill>
          <a:blip r:embed="rId2" cstate="print"/>
          <a:srcRect/>
          <a:stretch>
            <a:fillRect/>
          </a:stretch>
        </p:blipFill>
        <p:spPr bwMode="auto">
          <a:xfrm>
            <a:off x="428596" y="214290"/>
            <a:ext cx="1396987" cy="1065878"/>
          </a:xfrm>
          <a:prstGeom prst="rect">
            <a:avLst/>
          </a:prstGeom>
          <a:noFill/>
          <a:ln w="9525">
            <a:noFill/>
            <a:miter lim="800000"/>
            <a:headEnd/>
            <a:tailEnd/>
          </a:ln>
        </p:spPr>
      </p:pic>
      <p:sp>
        <p:nvSpPr>
          <p:cNvPr id="1027" name="Rectangle 3"/>
          <p:cNvSpPr>
            <a:spLocks noChangeArrowheads="1"/>
          </p:cNvSpPr>
          <p:nvPr/>
        </p:nvSpPr>
        <p:spPr bwMode="auto">
          <a:xfrm>
            <a:off x="2000232" y="213161"/>
            <a:ext cx="657229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東京労働局の</a:t>
            </a:r>
            <a:endParaRPr kumimoji="1" lang="en-US" altLang="ja-JP" sz="28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28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　　　「</a:t>
            </a:r>
            <a:r>
              <a:rPr kumimoji="1" lang="ja-JP" altLang="ja-JP" sz="28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 </a:t>
            </a:r>
            <a:r>
              <a:rPr kumimoji="1" lang="ja-JP" altLang="en-US" sz="28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マザーズハローワーク事業」</a:t>
            </a:r>
            <a:endParaRPr kumimoji="1" lang="en-US" altLang="ja-JP" sz="28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endParaRPr>
          </a:p>
        </p:txBody>
      </p:sp>
      <p:pic>
        <p:nvPicPr>
          <p:cNvPr id="10253" name="Picture 13" descr="C:\Users\SNWVFA\AppData\Local\Microsoft\Windows\Temporary Internet Files\Content.IE5\HVFP4GB8\MC900222130[1].wmf"/>
          <p:cNvPicPr>
            <a:picLocks noChangeAspect="1" noChangeArrowheads="1"/>
          </p:cNvPicPr>
          <p:nvPr/>
        </p:nvPicPr>
        <p:blipFill>
          <a:blip r:embed="rId3" cstate="print"/>
          <a:srcRect/>
          <a:stretch>
            <a:fillRect/>
          </a:stretch>
        </p:blipFill>
        <p:spPr bwMode="auto">
          <a:xfrm>
            <a:off x="4357686" y="2500306"/>
            <a:ext cx="1000132" cy="1531409"/>
          </a:xfrm>
          <a:prstGeom prst="rect">
            <a:avLst/>
          </a:prstGeom>
          <a:noFill/>
        </p:spPr>
      </p:pic>
      <p:sp>
        <p:nvSpPr>
          <p:cNvPr id="21" name="フッター プレースホルダ 10"/>
          <p:cNvSpPr txBox="1">
            <a:spLocks/>
          </p:cNvSpPr>
          <p:nvPr/>
        </p:nvSpPr>
        <p:spPr>
          <a:xfrm>
            <a:off x="8572528" y="6357958"/>
            <a:ext cx="438128" cy="36576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noProof="0" dirty="0" smtClean="0">
                <a:solidFill>
                  <a:schemeClr val="bg1"/>
                </a:solidFill>
                <a:latin typeface="HG創英角ﾎﾟｯﾌﾟ体" pitchFamily="49" charset="-128"/>
                <a:ea typeface="HG創英角ﾎﾟｯﾌﾟ体" pitchFamily="49" charset="-128"/>
              </a:rPr>
              <a:t>３</a:t>
            </a:r>
            <a:endParaRPr kumimoji="0" lang="ja-JP" altLang="en-US" sz="1400" b="0" i="0" u="none" strike="noStrike" kern="1200" cap="none" spc="0" normalizeH="0" baseline="0" noProof="0" dirty="0">
              <a:ln>
                <a:noFill/>
              </a:ln>
              <a:solidFill>
                <a:schemeClr val="bg1"/>
              </a:solidFill>
              <a:effectLst/>
              <a:uLnTx/>
              <a:uFillTx/>
              <a:latin typeface="HG創英角ﾎﾟｯﾌﾟ体" pitchFamily="49" charset="-128"/>
              <a:ea typeface="HG創英角ﾎﾟｯﾌﾟ体" pitchFamily="49" charset="-128"/>
              <a:cs typeface="+mn-cs"/>
            </a:endParaRPr>
          </a:p>
        </p:txBody>
      </p:sp>
      <p:grpSp>
        <p:nvGrpSpPr>
          <p:cNvPr id="29" name="グループ化 28"/>
          <p:cNvGrpSpPr/>
          <p:nvPr/>
        </p:nvGrpSpPr>
        <p:grpSpPr>
          <a:xfrm>
            <a:off x="1357290" y="2357430"/>
            <a:ext cx="2714644" cy="861774"/>
            <a:chOff x="1357290" y="2357430"/>
            <a:chExt cx="2714644" cy="861774"/>
          </a:xfrm>
        </p:grpSpPr>
        <p:sp>
          <p:nvSpPr>
            <p:cNvPr id="22" name="角丸四角形 21"/>
            <p:cNvSpPr/>
            <p:nvPr/>
          </p:nvSpPr>
          <p:spPr>
            <a:xfrm>
              <a:off x="1357290" y="2357430"/>
              <a:ext cx="2714644" cy="571504"/>
            </a:xfrm>
            <a:prstGeom prst="round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1428728" y="2357430"/>
              <a:ext cx="2571768" cy="861774"/>
            </a:xfrm>
            <a:prstGeom prst="rect">
              <a:avLst/>
            </a:prstGeom>
            <a:noFill/>
          </p:spPr>
          <p:txBody>
            <a:bodyPr wrap="square" rtlCol="0">
              <a:spAutoFit/>
            </a:bodyPr>
            <a:lstStyle/>
            <a:p>
              <a:r>
                <a:rPr lang="ja-JP" altLang="en-US" sz="1400" b="1" dirty="0" smtClean="0">
                  <a:solidFill>
                    <a:schemeClr val="bg1"/>
                  </a:solidFill>
                  <a:latin typeface="HGP創英ﾌﾟﾚｾﾞﾝｽEB" pitchFamily="18" charset="-128"/>
                  <a:ea typeface="HGP創英ﾌﾟﾚｾﾞﾝｽEB" pitchFamily="18" charset="-128"/>
                </a:rPr>
                <a:t>子育て</a:t>
              </a:r>
              <a:r>
                <a:rPr kumimoji="1" lang="ja-JP" altLang="en-US" sz="1400" b="1" dirty="0" smtClean="0">
                  <a:solidFill>
                    <a:schemeClr val="bg1"/>
                  </a:solidFill>
                  <a:latin typeface="HGP創英ﾌﾟﾚｾﾞﾝｽEB" pitchFamily="18" charset="-128"/>
                  <a:ea typeface="HGP創英ﾌﾟﾚｾﾞﾝｽEB" pitchFamily="18" charset="-128"/>
                </a:rPr>
                <a:t>中だが、仕事と子育てを両立させて働きたい。</a:t>
              </a:r>
              <a:endParaRPr kumimoji="1" lang="en-US" altLang="ja-JP" sz="1400" b="1" dirty="0" smtClean="0">
                <a:solidFill>
                  <a:schemeClr val="bg1"/>
                </a:solidFill>
                <a:latin typeface="HGP創英ﾌﾟﾚｾﾞﾝｽEB" pitchFamily="18" charset="-128"/>
                <a:ea typeface="HGP創英ﾌﾟﾚｾﾞﾝｽEB" pitchFamily="18" charset="-128"/>
              </a:endParaRPr>
            </a:p>
            <a:p>
              <a:endParaRPr kumimoji="1" lang="en-US" altLang="ja-JP" sz="1200" b="1" dirty="0" smtClean="0">
                <a:solidFill>
                  <a:schemeClr val="bg1"/>
                </a:solidFill>
              </a:endParaRPr>
            </a:p>
            <a:p>
              <a:endParaRPr kumimoji="1" lang="ja-JP" altLang="en-US" sz="1000" dirty="0">
                <a:solidFill>
                  <a:schemeClr val="bg1"/>
                </a:solidFill>
              </a:endParaRPr>
            </a:p>
          </p:txBody>
        </p:sp>
      </p:grpSp>
      <p:grpSp>
        <p:nvGrpSpPr>
          <p:cNvPr id="27" name="グループ化 26"/>
          <p:cNvGrpSpPr/>
          <p:nvPr/>
        </p:nvGrpSpPr>
        <p:grpSpPr>
          <a:xfrm>
            <a:off x="1357290" y="3000372"/>
            <a:ext cx="2714644" cy="571504"/>
            <a:chOff x="1357290" y="3000372"/>
            <a:chExt cx="2714644" cy="571504"/>
          </a:xfrm>
        </p:grpSpPr>
        <p:sp>
          <p:nvSpPr>
            <p:cNvPr id="23" name="角丸四角形 22"/>
            <p:cNvSpPr/>
            <p:nvPr/>
          </p:nvSpPr>
          <p:spPr>
            <a:xfrm>
              <a:off x="1357290" y="3000372"/>
              <a:ext cx="2714644" cy="571504"/>
            </a:xfrm>
            <a:prstGeom prst="round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1428728" y="3000372"/>
              <a:ext cx="2554686" cy="523220"/>
            </a:xfrm>
            <a:prstGeom prst="rect">
              <a:avLst/>
            </a:prstGeom>
            <a:noFill/>
          </p:spPr>
          <p:txBody>
            <a:bodyPr wrap="square" rtlCol="0">
              <a:spAutoFit/>
            </a:bodyPr>
            <a:lstStyle/>
            <a:p>
              <a:r>
                <a:rPr lang="ja-JP" altLang="en-US" sz="1400" b="1" dirty="0" smtClean="0">
                  <a:solidFill>
                    <a:schemeClr val="bg1"/>
                  </a:solidFill>
                  <a:latin typeface="HGP創英ﾌﾟﾚｾﾞﾝｽEB" pitchFamily="18" charset="-128"/>
                  <a:ea typeface="HGP創英ﾌﾟﾚｾﾞﾝｽEB" pitchFamily="18" charset="-128"/>
                </a:rPr>
                <a:t>将来働くために、仕事や保育に関する情報が知りたい。</a:t>
              </a:r>
              <a:endParaRPr kumimoji="1" lang="ja-JP" altLang="en-US" sz="1000" dirty="0">
                <a:solidFill>
                  <a:schemeClr val="bg1"/>
                </a:solidFill>
              </a:endParaRPr>
            </a:p>
          </p:txBody>
        </p:sp>
      </p:grpSp>
      <p:grpSp>
        <p:nvGrpSpPr>
          <p:cNvPr id="28" name="グループ化 27"/>
          <p:cNvGrpSpPr/>
          <p:nvPr/>
        </p:nvGrpSpPr>
        <p:grpSpPr>
          <a:xfrm>
            <a:off x="1357290" y="3643314"/>
            <a:ext cx="2714644" cy="571504"/>
            <a:chOff x="1357290" y="3643314"/>
            <a:chExt cx="2714644" cy="571504"/>
          </a:xfrm>
        </p:grpSpPr>
        <p:sp>
          <p:nvSpPr>
            <p:cNvPr id="25" name="角丸四角形 24"/>
            <p:cNvSpPr/>
            <p:nvPr/>
          </p:nvSpPr>
          <p:spPr>
            <a:xfrm>
              <a:off x="1357290" y="3643314"/>
              <a:ext cx="2714644" cy="571504"/>
            </a:xfrm>
            <a:prstGeom prst="round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p:cNvSpPr txBox="1"/>
            <p:nvPr/>
          </p:nvSpPr>
          <p:spPr>
            <a:xfrm>
              <a:off x="1428728" y="3643314"/>
              <a:ext cx="2554686" cy="523220"/>
            </a:xfrm>
            <a:prstGeom prst="rect">
              <a:avLst/>
            </a:prstGeom>
            <a:noFill/>
          </p:spPr>
          <p:txBody>
            <a:bodyPr wrap="square" rtlCol="0">
              <a:spAutoFit/>
            </a:bodyPr>
            <a:lstStyle/>
            <a:p>
              <a:r>
                <a:rPr lang="ja-JP" altLang="en-US" sz="1400" b="1" dirty="0" smtClean="0">
                  <a:solidFill>
                    <a:schemeClr val="bg1"/>
                  </a:solidFill>
                  <a:latin typeface="HGP創英ﾌﾟﾚｾﾞﾝｽEB" pitchFamily="18" charset="-128"/>
                  <a:ea typeface="HGP創英ﾌﾟﾚｾﾞﾝｽEB" pitchFamily="18" charset="-128"/>
                </a:rPr>
                <a:t>働きたいが、出産・子育てのブランクがあって自信がない。</a:t>
              </a:r>
              <a:endParaRPr kumimoji="1" lang="ja-JP" altLang="en-US" sz="1000" dirty="0">
                <a:solidFill>
                  <a:schemeClr val="bg1"/>
                </a:solidFill>
              </a:endParaRPr>
            </a:p>
          </p:txBody>
        </p:sp>
      </p:grpSp>
      <p:grpSp>
        <p:nvGrpSpPr>
          <p:cNvPr id="30" name="グループ化 29"/>
          <p:cNvGrpSpPr/>
          <p:nvPr/>
        </p:nvGrpSpPr>
        <p:grpSpPr>
          <a:xfrm>
            <a:off x="5572132" y="3000372"/>
            <a:ext cx="2714644" cy="861774"/>
            <a:chOff x="1357290" y="1285860"/>
            <a:chExt cx="2714644" cy="861774"/>
          </a:xfrm>
        </p:grpSpPr>
        <p:sp>
          <p:nvSpPr>
            <p:cNvPr id="31" name="角丸四角形 30"/>
            <p:cNvSpPr/>
            <p:nvPr/>
          </p:nvSpPr>
          <p:spPr>
            <a:xfrm>
              <a:off x="1357290" y="1285860"/>
              <a:ext cx="2714644" cy="571504"/>
            </a:xfrm>
            <a:prstGeom prst="round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428728" y="1285860"/>
              <a:ext cx="2571768" cy="861774"/>
            </a:xfrm>
            <a:prstGeom prst="rect">
              <a:avLst/>
            </a:prstGeom>
            <a:noFill/>
          </p:spPr>
          <p:txBody>
            <a:bodyPr wrap="square" rtlCol="0">
              <a:spAutoFit/>
            </a:bodyPr>
            <a:lstStyle/>
            <a:p>
              <a:r>
                <a:rPr lang="ja-JP" altLang="en-US" sz="1400" b="1" dirty="0" smtClean="0">
                  <a:solidFill>
                    <a:schemeClr val="bg1"/>
                  </a:solidFill>
                  <a:latin typeface="HGP創英ﾌﾟﾚｾﾞﾝｽEB" pitchFamily="18" charset="-128"/>
                  <a:ea typeface="HGP創英ﾌﾟﾚｾﾞﾝｽEB" pitchFamily="18" charset="-128"/>
                </a:rPr>
                <a:t>現在働いているが、新しい仕事を見つけたい。</a:t>
              </a:r>
              <a:endParaRPr lang="en-US" altLang="ja-JP" sz="1400" b="1" dirty="0" smtClean="0">
                <a:solidFill>
                  <a:schemeClr val="bg1"/>
                </a:solidFill>
                <a:latin typeface="HGP創英ﾌﾟﾚｾﾞﾝｽEB" pitchFamily="18" charset="-128"/>
                <a:ea typeface="HGP創英ﾌﾟﾚｾﾞﾝｽEB" pitchFamily="18" charset="-128"/>
              </a:endParaRPr>
            </a:p>
            <a:p>
              <a:endParaRPr kumimoji="1" lang="en-US" altLang="ja-JP" sz="1200" b="1" dirty="0" smtClean="0">
                <a:solidFill>
                  <a:schemeClr val="bg1"/>
                </a:solidFill>
              </a:endParaRPr>
            </a:p>
            <a:p>
              <a:endParaRPr kumimoji="1" lang="ja-JP" altLang="en-US" sz="1000" dirty="0">
                <a:solidFill>
                  <a:schemeClr val="bg1"/>
                </a:solidFill>
              </a:endParaRPr>
            </a:p>
          </p:txBody>
        </p:sp>
      </p:grpSp>
      <p:grpSp>
        <p:nvGrpSpPr>
          <p:cNvPr id="33" name="グループ化 32"/>
          <p:cNvGrpSpPr/>
          <p:nvPr/>
        </p:nvGrpSpPr>
        <p:grpSpPr>
          <a:xfrm>
            <a:off x="5572132" y="3643314"/>
            <a:ext cx="2714644" cy="861774"/>
            <a:chOff x="1357290" y="1285860"/>
            <a:chExt cx="2714644" cy="861774"/>
          </a:xfrm>
        </p:grpSpPr>
        <p:sp>
          <p:nvSpPr>
            <p:cNvPr id="34" name="角丸四角形 33"/>
            <p:cNvSpPr/>
            <p:nvPr/>
          </p:nvSpPr>
          <p:spPr>
            <a:xfrm>
              <a:off x="1357290" y="1285860"/>
              <a:ext cx="2714644" cy="571504"/>
            </a:xfrm>
            <a:prstGeom prst="round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1428728" y="1285860"/>
              <a:ext cx="2571768" cy="861774"/>
            </a:xfrm>
            <a:prstGeom prst="rect">
              <a:avLst/>
            </a:prstGeom>
            <a:noFill/>
          </p:spPr>
          <p:txBody>
            <a:bodyPr wrap="square" rtlCol="0">
              <a:spAutoFit/>
            </a:bodyPr>
            <a:lstStyle/>
            <a:p>
              <a:r>
                <a:rPr lang="ja-JP" altLang="en-US" sz="1400" b="1" dirty="0" smtClean="0">
                  <a:solidFill>
                    <a:schemeClr val="bg1"/>
                  </a:solidFill>
                  <a:latin typeface="HGP創英ﾌﾟﾚｾﾞﾝｽEB" pitchFamily="18" charset="-128"/>
                  <a:ea typeface="HGP創英ﾌﾟﾚｾﾞﾝｽEB" pitchFamily="18" charset="-128"/>
                </a:rPr>
                <a:t>今はパート勤務だが、今後はフルタイムで転職を考えたい。</a:t>
              </a:r>
              <a:endParaRPr lang="en-US" altLang="ja-JP" sz="1400" b="1" dirty="0" smtClean="0">
                <a:solidFill>
                  <a:schemeClr val="bg1"/>
                </a:solidFill>
                <a:latin typeface="HGP創英ﾌﾟﾚｾﾞﾝｽEB" pitchFamily="18" charset="-128"/>
                <a:ea typeface="HGP創英ﾌﾟﾚｾﾞﾝｽEB" pitchFamily="18" charset="-128"/>
              </a:endParaRPr>
            </a:p>
            <a:p>
              <a:endParaRPr kumimoji="1" lang="en-US" altLang="ja-JP" sz="1200" b="1" dirty="0" smtClean="0">
                <a:solidFill>
                  <a:schemeClr val="bg1"/>
                </a:solidFill>
              </a:endParaRPr>
            </a:p>
            <a:p>
              <a:endParaRPr kumimoji="1" lang="ja-JP" altLang="en-US" sz="1000" dirty="0">
                <a:solidFill>
                  <a:schemeClr val="bg1"/>
                </a:solidFill>
              </a:endParaRPr>
            </a:p>
          </p:txBody>
        </p:sp>
      </p:grpSp>
      <p:grpSp>
        <p:nvGrpSpPr>
          <p:cNvPr id="36" name="グループ化 35"/>
          <p:cNvGrpSpPr/>
          <p:nvPr/>
        </p:nvGrpSpPr>
        <p:grpSpPr>
          <a:xfrm>
            <a:off x="5572132" y="2357430"/>
            <a:ext cx="2714644" cy="861774"/>
            <a:chOff x="1357290" y="1285860"/>
            <a:chExt cx="2714644" cy="861774"/>
          </a:xfrm>
        </p:grpSpPr>
        <p:sp>
          <p:nvSpPr>
            <p:cNvPr id="37" name="角丸四角形 36"/>
            <p:cNvSpPr/>
            <p:nvPr/>
          </p:nvSpPr>
          <p:spPr>
            <a:xfrm>
              <a:off x="1357290" y="1285860"/>
              <a:ext cx="2714644" cy="571504"/>
            </a:xfrm>
            <a:prstGeom prst="roundRect">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1428728" y="1285860"/>
              <a:ext cx="2571768" cy="861774"/>
            </a:xfrm>
            <a:prstGeom prst="rect">
              <a:avLst/>
            </a:prstGeom>
            <a:noFill/>
          </p:spPr>
          <p:txBody>
            <a:bodyPr wrap="square" rtlCol="0">
              <a:spAutoFit/>
            </a:bodyPr>
            <a:lstStyle/>
            <a:p>
              <a:r>
                <a:rPr lang="ja-JP" altLang="en-US" sz="1400" b="1" dirty="0" smtClean="0">
                  <a:solidFill>
                    <a:schemeClr val="bg1"/>
                  </a:solidFill>
                  <a:latin typeface="HGP創英ﾌﾟﾚｾﾞﾝｽEB" pitchFamily="18" charset="-128"/>
                  <a:ea typeface="HGP創英ﾌﾟﾚｾﾞﾝｽEB" pitchFamily="18" charset="-128"/>
                </a:rPr>
                <a:t>自宅の近所で、短時間のパート</a:t>
              </a:r>
              <a:endParaRPr lang="en-US" altLang="ja-JP" sz="1400" b="1" dirty="0" smtClean="0">
                <a:solidFill>
                  <a:schemeClr val="bg1"/>
                </a:solidFill>
                <a:latin typeface="HGP創英ﾌﾟﾚｾﾞﾝｽEB" pitchFamily="18" charset="-128"/>
                <a:ea typeface="HGP創英ﾌﾟﾚｾﾞﾝｽEB" pitchFamily="18" charset="-128"/>
              </a:endParaRPr>
            </a:p>
            <a:p>
              <a:r>
                <a:rPr lang="ja-JP" altLang="en-US" sz="1400" b="1" dirty="0" smtClean="0">
                  <a:solidFill>
                    <a:schemeClr val="bg1"/>
                  </a:solidFill>
                  <a:latin typeface="HGP創英ﾌﾟﾚｾﾞﾝｽEB" pitchFamily="18" charset="-128"/>
                  <a:ea typeface="HGP創英ﾌﾟﾚｾﾞﾝｽEB" pitchFamily="18" charset="-128"/>
                </a:rPr>
                <a:t>で働いてみたい。</a:t>
              </a:r>
              <a:endParaRPr lang="en-US" altLang="ja-JP" sz="1400" b="1" dirty="0" smtClean="0">
                <a:solidFill>
                  <a:schemeClr val="bg1"/>
                </a:solidFill>
                <a:latin typeface="HGP創英ﾌﾟﾚｾﾞﾝｽEB" pitchFamily="18" charset="-128"/>
                <a:ea typeface="HGP創英ﾌﾟﾚｾﾞﾝｽEB" pitchFamily="18" charset="-128"/>
              </a:endParaRPr>
            </a:p>
            <a:p>
              <a:endParaRPr kumimoji="1" lang="en-US" altLang="ja-JP" sz="1200" b="1" dirty="0" smtClean="0">
                <a:solidFill>
                  <a:schemeClr val="bg1"/>
                </a:solidFill>
              </a:endParaRPr>
            </a:p>
            <a:p>
              <a:endParaRPr kumimoji="1" lang="ja-JP" altLang="en-US" sz="1000" dirty="0">
                <a:solidFill>
                  <a:schemeClr val="bg1"/>
                </a:solidFill>
              </a:endParaRPr>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print"/>
          <a:srcRect/>
          <a:stretch>
            <a:fillRect/>
          </a:stretch>
        </p:blipFill>
        <p:spPr bwMode="auto">
          <a:xfrm>
            <a:off x="571472" y="285728"/>
            <a:ext cx="1254111" cy="956866"/>
          </a:xfrm>
          <a:prstGeom prst="rect">
            <a:avLst/>
          </a:prstGeom>
          <a:noFill/>
          <a:ln w="9525">
            <a:noFill/>
            <a:miter lim="800000"/>
            <a:headEnd/>
            <a:tailEnd/>
          </a:ln>
        </p:spPr>
      </p:pic>
      <p:sp>
        <p:nvSpPr>
          <p:cNvPr id="13" name="Rectangle 3"/>
          <p:cNvSpPr>
            <a:spLocks noChangeArrowheads="1"/>
          </p:cNvSpPr>
          <p:nvPr/>
        </p:nvSpPr>
        <p:spPr bwMode="auto">
          <a:xfrm>
            <a:off x="1643042" y="274716"/>
            <a:ext cx="7358114" cy="83099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a:t>
            </a:r>
            <a:r>
              <a:rPr kumimoji="1" lang="ja-JP" altLang="ja-JP" sz="24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 </a:t>
            </a:r>
            <a:r>
              <a:rPr kumimoji="1" lang="ja-JP" altLang="en-US" sz="24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マザーズハローワーク」「マザーズコーナー」</a:t>
            </a:r>
            <a:endParaRPr kumimoji="1" lang="en-US" altLang="ja-JP" sz="24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endParaRPr>
          </a:p>
          <a:p>
            <a:pPr marL="0" marR="0" lvl="0" indent="0" defTabSz="914400" rtl="0" eaLnBrk="1" fontAlgn="base" latinLnBrk="0" hangingPunct="1">
              <a:lnSpc>
                <a:spcPct val="100000"/>
              </a:lnSpc>
              <a:spcBef>
                <a:spcPct val="0"/>
              </a:spcBef>
              <a:spcAft>
                <a:spcPct val="0"/>
              </a:spcAft>
              <a:buClrTx/>
              <a:buSzTx/>
              <a:buFontTx/>
              <a:buNone/>
              <a:tabLst/>
            </a:pPr>
            <a:r>
              <a:rPr kumimoji="1" lang="ja-JP" altLang="en-US" sz="24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　</a:t>
            </a:r>
            <a:r>
              <a:rPr lang="ja-JP" altLang="en-US" sz="2400" dirty="0" smtClean="0">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　</a:t>
            </a:r>
            <a:r>
              <a:rPr kumimoji="1" lang="ja-JP" altLang="en-US" sz="24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rPr>
              <a:t>施設のご案内</a:t>
            </a:r>
            <a:endParaRPr kumimoji="1" lang="en-US" altLang="ja-JP" sz="2400" b="0" i="0" u="none" strike="noStrike" cap="none" normalizeH="0" baseline="0" dirty="0" smtClean="0">
              <a:ln>
                <a:noFill/>
              </a:ln>
              <a:solidFill>
                <a:srgbClr val="C00000"/>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HG創英角ﾎﾟｯﾌﾟ体" pitchFamily="49" charset="-128"/>
              <a:ea typeface="HG創英角ﾎﾟｯﾌﾟ体" pitchFamily="49" charset="-128"/>
              <a:cs typeface="ＤＦ特太ゴシック体" pitchFamily="1" charset="-128"/>
            </a:endParaRPr>
          </a:p>
        </p:txBody>
      </p:sp>
      <p:sp>
        <p:nvSpPr>
          <p:cNvPr id="14" name="テキスト ボックス 13"/>
          <p:cNvSpPr txBox="1"/>
          <p:nvPr/>
        </p:nvSpPr>
        <p:spPr>
          <a:xfrm>
            <a:off x="285720" y="1643050"/>
            <a:ext cx="8643998" cy="461665"/>
          </a:xfrm>
          <a:prstGeom prst="rect">
            <a:avLst/>
          </a:prstGeom>
          <a:noFill/>
        </p:spPr>
        <p:txBody>
          <a:bodyPr wrap="square" rtlCol="0">
            <a:spAutoFit/>
          </a:bodyPr>
          <a:lstStyle/>
          <a:p>
            <a:r>
              <a:rPr kumimoji="1" lang="ja-JP" altLang="en-US" sz="2400" dirty="0" smtClean="0">
                <a:solidFill>
                  <a:schemeClr val="bg1"/>
                </a:solidFill>
              </a:rPr>
              <a:t>子ども連れで来所し、安心して職業相談が出来る環境・施設です。</a:t>
            </a:r>
            <a:endParaRPr kumimoji="1" lang="ja-JP" altLang="en-US" sz="2400" dirty="0">
              <a:solidFill>
                <a:schemeClr val="bg1"/>
              </a:solidFill>
            </a:endParaRPr>
          </a:p>
        </p:txBody>
      </p:sp>
      <p:sp>
        <p:nvSpPr>
          <p:cNvPr id="15" name="角丸四角形吹き出し 14"/>
          <p:cNvSpPr/>
          <p:nvPr/>
        </p:nvSpPr>
        <p:spPr>
          <a:xfrm>
            <a:off x="285720" y="2500306"/>
            <a:ext cx="4071966" cy="2786082"/>
          </a:xfrm>
          <a:prstGeom prst="wedgeRoundRectCallout">
            <a:avLst>
              <a:gd name="adj1" fmla="val -19853"/>
              <a:gd name="adj2" fmla="val 56627"/>
              <a:gd name="adj3" fmla="val 16667"/>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714876" y="2428868"/>
            <a:ext cx="4214842" cy="646331"/>
          </a:xfrm>
          <a:prstGeom prst="rect">
            <a:avLst/>
          </a:prstGeom>
          <a:noFill/>
        </p:spPr>
        <p:txBody>
          <a:bodyPr wrap="square" rtlCol="0">
            <a:spAutoFit/>
          </a:bodyPr>
          <a:lstStyle/>
          <a:p>
            <a:r>
              <a:rPr kumimoji="1" lang="ja-JP" altLang="en-US" dirty="0" smtClean="0">
                <a:solidFill>
                  <a:schemeClr val="accent3">
                    <a:lumMod val="75000"/>
                  </a:schemeClr>
                </a:solidFill>
              </a:rPr>
              <a:t>子ども連れで職業相談等が行える十分な相談スペースの確保。</a:t>
            </a:r>
            <a:endParaRPr kumimoji="1" lang="ja-JP" altLang="en-US" dirty="0">
              <a:solidFill>
                <a:schemeClr val="accent3">
                  <a:lumMod val="75000"/>
                </a:schemeClr>
              </a:solidFill>
            </a:endParaRPr>
          </a:p>
        </p:txBody>
      </p:sp>
      <p:sp>
        <p:nvSpPr>
          <p:cNvPr id="18" name="角丸四角形吹き出し 17"/>
          <p:cNvSpPr/>
          <p:nvPr/>
        </p:nvSpPr>
        <p:spPr>
          <a:xfrm>
            <a:off x="4714876" y="3357562"/>
            <a:ext cx="4143404" cy="2786082"/>
          </a:xfrm>
          <a:prstGeom prst="wedgeRoundRectCallout">
            <a:avLst>
              <a:gd name="adj1" fmla="val -20350"/>
              <a:gd name="adj2" fmla="val -60164"/>
              <a:gd name="adj3" fmla="val 16667"/>
            </a:avLst>
          </a:prstGeom>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0" name="図 19" descr="E:\Usr\SNWVFA\WJWorkArea\V3\1\Work\チャイルドコーナー(更新)_20111031182654.JPG"/>
          <p:cNvPicPr/>
          <p:nvPr/>
        </p:nvPicPr>
        <p:blipFill>
          <a:blip r:embed="rId3" cstate="print"/>
          <a:srcRect/>
          <a:stretch>
            <a:fillRect/>
          </a:stretch>
        </p:blipFill>
        <p:spPr bwMode="auto">
          <a:xfrm>
            <a:off x="2428860" y="2786058"/>
            <a:ext cx="1643074" cy="121444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2" name="図 21" descr="G:\その他\各種データ（実績値etc）\プロフィール掲載写真（マザーズ）.jpg"/>
          <p:cNvPicPr/>
          <p:nvPr/>
        </p:nvPicPr>
        <p:blipFill>
          <a:blip r:embed="rId4" cstate="print"/>
          <a:srcRect/>
          <a:stretch>
            <a:fillRect/>
          </a:stretch>
        </p:blipFill>
        <p:spPr bwMode="auto">
          <a:xfrm>
            <a:off x="4857752" y="4000504"/>
            <a:ext cx="2428892" cy="200026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3" name="Picture 40"/>
          <p:cNvPicPr>
            <a:picLocks noChangeAspect="1" noChangeArrowheads="1"/>
          </p:cNvPicPr>
          <p:nvPr/>
        </p:nvPicPr>
        <p:blipFill>
          <a:blip r:embed="rId5" cstate="print"/>
          <a:srcRect/>
          <a:stretch>
            <a:fillRect/>
          </a:stretch>
        </p:blipFill>
        <p:spPr bwMode="auto">
          <a:xfrm>
            <a:off x="6705066" y="3571877"/>
            <a:ext cx="2010338" cy="1428760"/>
          </a:xfrm>
          <a:prstGeom prst="snip2DiagRect">
            <a:avLst>
              <a:gd name="adj1" fmla="val 0"/>
              <a:gd name="adj2" fmla="val 16667"/>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9" name="図 18" descr="IMG_0339.JPG"/>
          <p:cNvPicPr>
            <a:picLocks noChangeAspect="1"/>
          </p:cNvPicPr>
          <p:nvPr/>
        </p:nvPicPr>
        <p:blipFill>
          <a:blip r:embed="rId6" cstate="print"/>
          <a:stretch>
            <a:fillRect/>
          </a:stretch>
        </p:blipFill>
        <p:spPr>
          <a:xfrm>
            <a:off x="428596" y="3357562"/>
            <a:ext cx="2598185" cy="1857388"/>
          </a:xfrm>
          <a:prstGeom prst="ellipse">
            <a:avLst/>
          </a:prstGeom>
          <a:ln w="63500" cap="rnd">
            <a:solidFill>
              <a:schemeClr val="bg1"/>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1" name="Picture 46"/>
          <p:cNvPicPr>
            <a:picLocks noChangeAspect="1" noChangeArrowheads="1"/>
          </p:cNvPicPr>
          <p:nvPr/>
        </p:nvPicPr>
        <p:blipFill>
          <a:blip r:embed="rId7" cstate="print"/>
          <a:srcRect/>
          <a:stretch>
            <a:fillRect/>
          </a:stretch>
        </p:blipFill>
        <p:spPr bwMode="auto">
          <a:xfrm>
            <a:off x="928662" y="2714620"/>
            <a:ext cx="1153850" cy="928694"/>
          </a:xfrm>
          <a:prstGeom prst="rect">
            <a:avLst/>
          </a:prstGeom>
          <a:noFill/>
          <a:ln w="38100">
            <a:solidFill>
              <a:schemeClr val="bg1"/>
            </a:solidFill>
            <a:miter lim="800000"/>
            <a:headEnd/>
            <a:tailEnd/>
          </a:ln>
        </p:spPr>
      </p:pic>
      <p:sp>
        <p:nvSpPr>
          <p:cNvPr id="16" name="テキスト ボックス 15"/>
          <p:cNvSpPr txBox="1"/>
          <p:nvPr/>
        </p:nvSpPr>
        <p:spPr>
          <a:xfrm>
            <a:off x="214282" y="5500702"/>
            <a:ext cx="4214842" cy="646331"/>
          </a:xfrm>
          <a:prstGeom prst="rect">
            <a:avLst/>
          </a:prstGeom>
          <a:solidFill>
            <a:schemeClr val="accent5">
              <a:lumMod val="20000"/>
              <a:lumOff val="80000"/>
            </a:schemeClr>
          </a:solidFill>
        </p:spPr>
        <p:txBody>
          <a:bodyPr wrap="square" rtlCol="0">
            <a:spAutoFit/>
          </a:bodyPr>
          <a:lstStyle/>
          <a:p>
            <a:r>
              <a:rPr kumimoji="1" lang="ja-JP" altLang="en-US" dirty="0" smtClean="0">
                <a:solidFill>
                  <a:schemeClr val="accent3">
                    <a:lumMod val="75000"/>
                  </a:schemeClr>
                </a:solidFill>
              </a:rPr>
              <a:t>キッズコーナー、ベビーチェアを設置し、子ども連れでも来所しやすい設備を完備。</a:t>
            </a:r>
            <a:endParaRPr kumimoji="1" lang="ja-JP" altLang="en-US" dirty="0">
              <a:solidFill>
                <a:schemeClr val="accent3">
                  <a:lumMod val="75000"/>
                </a:schemeClr>
              </a:solidFill>
            </a:endParaRPr>
          </a:p>
        </p:txBody>
      </p:sp>
      <p:sp>
        <p:nvSpPr>
          <p:cNvPr id="25" name="フッター プレースホルダ 10"/>
          <p:cNvSpPr txBox="1">
            <a:spLocks/>
          </p:cNvSpPr>
          <p:nvPr/>
        </p:nvSpPr>
        <p:spPr>
          <a:xfrm>
            <a:off x="8572528" y="6357958"/>
            <a:ext cx="438128" cy="36576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noProof="0" dirty="0" smtClean="0">
                <a:solidFill>
                  <a:srgbClr val="FFFFFF"/>
                </a:solidFill>
                <a:latin typeface="HG創英角ﾎﾟｯﾌﾟ体" pitchFamily="49" charset="-128"/>
                <a:ea typeface="HG創英角ﾎﾟｯﾌﾟ体" pitchFamily="49" charset="-128"/>
              </a:rPr>
              <a:t>４</a:t>
            </a:r>
            <a:endParaRPr kumimoji="0" lang="ja-JP" altLang="en-US" sz="1400" b="0" i="0" u="none" strike="noStrike" kern="1200" cap="none" spc="0" normalizeH="0" baseline="0" noProof="0" dirty="0">
              <a:ln>
                <a:noFill/>
              </a:ln>
              <a:solidFill>
                <a:srgbClr val="FFFFFF"/>
              </a:solidFill>
              <a:effectLst/>
              <a:uLnTx/>
              <a:uFillTx/>
              <a:latin typeface="HG創英角ﾎﾟｯﾌﾟ体" pitchFamily="49" charset="-128"/>
              <a:ea typeface="HG創英角ﾎﾟｯﾌﾟ体" pitchFamily="49" charset="-128"/>
              <a:cs typeface="+mn-cs"/>
            </a:endParaRPr>
          </a:p>
        </p:txBody>
      </p:sp>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55576" y="357167"/>
            <a:ext cx="7480840" cy="500065"/>
          </a:xfrm>
        </p:spPr>
        <p:txBody>
          <a:bodyPr>
            <a:normAutofit/>
          </a:bodyPr>
          <a:lstStyle/>
          <a:p>
            <a:r>
              <a:rPr kumimoji="1" lang="ja-JP" altLang="en-US" sz="2200" b="1" dirty="0" smtClean="0">
                <a:latin typeface="ＭＳ ゴシック" pitchFamily="49" charset="-128"/>
                <a:ea typeface="ＭＳ ゴシック" pitchFamily="49" charset="-128"/>
              </a:rPr>
              <a:t>東京局マザーズハローワーク事業（施設）</a:t>
            </a:r>
            <a:endParaRPr kumimoji="1" lang="ja-JP" altLang="en-US" sz="2200" b="1" dirty="0">
              <a:latin typeface="ＭＳ ゴシック" pitchFamily="49" charset="-128"/>
              <a:ea typeface="ＭＳ ゴシック" pitchFamily="49" charset="-128"/>
            </a:endParaRPr>
          </a:p>
        </p:txBody>
      </p:sp>
      <p:sp>
        <p:nvSpPr>
          <p:cNvPr id="3" name="サブタイトル 2"/>
          <p:cNvSpPr>
            <a:spLocks noGrp="1"/>
          </p:cNvSpPr>
          <p:nvPr>
            <p:ph type="subTitle" idx="1"/>
          </p:nvPr>
        </p:nvSpPr>
        <p:spPr>
          <a:xfrm>
            <a:off x="642910" y="1000108"/>
            <a:ext cx="7873632" cy="571504"/>
          </a:xfrm>
          <a:solidFill>
            <a:schemeClr val="bg1"/>
          </a:solidFill>
          <a:ln w="12700">
            <a:solidFill>
              <a:srgbClr val="0070C0"/>
            </a:solidFill>
          </a:ln>
        </p:spPr>
        <p:txBody>
          <a:bodyPr>
            <a:normAutofit fontScale="92500" lnSpcReduction="20000"/>
          </a:bodyPr>
          <a:lstStyle/>
          <a:p>
            <a:pPr algn="l"/>
            <a:r>
              <a:rPr lang="ja-JP" altLang="en-US" sz="1400" b="1" dirty="0" smtClean="0">
                <a:solidFill>
                  <a:schemeClr val="accent2">
                    <a:lumMod val="50000"/>
                  </a:schemeClr>
                </a:solidFill>
              </a:rPr>
              <a:t>　</a:t>
            </a:r>
            <a:r>
              <a:rPr lang="ja-JP" altLang="en-US" sz="1400" b="1" dirty="0" smtClean="0">
                <a:solidFill>
                  <a:schemeClr val="accent2">
                    <a:lumMod val="50000"/>
                  </a:schemeClr>
                </a:solidFill>
                <a:latin typeface="ＭＳ ゴシック" pitchFamily="49" charset="-128"/>
                <a:ea typeface="ＭＳ ゴシック" pitchFamily="49" charset="-128"/>
              </a:rPr>
              <a:t>東京労働局管内では、平成１８年４月１日からハローワーク渋谷のマザーズハローワーク東京を</a:t>
            </a:r>
            <a:r>
              <a:rPr lang="ja-JP" altLang="en-US" sz="1400" dirty="0" smtClean="0">
                <a:solidFill>
                  <a:schemeClr val="accent2">
                    <a:lumMod val="50000"/>
                  </a:schemeClr>
                </a:solidFill>
                <a:latin typeface="ＭＳ ゴシック" pitchFamily="49" charset="-128"/>
                <a:ea typeface="ＭＳ ゴシック" pitchFamily="49" charset="-128"/>
              </a:rPr>
              <a:t>開設</a:t>
            </a:r>
            <a:r>
              <a:rPr lang="ja-JP" altLang="en-US" sz="1400" b="1" dirty="0" smtClean="0">
                <a:solidFill>
                  <a:schemeClr val="accent2">
                    <a:lumMod val="50000"/>
                  </a:schemeClr>
                </a:solidFill>
                <a:latin typeface="ＭＳ ゴシック" pitchFamily="49" charset="-128"/>
                <a:ea typeface="ＭＳ ゴシック" pitchFamily="49" charset="-128"/>
              </a:rPr>
              <a:t>、その後平成２０年度から２１年度にかけて、都内８つのハローワーク内にマザーズコーナーを設置しました。</a:t>
            </a:r>
            <a:endParaRPr lang="en-US" altLang="ja-JP" sz="1400" b="1" dirty="0" smtClean="0">
              <a:solidFill>
                <a:schemeClr val="accent2">
                  <a:lumMod val="50000"/>
                </a:schemeClr>
              </a:solidFill>
              <a:latin typeface="ＭＳ ゴシック" pitchFamily="49" charset="-128"/>
              <a:ea typeface="ＭＳ ゴシック" pitchFamily="49" charset="-128"/>
            </a:endParaRPr>
          </a:p>
        </p:txBody>
      </p:sp>
      <p:sp>
        <p:nvSpPr>
          <p:cNvPr id="5" name="テキスト ボックス 4"/>
          <p:cNvSpPr txBox="1"/>
          <p:nvPr/>
        </p:nvSpPr>
        <p:spPr>
          <a:xfrm>
            <a:off x="600951" y="2143116"/>
            <a:ext cx="7942099" cy="369332"/>
          </a:xfrm>
          <a:prstGeom prst="rect">
            <a:avLst/>
          </a:prstGeom>
          <a:noFill/>
        </p:spPr>
        <p:txBody>
          <a:bodyPr wrap="square" rtlCol="0">
            <a:spAutoFit/>
          </a:bodyPr>
          <a:lstStyle/>
          <a:p>
            <a:endParaRPr kumimoji="1" lang="ja-JP" altLang="en-US" dirty="0"/>
          </a:p>
        </p:txBody>
      </p:sp>
      <p:graphicFrame>
        <p:nvGraphicFramePr>
          <p:cNvPr id="7" name="表 6"/>
          <p:cNvGraphicFramePr>
            <a:graphicFrameLocks noGrp="1"/>
          </p:cNvGraphicFramePr>
          <p:nvPr/>
        </p:nvGraphicFramePr>
        <p:xfrm>
          <a:off x="500035" y="1785926"/>
          <a:ext cx="8286806" cy="4163354"/>
        </p:xfrm>
        <a:graphic>
          <a:graphicData uri="http://schemas.openxmlformats.org/drawingml/2006/table">
            <a:tbl>
              <a:tblPr/>
              <a:tblGrid>
                <a:gridCol w="898819"/>
                <a:gridCol w="1958700"/>
                <a:gridCol w="3143272"/>
                <a:gridCol w="857256"/>
                <a:gridCol w="714380"/>
                <a:gridCol w="714379"/>
              </a:tblGrid>
              <a:tr h="399579">
                <a:tc>
                  <a:txBody>
                    <a:bodyPr/>
                    <a:lstStyle/>
                    <a:p>
                      <a:pPr algn="ctr" fontAlgn="ctr"/>
                      <a:r>
                        <a:rPr lang="ja-JP" altLang="en-US" sz="1050" b="1" i="0" u="none" strike="noStrike" dirty="0">
                          <a:solidFill>
                            <a:srgbClr val="000000"/>
                          </a:solidFill>
                          <a:latin typeface="+mj-ea"/>
                          <a:ea typeface="+mj-ea"/>
                        </a:rPr>
                        <a:t>所　属</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1" i="0" u="none" strike="noStrike" dirty="0">
                          <a:solidFill>
                            <a:srgbClr val="000000"/>
                          </a:solidFill>
                          <a:latin typeface="+mj-ea"/>
                          <a:ea typeface="+mj-ea"/>
                        </a:rPr>
                        <a:t>設置施設</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1" i="0" u="none" strike="noStrike" dirty="0">
                          <a:solidFill>
                            <a:srgbClr val="000000"/>
                          </a:solidFill>
                          <a:latin typeface="+mj-ea"/>
                          <a:ea typeface="+mj-ea"/>
                        </a:rPr>
                        <a:t>所在地</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1" i="0" u="none" strike="noStrike">
                          <a:solidFill>
                            <a:srgbClr val="000000"/>
                          </a:solidFill>
                          <a:latin typeface="+mj-ea"/>
                          <a:ea typeface="+mj-ea"/>
                        </a:rPr>
                        <a:t>設置年月日</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1" i="0" u="none" strike="noStrike" dirty="0" smtClean="0">
                          <a:solidFill>
                            <a:srgbClr val="000000"/>
                          </a:solidFill>
                          <a:latin typeface="+mj-ea"/>
                          <a:ea typeface="+mj-ea"/>
                        </a:rPr>
                        <a:t>ﾁｬｲﾙﾄﾞ</a:t>
                      </a:r>
                      <a:endParaRPr lang="en-US" altLang="ja-JP" sz="1050" b="1" i="0" u="none" strike="noStrike" dirty="0" smtClean="0">
                        <a:solidFill>
                          <a:srgbClr val="000000"/>
                        </a:solidFill>
                        <a:latin typeface="+mj-ea"/>
                        <a:ea typeface="+mj-ea"/>
                      </a:endParaRPr>
                    </a:p>
                    <a:p>
                      <a:pPr algn="ctr" fontAlgn="ctr"/>
                      <a:r>
                        <a:rPr lang="ja-JP" altLang="en-US" sz="1050" b="1" i="0" u="none" strike="noStrike" dirty="0" smtClean="0">
                          <a:solidFill>
                            <a:srgbClr val="000000"/>
                          </a:solidFill>
                          <a:latin typeface="+mj-ea"/>
                          <a:ea typeface="+mj-ea"/>
                        </a:rPr>
                        <a:t>ｺｰﾅｰ</a:t>
                      </a:r>
                      <a:endParaRPr lang="ja-JP" altLang="en-US" sz="1050" b="1" i="0" u="none" strike="noStrike" dirty="0">
                        <a:solidFill>
                          <a:srgbClr val="000000"/>
                        </a:solidFill>
                        <a:latin typeface="+mj-ea"/>
                        <a:ea typeface="+mj-ea"/>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050" b="1" i="0" u="none" strike="noStrike">
                          <a:solidFill>
                            <a:srgbClr val="000000"/>
                          </a:solidFill>
                          <a:latin typeface="+mj-ea"/>
                          <a:ea typeface="+mj-ea"/>
                        </a:rPr>
                        <a:t>授乳室</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5">
                        <a:lumMod val="20000"/>
                        <a:lumOff val="80000"/>
                      </a:schemeClr>
                    </a:solidFill>
                  </a:tcPr>
                </a:tc>
              </a:tr>
              <a:tr h="399579">
                <a:tc>
                  <a:txBody>
                    <a:bodyPr/>
                    <a:lstStyle/>
                    <a:p>
                      <a:pPr algn="ctr" fontAlgn="ctr"/>
                      <a:r>
                        <a:rPr lang="ja-JP" altLang="en-US" sz="1050" b="0" i="0" u="none" strike="noStrike" dirty="0">
                          <a:solidFill>
                            <a:srgbClr val="000000"/>
                          </a:solidFill>
                          <a:latin typeface="+mj-ea"/>
                          <a:ea typeface="+mj-ea"/>
                        </a:rPr>
                        <a:t>渋　谷</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a:solidFill>
                            <a:srgbClr val="000000"/>
                          </a:solidFill>
                          <a:latin typeface="ＭＳ Ｐゴシック" pitchFamily="50" charset="-128"/>
                          <a:ea typeface="ＭＳ Ｐゴシック" pitchFamily="50" charset="-128"/>
                        </a:rPr>
                        <a:t>マザーズハローワーク東京</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渋谷区渋谷１－１３－７　千秋ビル３階</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dirty="0">
                          <a:solidFill>
                            <a:srgbClr val="000000"/>
                          </a:solidFill>
                          <a:latin typeface="ＭＳ Ｐゴシック" pitchFamily="50" charset="-128"/>
                          <a:ea typeface="ＭＳ Ｐゴシック" pitchFamily="50" charset="-128"/>
                        </a:rPr>
                        <a:t>18.4.1</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99579">
                <a:tc>
                  <a:txBody>
                    <a:bodyPr/>
                    <a:lstStyle/>
                    <a:p>
                      <a:pPr algn="ctr" fontAlgn="ctr"/>
                      <a:r>
                        <a:rPr lang="ja-JP" altLang="en-US" sz="1050" b="0" i="0" u="none" strike="noStrike">
                          <a:solidFill>
                            <a:srgbClr val="000000"/>
                          </a:solidFill>
                          <a:latin typeface="+mj-ea"/>
                          <a:ea typeface="+mj-ea"/>
                        </a:rPr>
                        <a:t>大　森</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ハローワーク大森</a:t>
                      </a:r>
                      <a:endParaRPr lang="en-US" altLang="ja-JP" sz="1200" b="1"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マザーズコーナー</a:t>
                      </a:r>
                      <a:endParaRPr lang="ja-JP" altLang="en-US" sz="12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CN" altLang="en-US" sz="1100" b="0" i="0" u="none" strike="noStrike" dirty="0">
                          <a:solidFill>
                            <a:srgbClr val="000000"/>
                          </a:solidFill>
                          <a:latin typeface="ＭＳ Ｐゴシック" pitchFamily="50" charset="-128"/>
                          <a:ea typeface="ＭＳ Ｐゴシック" pitchFamily="50" charset="-128"/>
                        </a:rPr>
                        <a:t>大田区大森北</a:t>
                      </a:r>
                      <a:r>
                        <a:rPr lang="en-US" altLang="zh-CN" sz="1100" b="0" i="0" u="none" strike="noStrike" dirty="0">
                          <a:solidFill>
                            <a:srgbClr val="000000"/>
                          </a:solidFill>
                          <a:latin typeface="ＭＳ Ｐゴシック" pitchFamily="50" charset="-128"/>
                          <a:ea typeface="ＭＳ Ｐゴシック" pitchFamily="50" charset="-128"/>
                        </a:rPr>
                        <a:t>4-16-7 </a:t>
                      </a:r>
                      <a:endParaRPr lang="en-US" altLang="zh-CN" sz="1100" b="0" i="0" u="none" strike="noStrike" dirty="0" smtClean="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dirty="0">
                          <a:solidFill>
                            <a:srgbClr val="000000"/>
                          </a:solidFill>
                          <a:latin typeface="ＭＳ Ｐゴシック" pitchFamily="50" charset="-128"/>
                          <a:ea typeface="ＭＳ Ｐゴシック" pitchFamily="50" charset="-128"/>
                        </a:rPr>
                        <a:t>21.4.20</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無</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76916">
                <a:tc>
                  <a:txBody>
                    <a:bodyPr/>
                    <a:lstStyle/>
                    <a:p>
                      <a:pPr algn="ctr" fontAlgn="ctr"/>
                      <a:r>
                        <a:rPr lang="ja-JP" altLang="en-US" sz="1050" b="0" i="0" u="none" strike="noStrike">
                          <a:solidFill>
                            <a:srgbClr val="000000"/>
                          </a:solidFill>
                          <a:latin typeface="+mj-ea"/>
                          <a:ea typeface="+mj-ea"/>
                        </a:rPr>
                        <a:t>池　袋</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ハローワーク池袋</a:t>
                      </a:r>
                      <a:endParaRPr lang="en-US" altLang="ja-JP" sz="1200" b="1"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マザーズコーナー</a:t>
                      </a:r>
                      <a:endParaRPr lang="ja-JP" altLang="en-US" sz="12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豊島区東池袋</a:t>
                      </a:r>
                      <a:r>
                        <a:rPr lang="en-US" altLang="ja-JP" sz="1100" b="0" i="0" u="none" strike="noStrike" dirty="0">
                          <a:solidFill>
                            <a:srgbClr val="000000"/>
                          </a:solidFill>
                          <a:latin typeface="ＭＳ Ｐゴシック" pitchFamily="50" charset="-128"/>
                          <a:ea typeface="ＭＳ Ｐゴシック" pitchFamily="50" charset="-128"/>
                        </a:rPr>
                        <a:t>3-1-1</a:t>
                      </a:r>
                      <a:r>
                        <a:rPr lang="ja-JP" altLang="en-US" sz="1100" b="0" i="0" u="none" strike="noStrike" dirty="0">
                          <a:solidFill>
                            <a:srgbClr val="000000"/>
                          </a:solidFill>
                          <a:latin typeface="ＭＳ Ｐゴシック" pitchFamily="50" charset="-128"/>
                          <a:ea typeface="ＭＳ Ｐゴシック" pitchFamily="50" charset="-128"/>
                        </a:rPr>
                        <a:t>　サンシャイン</a:t>
                      </a:r>
                      <a:r>
                        <a:rPr lang="en-US" altLang="ja-JP" sz="1100" b="0" i="0" u="none" strike="noStrike" dirty="0">
                          <a:solidFill>
                            <a:srgbClr val="000000"/>
                          </a:solidFill>
                          <a:latin typeface="ＭＳ Ｐゴシック" pitchFamily="50" charset="-128"/>
                          <a:ea typeface="ＭＳ Ｐゴシック" pitchFamily="50" charset="-128"/>
                        </a:rPr>
                        <a:t>60</a:t>
                      </a:r>
                      <a:r>
                        <a:rPr lang="ja-JP" altLang="en-US" sz="1100" b="0" i="0" u="none" strike="noStrike" dirty="0">
                          <a:solidFill>
                            <a:srgbClr val="000000"/>
                          </a:solidFill>
                          <a:latin typeface="ＭＳ Ｐゴシック" pitchFamily="50" charset="-128"/>
                          <a:ea typeface="ＭＳ Ｐゴシック" pitchFamily="50" charset="-128"/>
                        </a:rPr>
                        <a:t>　</a:t>
                      </a:r>
                      <a:r>
                        <a:rPr lang="en-US" altLang="ja-JP" sz="1100" b="0" i="0" u="none" strike="noStrike" dirty="0">
                          <a:solidFill>
                            <a:srgbClr val="000000"/>
                          </a:solidFill>
                          <a:latin typeface="ＭＳ Ｐゴシック" pitchFamily="50" charset="-128"/>
                          <a:ea typeface="ＭＳ Ｐゴシック" pitchFamily="50" charset="-128"/>
                        </a:rPr>
                        <a:t>3</a:t>
                      </a:r>
                      <a:r>
                        <a:rPr lang="ja-JP" altLang="en-US" sz="1100" b="0" i="0" u="none" strike="noStrike" dirty="0" smtClean="0">
                          <a:solidFill>
                            <a:srgbClr val="000000"/>
                          </a:solidFill>
                          <a:latin typeface="ＭＳ Ｐゴシック" pitchFamily="50" charset="-128"/>
                          <a:ea typeface="ＭＳ Ｐゴシック" pitchFamily="50" charset="-128"/>
                        </a:rPr>
                        <a:t>階</a:t>
                      </a:r>
                      <a:endParaRPr lang="en-US" altLang="ja-JP" sz="1100" b="0"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100" b="0" i="0" u="none" strike="noStrike" dirty="0" smtClean="0">
                          <a:solidFill>
                            <a:srgbClr val="000000"/>
                          </a:solidFill>
                          <a:latin typeface="ＭＳ Ｐゴシック" pitchFamily="50" charset="-128"/>
                          <a:ea typeface="ＭＳ Ｐゴシック" pitchFamily="50" charset="-128"/>
                        </a:rPr>
                        <a:t>（サンシャイン庁舎内）</a:t>
                      </a:r>
                      <a:endParaRPr lang="ja-JP" altLang="en-US" sz="1100" b="0"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dirty="0">
                          <a:solidFill>
                            <a:srgbClr val="000000"/>
                          </a:solidFill>
                          <a:latin typeface="ＭＳ Ｐゴシック" pitchFamily="50" charset="-128"/>
                          <a:ea typeface="ＭＳ Ｐゴシック" pitchFamily="50" charset="-128"/>
                        </a:rPr>
                        <a:t>20.5.10</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無</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99579">
                <a:tc>
                  <a:txBody>
                    <a:bodyPr/>
                    <a:lstStyle/>
                    <a:p>
                      <a:pPr algn="ctr" fontAlgn="ctr"/>
                      <a:r>
                        <a:rPr lang="ja-JP" altLang="en-US" sz="1050" b="0" i="0" u="none" strike="noStrike" dirty="0" smtClean="0">
                          <a:solidFill>
                            <a:srgbClr val="000000"/>
                          </a:solidFill>
                          <a:latin typeface="+mj-ea"/>
                          <a:ea typeface="+mj-ea"/>
                        </a:rPr>
                        <a:t>足立（＊）</a:t>
                      </a:r>
                      <a:endParaRPr lang="ja-JP" altLang="en-US" sz="1050" b="0" i="0" u="none" strike="noStrike" dirty="0">
                        <a:solidFill>
                          <a:srgbClr val="000000"/>
                        </a:solidFill>
                        <a:latin typeface="+mj-ea"/>
                        <a:ea typeface="+mj-ea"/>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smtClean="0">
                          <a:solidFill>
                            <a:srgbClr val="000000"/>
                          </a:solidFill>
                          <a:latin typeface="ＭＳ Ｐゴシック" pitchFamily="50" charset="-128"/>
                          <a:ea typeface="ＭＳ Ｐゴシック" pitchFamily="50" charset="-128"/>
                        </a:rPr>
                        <a:t>ハローワーク足立</a:t>
                      </a:r>
                      <a:endParaRPr lang="en-US" altLang="ja-JP" sz="1200" b="1"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マザーズコーナー</a:t>
                      </a:r>
                      <a:endParaRPr lang="ja-JP" altLang="en-US" sz="12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足立区千住</a:t>
                      </a:r>
                      <a:r>
                        <a:rPr lang="en-US" altLang="ja-JP" sz="1100" b="0" i="0" u="none" strike="noStrike" dirty="0">
                          <a:solidFill>
                            <a:srgbClr val="000000"/>
                          </a:solidFill>
                          <a:latin typeface="ＭＳ Ｐゴシック" pitchFamily="50" charset="-128"/>
                          <a:ea typeface="ＭＳ Ｐゴシック" pitchFamily="50" charset="-128"/>
                        </a:rPr>
                        <a:t>1-4-1</a:t>
                      </a:r>
                      <a:r>
                        <a:rPr lang="ja-JP" altLang="en-US" sz="1100" b="0" i="0" u="none" strike="noStrike" dirty="0">
                          <a:solidFill>
                            <a:srgbClr val="000000"/>
                          </a:solidFill>
                          <a:latin typeface="ＭＳ Ｐゴシック" pitchFamily="50" charset="-128"/>
                          <a:ea typeface="ＭＳ Ｐゴシック" pitchFamily="50" charset="-128"/>
                        </a:rPr>
                        <a:t>　東京芸術センター　</a:t>
                      </a:r>
                      <a:r>
                        <a:rPr lang="en-US" altLang="ja-JP" sz="1100" b="0" i="0" u="none" strike="noStrike" dirty="0">
                          <a:solidFill>
                            <a:srgbClr val="000000"/>
                          </a:solidFill>
                          <a:latin typeface="ＭＳ Ｐゴシック" pitchFamily="50" charset="-128"/>
                          <a:ea typeface="ＭＳ Ｐゴシック" pitchFamily="50" charset="-128"/>
                        </a:rPr>
                        <a:t>6</a:t>
                      </a:r>
                      <a:r>
                        <a:rPr lang="ja-JP" altLang="en-US" sz="1100" b="0" i="0" u="none" strike="noStrike" dirty="0">
                          <a:solidFill>
                            <a:srgbClr val="000000"/>
                          </a:solidFill>
                          <a:latin typeface="ＭＳ Ｐゴシック" pitchFamily="50" charset="-128"/>
                          <a:ea typeface="ＭＳ Ｐゴシック" pitchFamily="50" charset="-128"/>
                        </a:rPr>
                        <a:t>階</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dirty="0">
                          <a:solidFill>
                            <a:srgbClr val="000000"/>
                          </a:solidFill>
                          <a:latin typeface="ＭＳ Ｐゴシック" pitchFamily="50" charset="-128"/>
                          <a:ea typeface="ＭＳ Ｐゴシック" pitchFamily="50" charset="-128"/>
                        </a:rPr>
                        <a:t>20.4.14</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smtClean="0">
                          <a:solidFill>
                            <a:srgbClr val="000000"/>
                          </a:solidFill>
                          <a:latin typeface="ＭＳ Ｐゴシック" pitchFamily="50" charset="-128"/>
                          <a:ea typeface="ＭＳ Ｐゴシック" pitchFamily="50" charset="-128"/>
                        </a:rPr>
                        <a:t>有</a:t>
                      </a:r>
                      <a:endParaRPr lang="en-US" altLang="ja-JP" sz="1100" b="0" i="0" u="none" strike="noStrike" dirty="0" smtClean="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99579">
                <a:tc>
                  <a:txBody>
                    <a:bodyPr/>
                    <a:lstStyle/>
                    <a:p>
                      <a:pPr algn="ctr" fontAlgn="ctr"/>
                      <a:r>
                        <a:rPr lang="ja-JP" altLang="en-US" sz="1050" b="0" i="0" u="none" strike="noStrike">
                          <a:solidFill>
                            <a:srgbClr val="000000"/>
                          </a:solidFill>
                          <a:latin typeface="+mj-ea"/>
                          <a:ea typeface="+mj-ea"/>
                        </a:rPr>
                        <a:t>木　場</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ハローワーク木場</a:t>
                      </a:r>
                      <a:endParaRPr lang="en-US" altLang="ja-JP" sz="1200" b="1"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マザーズコーナー</a:t>
                      </a:r>
                      <a:endParaRPr lang="ja-JP" altLang="en-US" sz="12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江戸川区船堀</a:t>
                      </a:r>
                      <a:r>
                        <a:rPr lang="en-US" altLang="ja-JP" sz="1100" b="0" i="0" u="none" strike="noStrike" dirty="0" smtClean="0">
                          <a:solidFill>
                            <a:srgbClr val="000000"/>
                          </a:solidFill>
                          <a:latin typeface="ＭＳ Ｐゴシック" pitchFamily="50" charset="-128"/>
                          <a:ea typeface="ＭＳ Ｐゴシック" pitchFamily="50" charset="-128"/>
                        </a:rPr>
                        <a:t>3-7-17</a:t>
                      </a:r>
                      <a:r>
                        <a:rPr lang="ja-JP" altLang="en-US" sz="1100" b="0" i="0" u="none" strike="noStrike" dirty="0" smtClean="0">
                          <a:solidFill>
                            <a:srgbClr val="000000"/>
                          </a:solidFill>
                          <a:latin typeface="ＭＳ Ｐゴシック" pitchFamily="50" charset="-128"/>
                          <a:ea typeface="ＭＳ Ｐゴシック" pitchFamily="50" charset="-128"/>
                        </a:rPr>
                        <a:t>　第</a:t>
                      </a:r>
                      <a:r>
                        <a:rPr lang="en-US" altLang="ja-JP" sz="1100" b="0" i="0" u="none" strike="noStrike" dirty="0" smtClean="0">
                          <a:solidFill>
                            <a:srgbClr val="000000"/>
                          </a:solidFill>
                          <a:latin typeface="ＭＳ Ｐゴシック" pitchFamily="50" charset="-128"/>
                          <a:ea typeface="ＭＳ Ｐゴシック" pitchFamily="50" charset="-128"/>
                        </a:rPr>
                        <a:t>5</a:t>
                      </a:r>
                      <a:r>
                        <a:rPr lang="ja-JP" altLang="en-US" sz="1100" b="0" i="0" u="none" strike="noStrike" dirty="0">
                          <a:solidFill>
                            <a:srgbClr val="000000"/>
                          </a:solidFill>
                          <a:latin typeface="ＭＳ Ｐゴシック" pitchFamily="50" charset="-128"/>
                          <a:ea typeface="ＭＳ Ｐゴシック" pitchFamily="50" charset="-128"/>
                        </a:rPr>
                        <a:t>トヨダビル　</a:t>
                      </a:r>
                      <a:r>
                        <a:rPr lang="en-US" altLang="ja-JP" sz="1100" b="0" i="0" u="none" strike="noStrike" dirty="0">
                          <a:solidFill>
                            <a:srgbClr val="000000"/>
                          </a:solidFill>
                          <a:latin typeface="ＭＳ Ｐゴシック" pitchFamily="50" charset="-128"/>
                          <a:ea typeface="ＭＳ Ｐゴシック" pitchFamily="50" charset="-128"/>
                        </a:rPr>
                        <a:t>6</a:t>
                      </a:r>
                      <a:r>
                        <a:rPr lang="ja-JP" altLang="en-US" sz="1100" b="0" i="0" u="none" strike="noStrike" dirty="0" smtClean="0">
                          <a:solidFill>
                            <a:srgbClr val="000000"/>
                          </a:solidFill>
                          <a:latin typeface="ＭＳ Ｐゴシック" pitchFamily="50" charset="-128"/>
                          <a:ea typeface="ＭＳ Ｐゴシック" pitchFamily="50" charset="-128"/>
                        </a:rPr>
                        <a:t>階</a:t>
                      </a:r>
                      <a:endParaRPr lang="en-US" altLang="ja-JP" sz="1100" b="0"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100" b="1" i="0" u="none" strike="noStrike" dirty="0" smtClean="0">
                          <a:solidFill>
                            <a:srgbClr val="000000"/>
                          </a:solidFill>
                          <a:latin typeface="ＭＳ Ｐゴシック" pitchFamily="50" charset="-128"/>
                          <a:ea typeface="ＭＳ Ｐゴシック" pitchFamily="50" charset="-128"/>
                        </a:rPr>
                        <a:t>（ワークプラザ船堀内） </a:t>
                      </a:r>
                      <a:endParaRPr lang="ja-JP" altLang="en-US" sz="11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dirty="0">
                          <a:solidFill>
                            <a:srgbClr val="000000"/>
                          </a:solidFill>
                          <a:latin typeface="ＭＳ Ｐゴシック" pitchFamily="50" charset="-128"/>
                          <a:ea typeface="ＭＳ Ｐゴシック" pitchFamily="50" charset="-128"/>
                        </a:rPr>
                        <a:t>20.7.22</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489806">
                <a:tc>
                  <a:txBody>
                    <a:bodyPr/>
                    <a:lstStyle/>
                    <a:p>
                      <a:pPr algn="ctr" fontAlgn="ctr"/>
                      <a:r>
                        <a:rPr lang="ja-JP" altLang="en-US" sz="1050" b="0" i="0" u="none" strike="noStrike">
                          <a:solidFill>
                            <a:srgbClr val="000000"/>
                          </a:solidFill>
                          <a:latin typeface="+mj-ea"/>
                          <a:ea typeface="+mj-ea"/>
                        </a:rPr>
                        <a:t>八王子</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ハローワーク八王子</a:t>
                      </a:r>
                      <a:endParaRPr lang="en-US" altLang="ja-JP" sz="1200" b="1"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マザーズコーナー</a:t>
                      </a:r>
                      <a:endParaRPr lang="ja-JP" altLang="en-US" sz="12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smtClean="0">
                          <a:solidFill>
                            <a:schemeClr val="tx1"/>
                          </a:solidFill>
                          <a:latin typeface="ＭＳ Ｐゴシック" pitchFamily="50" charset="-128"/>
                          <a:ea typeface="ＭＳ Ｐゴシック" pitchFamily="50" charset="-128"/>
                        </a:rPr>
                        <a:t>八王子市旭町</a:t>
                      </a:r>
                      <a:r>
                        <a:rPr lang="en-US" altLang="ja-JP" sz="1100" b="0" i="0" u="none" strike="noStrike" dirty="0" smtClean="0">
                          <a:solidFill>
                            <a:schemeClr val="tx1"/>
                          </a:solidFill>
                          <a:latin typeface="ＭＳ Ｐゴシック" pitchFamily="50" charset="-128"/>
                          <a:ea typeface="ＭＳ Ｐゴシック" pitchFamily="50" charset="-128"/>
                        </a:rPr>
                        <a:t>10</a:t>
                      </a:r>
                      <a:r>
                        <a:rPr lang="ja-JP" altLang="en-US" sz="1100" b="0" i="0" u="none" strike="noStrike" dirty="0" smtClean="0">
                          <a:solidFill>
                            <a:schemeClr val="tx1"/>
                          </a:solidFill>
                          <a:latin typeface="ＭＳ Ｐゴシック" pitchFamily="50" charset="-128"/>
                          <a:ea typeface="ＭＳ Ｐゴシック" pitchFamily="50" charset="-128"/>
                        </a:rPr>
                        <a:t>－</a:t>
                      </a:r>
                      <a:r>
                        <a:rPr lang="en-US" altLang="ja-JP" sz="1100" b="0" i="0" u="none" strike="noStrike" dirty="0" smtClean="0">
                          <a:solidFill>
                            <a:schemeClr val="tx1"/>
                          </a:solidFill>
                          <a:latin typeface="ＭＳ Ｐゴシック" pitchFamily="50" charset="-128"/>
                          <a:ea typeface="ＭＳ Ｐゴシック" pitchFamily="50" charset="-128"/>
                        </a:rPr>
                        <a:t>2</a:t>
                      </a:r>
                      <a:r>
                        <a:rPr lang="ja-JP" altLang="en-US" sz="1100" b="0" i="0" u="none" strike="noStrike" dirty="0" smtClean="0">
                          <a:solidFill>
                            <a:schemeClr val="tx1"/>
                          </a:solidFill>
                          <a:latin typeface="ＭＳ Ｐゴシック" pitchFamily="50" charset="-128"/>
                          <a:ea typeface="ＭＳ Ｐゴシック" pitchFamily="50" charset="-128"/>
                        </a:rPr>
                        <a:t>　八王子ＴＣビル</a:t>
                      </a:r>
                      <a:r>
                        <a:rPr lang="en-US" altLang="ja-JP" sz="1100" b="0" i="0" u="none" strike="noStrike" dirty="0" smtClean="0">
                          <a:solidFill>
                            <a:schemeClr val="tx1"/>
                          </a:solidFill>
                          <a:latin typeface="ＭＳ Ｐゴシック" pitchFamily="50" charset="-128"/>
                          <a:ea typeface="ＭＳ Ｐゴシック" pitchFamily="50" charset="-128"/>
                        </a:rPr>
                        <a:t>3</a:t>
                      </a:r>
                      <a:r>
                        <a:rPr lang="ja-JP" altLang="en-US" sz="1100" b="0" i="0" u="none" strike="noStrike" dirty="0" smtClean="0">
                          <a:solidFill>
                            <a:schemeClr val="tx1"/>
                          </a:solidFill>
                          <a:latin typeface="ＭＳ Ｐゴシック" pitchFamily="50" charset="-128"/>
                          <a:ea typeface="ＭＳ Ｐゴシック" pitchFamily="50" charset="-128"/>
                        </a:rPr>
                        <a:t>階</a:t>
                      </a:r>
                      <a:r>
                        <a:rPr lang="en-US" altLang="ja-JP" sz="1100" b="0" i="0" u="none" strike="noStrike" dirty="0" smtClean="0">
                          <a:solidFill>
                            <a:schemeClr val="tx1"/>
                          </a:solidFill>
                          <a:latin typeface="ＭＳ Ｐゴシック" pitchFamily="50" charset="-128"/>
                          <a:ea typeface="ＭＳ Ｐゴシック" pitchFamily="50" charset="-128"/>
                        </a:rPr>
                        <a:t> </a:t>
                      </a:r>
                    </a:p>
                    <a:p>
                      <a:pPr algn="ctr" fontAlgn="ctr"/>
                      <a:r>
                        <a:rPr lang="ja-JP" altLang="en-US" sz="1100" b="1" i="0" u="none" strike="noStrike" dirty="0" smtClean="0">
                          <a:solidFill>
                            <a:schemeClr val="tx1"/>
                          </a:solidFill>
                          <a:latin typeface="ＭＳ Ｐゴシック" pitchFamily="50" charset="-128"/>
                          <a:ea typeface="ＭＳ Ｐゴシック" pitchFamily="50" charset="-128"/>
                        </a:rPr>
                        <a:t>（八王子しごと情報館内）</a:t>
                      </a:r>
                      <a:endParaRPr lang="en-US" altLang="ja-JP" sz="1100" b="1" i="0" u="none" strike="noStrike" dirty="0">
                        <a:solidFill>
                          <a:schemeClr val="tx1"/>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dirty="0">
                          <a:solidFill>
                            <a:srgbClr val="000000"/>
                          </a:solidFill>
                          <a:latin typeface="ＭＳ Ｐゴシック" pitchFamily="50" charset="-128"/>
                          <a:ea typeface="ＭＳ Ｐゴシック" pitchFamily="50" charset="-128"/>
                        </a:rPr>
                        <a:t>20.5.10</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smtClean="0">
                          <a:solidFill>
                            <a:srgbClr val="000000"/>
                          </a:solidFill>
                          <a:latin typeface="ＭＳ Ｐゴシック" pitchFamily="50" charset="-128"/>
                          <a:ea typeface="ＭＳ Ｐゴシック" pitchFamily="50" charset="-128"/>
                        </a:rPr>
                        <a:t>有</a:t>
                      </a:r>
                      <a:endParaRPr lang="ja-JP" altLang="en-US" sz="1100" b="0"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99579">
                <a:tc>
                  <a:txBody>
                    <a:bodyPr/>
                    <a:lstStyle/>
                    <a:p>
                      <a:pPr algn="ctr" fontAlgn="ctr"/>
                      <a:r>
                        <a:rPr lang="ja-JP" altLang="en-US" sz="1050" b="0" i="0" u="none" strike="noStrike">
                          <a:solidFill>
                            <a:srgbClr val="000000"/>
                          </a:solidFill>
                          <a:latin typeface="+mj-ea"/>
                          <a:ea typeface="+mj-ea"/>
                        </a:rPr>
                        <a:t>立　川</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ハローワーク立川</a:t>
                      </a:r>
                      <a:endParaRPr lang="en-US" altLang="ja-JP" sz="1200" b="1"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マザーズコーナー</a:t>
                      </a:r>
                      <a:endParaRPr lang="ja-JP" altLang="en-US" sz="12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立川市曙町</a:t>
                      </a:r>
                      <a:r>
                        <a:rPr lang="en-US" altLang="ja-JP" sz="1100" b="0" i="0" u="none" strike="noStrike" dirty="0">
                          <a:solidFill>
                            <a:srgbClr val="000000"/>
                          </a:solidFill>
                          <a:latin typeface="ＭＳ Ｐゴシック" pitchFamily="50" charset="-128"/>
                          <a:ea typeface="ＭＳ Ｐゴシック" pitchFamily="50" charset="-128"/>
                        </a:rPr>
                        <a:t>2-7-16</a:t>
                      </a:r>
                      <a:r>
                        <a:rPr lang="ja-JP" altLang="en-US" sz="1100" b="0" i="0" u="none" strike="noStrike" dirty="0">
                          <a:solidFill>
                            <a:srgbClr val="000000"/>
                          </a:solidFill>
                          <a:latin typeface="ＭＳ Ｐゴシック" pitchFamily="50" charset="-128"/>
                          <a:ea typeface="ＭＳ Ｐゴシック" pitchFamily="50" charset="-128"/>
                        </a:rPr>
                        <a:t>　鈴春ビル　</a:t>
                      </a:r>
                      <a:r>
                        <a:rPr lang="en-US" altLang="ja-JP" sz="1100" b="0" i="0" u="none" strike="noStrike" dirty="0">
                          <a:solidFill>
                            <a:srgbClr val="000000"/>
                          </a:solidFill>
                          <a:latin typeface="ＭＳ Ｐゴシック" pitchFamily="50" charset="-128"/>
                          <a:ea typeface="ＭＳ Ｐゴシック" pitchFamily="50" charset="-128"/>
                        </a:rPr>
                        <a:t>5</a:t>
                      </a:r>
                      <a:r>
                        <a:rPr lang="ja-JP" altLang="en-US" sz="1100" b="0" i="0" u="none" strike="noStrike" dirty="0">
                          <a:solidFill>
                            <a:srgbClr val="000000"/>
                          </a:solidFill>
                          <a:latin typeface="ＭＳ Ｐゴシック" pitchFamily="50" charset="-128"/>
                          <a:ea typeface="ＭＳ Ｐゴシック" pitchFamily="50" charset="-128"/>
                        </a:rPr>
                        <a:t>階 </a:t>
                      </a:r>
                      <a:endParaRPr lang="en-US" altLang="ja-JP" sz="1100" b="0"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100" b="1" i="0" u="none" strike="noStrike" dirty="0" smtClean="0">
                          <a:solidFill>
                            <a:srgbClr val="000000"/>
                          </a:solidFill>
                          <a:latin typeface="ＭＳ Ｐゴシック" pitchFamily="50" charset="-128"/>
                          <a:ea typeface="ＭＳ Ｐゴシック" pitchFamily="50" charset="-128"/>
                        </a:rPr>
                        <a:t>（北口駅前ＪＯＢ</a:t>
                      </a:r>
                      <a:r>
                        <a:rPr lang="ja-JP" altLang="en-US" sz="1100" b="1" i="0" u="none" strike="noStrike" dirty="0" err="1" smtClean="0">
                          <a:solidFill>
                            <a:srgbClr val="000000"/>
                          </a:solidFill>
                          <a:latin typeface="ＭＳ Ｐゴシック" pitchFamily="50" charset="-128"/>
                          <a:ea typeface="ＭＳ Ｐゴシック" pitchFamily="50" charset="-128"/>
                        </a:rPr>
                        <a:t>ぷらっと</a:t>
                      </a:r>
                      <a:r>
                        <a:rPr lang="ja-JP" altLang="en-US" sz="1100" b="1" i="0" u="none" strike="noStrike" dirty="0" smtClean="0">
                          <a:solidFill>
                            <a:srgbClr val="000000"/>
                          </a:solidFill>
                          <a:latin typeface="ＭＳ Ｐゴシック" pitchFamily="50" charset="-128"/>
                          <a:ea typeface="ＭＳ Ｐゴシック" pitchFamily="50" charset="-128"/>
                        </a:rPr>
                        <a:t>内）</a:t>
                      </a:r>
                      <a:endParaRPr lang="ja-JP" altLang="en-US" sz="1100" b="0"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dirty="0">
                          <a:solidFill>
                            <a:srgbClr val="000000"/>
                          </a:solidFill>
                          <a:latin typeface="ＭＳ Ｐゴシック" pitchFamily="50" charset="-128"/>
                          <a:ea typeface="ＭＳ Ｐゴシック" pitchFamily="50" charset="-128"/>
                        </a:rPr>
                        <a:t>20.4.14</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99579">
                <a:tc>
                  <a:txBody>
                    <a:bodyPr/>
                    <a:lstStyle/>
                    <a:p>
                      <a:pPr algn="ctr" fontAlgn="ctr"/>
                      <a:r>
                        <a:rPr lang="ja-JP" altLang="en-US" sz="1050" b="0" i="0" u="none" strike="noStrike">
                          <a:solidFill>
                            <a:srgbClr val="000000"/>
                          </a:solidFill>
                          <a:latin typeface="+mj-ea"/>
                          <a:ea typeface="+mj-ea"/>
                        </a:rPr>
                        <a:t>町　田</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ハローワーク町田</a:t>
                      </a:r>
                      <a:endParaRPr lang="en-US" altLang="ja-JP" sz="1200" b="1"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マザーズコーナー</a:t>
                      </a:r>
                      <a:endParaRPr lang="ja-JP" altLang="en-US" sz="12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zh-TW" altLang="en-US" sz="1100" b="0" i="0" u="none" strike="noStrike" dirty="0">
                          <a:solidFill>
                            <a:srgbClr val="000000"/>
                          </a:solidFill>
                          <a:latin typeface="ＭＳ Ｐゴシック" pitchFamily="50" charset="-128"/>
                          <a:ea typeface="ＭＳ Ｐゴシック" pitchFamily="50" charset="-128"/>
                        </a:rPr>
                        <a:t>町田市森野</a:t>
                      </a:r>
                      <a:r>
                        <a:rPr lang="en-US" altLang="zh-TW" sz="1100" b="0" i="0" u="none" strike="noStrike" dirty="0">
                          <a:solidFill>
                            <a:srgbClr val="000000"/>
                          </a:solidFill>
                          <a:latin typeface="ＭＳ Ｐゴシック" pitchFamily="50" charset="-128"/>
                          <a:ea typeface="ＭＳ Ｐゴシック" pitchFamily="50" charset="-128"/>
                        </a:rPr>
                        <a:t>2-28-14</a:t>
                      </a:r>
                      <a:r>
                        <a:rPr lang="zh-TW" altLang="en-US" sz="1100" b="0" i="0" u="none" strike="noStrike" dirty="0">
                          <a:solidFill>
                            <a:srgbClr val="000000"/>
                          </a:solidFill>
                          <a:latin typeface="ＭＳ Ｐゴシック" pitchFamily="50" charset="-128"/>
                          <a:ea typeface="ＭＳ Ｐゴシック" pitchFamily="50" charset="-128"/>
                        </a:rPr>
                        <a:t>　町田合同庁舎　</a:t>
                      </a:r>
                      <a:r>
                        <a:rPr lang="en-US" altLang="zh-TW" sz="1100" b="0" i="0" u="none" strike="noStrike" dirty="0">
                          <a:solidFill>
                            <a:srgbClr val="000000"/>
                          </a:solidFill>
                          <a:latin typeface="ＭＳ Ｐゴシック" pitchFamily="50" charset="-128"/>
                          <a:ea typeface="ＭＳ Ｐゴシック" pitchFamily="50" charset="-128"/>
                        </a:rPr>
                        <a:t>1</a:t>
                      </a:r>
                      <a:r>
                        <a:rPr lang="zh-TW" altLang="en-US" sz="1100" b="0" i="0" u="none" strike="noStrike" dirty="0">
                          <a:solidFill>
                            <a:srgbClr val="000000"/>
                          </a:solidFill>
                          <a:latin typeface="ＭＳ Ｐゴシック" pitchFamily="50" charset="-128"/>
                          <a:ea typeface="ＭＳ Ｐゴシック" pitchFamily="50" charset="-128"/>
                        </a:rPr>
                        <a:t>階 </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dirty="0">
                          <a:solidFill>
                            <a:srgbClr val="000000"/>
                          </a:solidFill>
                          <a:latin typeface="ＭＳ Ｐゴシック" pitchFamily="50" charset="-128"/>
                          <a:ea typeface="ＭＳ Ｐゴシック" pitchFamily="50" charset="-128"/>
                        </a:rPr>
                        <a:t>21.5.14</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無</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r h="399579">
                <a:tc>
                  <a:txBody>
                    <a:bodyPr/>
                    <a:lstStyle/>
                    <a:p>
                      <a:pPr algn="ctr" fontAlgn="ctr"/>
                      <a:r>
                        <a:rPr lang="ja-JP" altLang="en-US" sz="1050" b="0" i="0" u="none" strike="noStrike" dirty="0">
                          <a:solidFill>
                            <a:srgbClr val="000000"/>
                          </a:solidFill>
                          <a:latin typeface="+mj-ea"/>
                          <a:ea typeface="+mj-ea"/>
                        </a:rPr>
                        <a:t>府　中</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ハローワーク府中</a:t>
                      </a:r>
                      <a:endParaRPr lang="en-US" altLang="ja-JP" sz="1200" b="1"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200" b="1" i="0" u="none" strike="noStrike" dirty="0" smtClean="0">
                          <a:solidFill>
                            <a:srgbClr val="000000"/>
                          </a:solidFill>
                          <a:latin typeface="ＭＳ Ｐゴシック" pitchFamily="50" charset="-128"/>
                          <a:ea typeface="ＭＳ Ｐゴシック" pitchFamily="50" charset="-128"/>
                        </a:rPr>
                        <a:t>マザーズコーナー</a:t>
                      </a:r>
                      <a:endParaRPr lang="ja-JP" altLang="en-US" sz="1200" b="1"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調布市国領町</a:t>
                      </a:r>
                      <a:r>
                        <a:rPr lang="en-US" altLang="ja-JP" sz="1100" b="0" i="0" u="none" strike="noStrike" dirty="0">
                          <a:solidFill>
                            <a:srgbClr val="000000"/>
                          </a:solidFill>
                          <a:latin typeface="ＭＳ Ｐゴシック" pitchFamily="50" charset="-128"/>
                          <a:ea typeface="ＭＳ Ｐゴシック" pitchFamily="50" charset="-128"/>
                        </a:rPr>
                        <a:t>2-5-15</a:t>
                      </a:r>
                      <a:r>
                        <a:rPr lang="ja-JP" altLang="en-US" sz="1100" b="0" i="0" u="none" strike="noStrike" dirty="0">
                          <a:solidFill>
                            <a:srgbClr val="000000"/>
                          </a:solidFill>
                          <a:latin typeface="ＭＳ Ｐゴシック" pitchFamily="50" charset="-128"/>
                          <a:ea typeface="ＭＳ Ｐゴシック" pitchFamily="50" charset="-128"/>
                        </a:rPr>
                        <a:t>　コクティー</a:t>
                      </a:r>
                      <a:r>
                        <a:rPr lang="en-US" altLang="ja-JP" sz="1100" b="0" i="0" u="none" strike="noStrike" dirty="0">
                          <a:solidFill>
                            <a:srgbClr val="000000"/>
                          </a:solidFill>
                          <a:latin typeface="ＭＳ Ｐゴシック" pitchFamily="50" charset="-128"/>
                          <a:ea typeface="ＭＳ Ｐゴシック" pitchFamily="50" charset="-128"/>
                        </a:rPr>
                        <a:t>2</a:t>
                      </a:r>
                      <a:r>
                        <a:rPr lang="ja-JP" altLang="en-US" sz="1100" b="0" i="0" u="none" strike="noStrike" dirty="0">
                          <a:solidFill>
                            <a:srgbClr val="000000"/>
                          </a:solidFill>
                          <a:latin typeface="ＭＳ Ｐゴシック" pitchFamily="50" charset="-128"/>
                          <a:ea typeface="ＭＳ Ｐゴシック" pitchFamily="50" charset="-128"/>
                        </a:rPr>
                        <a:t>階 </a:t>
                      </a:r>
                      <a:endParaRPr lang="en-US" altLang="ja-JP" sz="1100" b="0" i="0" u="none" strike="noStrike" dirty="0" smtClean="0">
                        <a:solidFill>
                          <a:srgbClr val="000000"/>
                        </a:solidFill>
                        <a:latin typeface="ＭＳ Ｐゴシック" pitchFamily="50" charset="-128"/>
                        <a:ea typeface="ＭＳ Ｐゴシック" pitchFamily="50" charset="-128"/>
                      </a:endParaRPr>
                    </a:p>
                    <a:p>
                      <a:pPr algn="ctr" fontAlgn="ctr"/>
                      <a:r>
                        <a:rPr lang="ja-JP" altLang="en-US" sz="1100" b="1" i="0" u="none" strike="noStrike" dirty="0" smtClean="0">
                          <a:solidFill>
                            <a:srgbClr val="000000"/>
                          </a:solidFill>
                          <a:latin typeface="ＭＳ Ｐゴシック" pitchFamily="50" charset="-128"/>
                          <a:ea typeface="ＭＳ Ｐゴシック" pitchFamily="50" charset="-128"/>
                        </a:rPr>
                        <a:t>（調布国領しごと情報広場内）</a:t>
                      </a:r>
                      <a:endParaRPr lang="ja-JP" altLang="en-US" sz="1100" b="0" i="0" u="none" strike="noStrike" dirty="0">
                        <a:solidFill>
                          <a:srgbClr val="000000"/>
                        </a:solidFill>
                        <a:latin typeface="ＭＳ Ｐゴシック" pitchFamily="50" charset="-128"/>
                        <a:ea typeface="ＭＳ Ｐゴシック" pitchFamily="50" charset="-128"/>
                      </a:endParaRP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en-US" altLang="ja-JP" sz="1100" b="0" i="0" u="none" strike="noStrike">
                          <a:solidFill>
                            <a:srgbClr val="000000"/>
                          </a:solidFill>
                          <a:latin typeface="ＭＳ Ｐゴシック" pitchFamily="50" charset="-128"/>
                          <a:ea typeface="ＭＳ Ｐゴシック" pitchFamily="50" charset="-128"/>
                        </a:rPr>
                        <a:t>21.1.19</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fontAlgn="ctr"/>
                      <a:r>
                        <a:rPr lang="ja-JP" altLang="en-US" sz="1100" b="0" i="0" u="none" strike="noStrike" dirty="0">
                          <a:solidFill>
                            <a:srgbClr val="000000"/>
                          </a:solidFill>
                          <a:latin typeface="ＭＳ Ｐゴシック" pitchFamily="50" charset="-128"/>
                          <a:ea typeface="ＭＳ Ｐゴシック" pitchFamily="50" charset="-128"/>
                        </a:rPr>
                        <a:t>有</a:t>
                      </a:r>
                    </a:p>
                  </a:txBody>
                  <a:tcPr marL="5404" marR="5404" marT="563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r>
            </a:tbl>
          </a:graphicData>
        </a:graphic>
      </p:graphicFrame>
      <p:sp>
        <p:nvSpPr>
          <p:cNvPr id="8" name="フッター プレースホルダ 10"/>
          <p:cNvSpPr txBox="1">
            <a:spLocks/>
          </p:cNvSpPr>
          <p:nvPr/>
        </p:nvSpPr>
        <p:spPr>
          <a:xfrm>
            <a:off x="8572528" y="6357958"/>
            <a:ext cx="438128" cy="36576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dirty="0" smtClean="0">
                <a:solidFill>
                  <a:srgbClr val="FFFFFF"/>
                </a:solidFill>
                <a:latin typeface="HG創英角ﾎﾟｯﾌﾟ体" pitchFamily="49" charset="-128"/>
                <a:ea typeface="HG創英角ﾎﾟｯﾌﾟ体" pitchFamily="49" charset="-128"/>
              </a:rPr>
              <a:t>５</a:t>
            </a:r>
            <a:endParaRPr kumimoji="0" lang="ja-JP" altLang="en-US" sz="1400" b="0" i="0" u="none" strike="noStrike" kern="1200" cap="none" spc="0" normalizeH="0" baseline="0" noProof="0" dirty="0">
              <a:ln>
                <a:noFill/>
              </a:ln>
              <a:solidFill>
                <a:srgbClr val="FFFFFF"/>
              </a:solidFill>
              <a:effectLst/>
              <a:uLnTx/>
              <a:uFillTx/>
              <a:latin typeface="HG創英角ﾎﾟｯﾌﾟ体" pitchFamily="49" charset="-128"/>
              <a:ea typeface="HG創英角ﾎﾟｯﾌﾟ体" pitchFamily="49" charset="-128"/>
              <a:cs typeface="+mn-cs"/>
            </a:endParaRPr>
          </a:p>
        </p:txBody>
      </p:sp>
      <p:sp>
        <p:nvSpPr>
          <p:cNvPr id="9" name="サブタイトル 2"/>
          <p:cNvSpPr txBox="1">
            <a:spLocks/>
          </p:cNvSpPr>
          <p:nvPr/>
        </p:nvSpPr>
        <p:spPr>
          <a:xfrm>
            <a:off x="683568" y="6021288"/>
            <a:ext cx="7873632" cy="288032"/>
          </a:xfrm>
          <a:prstGeom prst="rect">
            <a:avLst/>
          </a:prstGeom>
          <a:solidFill>
            <a:schemeClr val="bg1"/>
          </a:solidFill>
          <a:ln w="12700">
            <a:solidFill>
              <a:srgbClr val="0070C0"/>
            </a:solidFill>
          </a:ln>
        </p:spPr>
        <p:txBody>
          <a:bodyPr vert="horz">
            <a:normAutofit/>
          </a:bodyPr>
          <a:lstStyle/>
          <a:p>
            <a:pPr marL="0" marR="0" lvl="0" indent="0"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1" lang="ja-JP" altLang="en-US" sz="1050" b="1" i="0" u="none" strike="noStrike" kern="1200" cap="all" spc="250" normalizeH="0" baseline="0" noProof="0" dirty="0" smtClean="0">
                <a:ln>
                  <a:noFill/>
                </a:ln>
                <a:solidFill>
                  <a:schemeClr val="accent2">
                    <a:lumMod val="50000"/>
                  </a:schemeClr>
                </a:solidFill>
                <a:effectLst/>
                <a:uLnTx/>
                <a:uFillTx/>
                <a:latin typeface="ＭＳ ゴシック" pitchFamily="49" charset="-128"/>
                <a:ea typeface="ＭＳ ゴシック" pitchFamily="49" charset="-128"/>
                <a:cs typeface="+mn-cs"/>
              </a:rPr>
              <a:t>（＊）平成</a:t>
            </a:r>
            <a:r>
              <a:rPr kumimoji="1" lang="en-US" altLang="ja-JP" sz="1050" b="1" i="0" u="none" strike="noStrike" kern="1200" cap="all" spc="250" normalizeH="0" baseline="0" noProof="0" dirty="0" smtClean="0">
                <a:ln>
                  <a:noFill/>
                </a:ln>
                <a:solidFill>
                  <a:schemeClr val="accent2">
                    <a:lumMod val="50000"/>
                  </a:schemeClr>
                </a:solidFill>
                <a:effectLst/>
                <a:uLnTx/>
                <a:uFillTx/>
                <a:latin typeface="ＭＳ ゴシック" pitchFamily="49" charset="-128"/>
                <a:ea typeface="ＭＳ ゴシック" pitchFamily="49" charset="-128"/>
                <a:cs typeface="+mn-cs"/>
              </a:rPr>
              <a:t>26</a:t>
            </a:r>
            <a:r>
              <a:rPr kumimoji="1" lang="ja-JP" altLang="en-US" sz="1050" b="1" i="0" u="none" strike="noStrike" kern="1200" cap="all" spc="250" normalizeH="0" baseline="0" noProof="0" dirty="0" smtClean="0">
                <a:ln>
                  <a:noFill/>
                </a:ln>
                <a:solidFill>
                  <a:schemeClr val="accent2">
                    <a:lumMod val="50000"/>
                  </a:schemeClr>
                </a:solidFill>
                <a:effectLst/>
                <a:uLnTx/>
                <a:uFillTx/>
                <a:latin typeface="ＭＳ ゴシック" pitchFamily="49" charset="-128"/>
                <a:ea typeface="ＭＳ ゴシック" pitchFamily="49" charset="-128"/>
                <a:cs typeface="+mn-cs"/>
              </a:rPr>
              <a:t>年</a:t>
            </a:r>
            <a:r>
              <a:rPr kumimoji="1" lang="en-US" altLang="ja-JP" sz="1050" b="1" i="0" u="none" strike="noStrike" kern="1200" cap="all" spc="250" normalizeH="0" baseline="0" noProof="0" dirty="0" smtClean="0">
                <a:ln>
                  <a:noFill/>
                </a:ln>
                <a:solidFill>
                  <a:schemeClr val="accent2">
                    <a:lumMod val="50000"/>
                  </a:schemeClr>
                </a:solidFill>
                <a:effectLst/>
                <a:uLnTx/>
                <a:uFillTx/>
                <a:latin typeface="ＭＳ ゴシック" pitchFamily="49" charset="-128"/>
                <a:ea typeface="ＭＳ ゴシック" pitchFamily="49" charset="-128"/>
                <a:cs typeface="+mn-cs"/>
              </a:rPr>
              <a:t>9</a:t>
            </a:r>
            <a:r>
              <a:rPr kumimoji="1" lang="ja-JP" altLang="en-US" sz="1050" b="1" i="0" u="none" strike="noStrike" kern="1200" cap="all" spc="250" normalizeH="0" baseline="0" noProof="0" dirty="0" smtClean="0">
                <a:ln>
                  <a:noFill/>
                </a:ln>
                <a:solidFill>
                  <a:schemeClr val="accent2">
                    <a:lumMod val="50000"/>
                  </a:schemeClr>
                </a:solidFill>
                <a:effectLst/>
                <a:uLnTx/>
                <a:uFillTx/>
                <a:latin typeface="ＭＳ ゴシック" pitchFamily="49" charset="-128"/>
                <a:ea typeface="ＭＳ ゴシック" pitchFamily="49" charset="-128"/>
                <a:cs typeface="+mn-cs"/>
              </a:rPr>
              <a:t>月</a:t>
            </a:r>
            <a:r>
              <a:rPr kumimoji="1" lang="en-US" altLang="ja-JP" sz="1050" b="1" i="0" u="none" strike="noStrike" kern="1200" cap="all" spc="250" normalizeH="0" baseline="0" noProof="0" dirty="0" smtClean="0">
                <a:ln>
                  <a:noFill/>
                </a:ln>
                <a:solidFill>
                  <a:schemeClr val="accent2">
                    <a:lumMod val="50000"/>
                  </a:schemeClr>
                </a:solidFill>
                <a:effectLst/>
                <a:uLnTx/>
                <a:uFillTx/>
                <a:latin typeface="ＭＳ ゴシック" pitchFamily="49" charset="-128"/>
                <a:ea typeface="ＭＳ ゴシック" pitchFamily="49" charset="-128"/>
                <a:cs typeface="+mn-cs"/>
              </a:rPr>
              <a:t>1</a:t>
            </a:r>
            <a:r>
              <a:rPr kumimoji="1" lang="ja-JP" altLang="en-US" sz="1050" b="1" i="0" u="none" strike="noStrike" kern="1200" cap="all" spc="250" normalizeH="0" baseline="0" noProof="0" dirty="0" smtClean="0">
                <a:ln>
                  <a:noFill/>
                </a:ln>
                <a:solidFill>
                  <a:schemeClr val="accent2">
                    <a:lumMod val="50000"/>
                  </a:schemeClr>
                </a:solidFill>
                <a:effectLst/>
                <a:uLnTx/>
                <a:uFillTx/>
                <a:latin typeface="ＭＳ ゴシック" pitchFamily="49" charset="-128"/>
                <a:ea typeface="ＭＳ ゴシック" pitchFamily="49" charset="-128"/>
                <a:cs typeface="+mn-cs"/>
              </a:rPr>
              <a:t>日（予定）から日暮里駅前にマザーズハローワーク日暮里（仮称）を新規開設</a:t>
            </a:r>
            <a:endParaRPr kumimoji="1" lang="en-US" altLang="ja-JP" sz="1050" b="1" i="0" u="none" strike="noStrike" kern="1200" cap="all" spc="250" normalizeH="0" baseline="0" noProof="0" dirty="0" smtClean="0">
              <a:ln>
                <a:noFill/>
              </a:ln>
              <a:solidFill>
                <a:schemeClr val="accent2">
                  <a:lumMod val="50000"/>
                </a:schemeClr>
              </a:solidFill>
              <a:effectLst/>
              <a:uLnTx/>
              <a:uFillTx/>
              <a:latin typeface="ＭＳ ゴシック" pitchFamily="49" charset="-128"/>
              <a:ea typeface="ＭＳ ゴシック" pitchFamily="49" charset="-128"/>
              <a:cs typeface="+mn-cs"/>
            </a:endParaRPr>
          </a:p>
        </p:txBody>
      </p:sp>
    </p:spTree>
  </p:cSld>
  <p:clrMapOvr>
    <a:masterClrMapping/>
  </p:clrMapOvr>
  <p:transition spd="med">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正方形/長方形 15"/>
          <p:cNvSpPr/>
          <p:nvPr/>
        </p:nvSpPr>
        <p:spPr>
          <a:xfrm>
            <a:off x="467544" y="2204864"/>
            <a:ext cx="8208912" cy="41764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251520" y="764704"/>
            <a:ext cx="8640960" cy="129614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323528" y="332656"/>
            <a:ext cx="8534400" cy="414318"/>
          </a:xfrm>
        </p:spPr>
        <p:txBody>
          <a:bodyPr>
            <a:normAutofit fontScale="90000"/>
          </a:bodyPr>
          <a:lstStyle/>
          <a:p>
            <a:r>
              <a:rPr lang="ja-JP" altLang="en-US" b="1" dirty="0" smtClean="0"/>
              <a:t>マザーズコーナーの拡充</a:t>
            </a:r>
            <a:endParaRPr kumimoji="1" lang="ja-JP" altLang="en-US" b="1" dirty="0"/>
          </a:p>
        </p:txBody>
      </p:sp>
      <p:sp>
        <p:nvSpPr>
          <p:cNvPr id="23" name="フッター プレースホルダ 10"/>
          <p:cNvSpPr txBox="1">
            <a:spLocks/>
          </p:cNvSpPr>
          <p:nvPr/>
        </p:nvSpPr>
        <p:spPr>
          <a:xfrm>
            <a:off x="8429652" y="6357958"/>
            <a:ext cx="581004" cy="36576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dirty="0" smtClean="0">
                <a:solidFill>
                  <a:srgbClr val="FFFFFF"/>
                </a:solidFill>
                <a:latin typeface="HG創英角ﾎﾟｯﾌﾟ体" pitchFamily="49" charset="-128"/>
                <a:ea typeface="HG創英角ﾎﾟｯﾌﾟ体" pitchFamily="49" charset="-128"/>
              </a:rPr>
              <a:t>　６</a:t>
            </a:r>
            <a:endParaRPr kumimoji="0" lang="ja-JP" altLang="en-US" sz="1400" b="0" i="0" u="none" strike="noStrike" kern="1200" cap="none" spc="0" normalizeH="0" baseline="0" noProof="0" dirty="0">
              <a:ln>
                <a:noFill/>
              </a:ln>
              <a:solidFill>
                <a:srgbClr val="FFFFFF"/>
              </a:solidFill>
              <a:effectLst/>
              <a:uLnTx/>
              <a:uFillTx/>
              <a:latin typeface="HG創英角ﾎﾟｯﾌﾟ体" pitchFamily="49" charset="-128"/>
              <a:ea typeface="HG創英角ﾎﾟｯﾌﾟ体" pitchFamily="49" charset="-128"/>
              <a:cs typeface="+mn-cs"/>
            </a:endParaRPr>
          </a:p>
        </p:txBody>
      </p:sp>
      <p:sp>
        <p:nvSpPr>
          <p:cNvPr id="7" name="コンテンツ プレースホルダ 2"/>
          <p:cNvSpPr>
            <a:spLocks noGrp="1"/>
          </p:cNvSpPr>
          <p:nvPr>
            <p:ph sz="half" idx="1"/>
          </p:nvPr>
        </p:nvSpPr>
        <p:spPr>
          <a:xfrm>
            <a:off x="0" y="980728"/>
            <a:ext cx="9036496" cy="1008112"/>
          </a:xfrm>
        </p:spPr>
        <p:txBody>
          <a:bodyPr>
            <a:noAutofit/>
          </a:bodyPr>
          <a:lstStyle/>
          <a:p>
            <a:pPr algn="ctr">
              <a:buNone/>
            </a:pPr>
            <a:r>
              <a:rPr lang="ja-JP" altLang="en-US" sz="2000" dirty="0" smtClean="0">
                <a:solidFill>
                  <a:schemeClr val="accent2">
                    <a:lumMod val="75000"/>
                  </a:schemeClr>
                </a:solidFill>
                <a:ea typeface="ＤＦ特太ゴシック体" pitchFamily="1" charset="-128"/>
              </a:rPr>
              <a:t>ハローワーク足立マザーズコーナーが平成２６年９月１日（予定）</a:t>
            </a:r>
            <a:endParaRPr lang="en-US" altLang="ja-JP" sz="2000" dirty="0" smtClean="0">
              <a:solidFill>
                <a:schemeClr val="accent2">
                  <a:lumMod val="75000"/>
                </a:schemeClr>
              </a:solidFill>
              <a:ea typeface="ＤＦ特太ゴシック体" pitchFamily="1" charset="-128"/>
            </a:endParaRPr>
          </a:p>
          <a:p>
            <a:pPr algn="ctr">
              <a:buNone/>
            </a:pPr>
            <a:r>
              <a:rPr lang="en-US" altLang="ja-JP" sz="2800" dirty="0" smtClean="0">
                <a:solidFill>
                  <a:schemeClr val="accent6">
                    <a:lumMod val="75000"/>
                  </a:schemeClr>
                </a:solidFill>
                <a:ea typeface="ＤＦ特太ゴシック体" pitchFamily="1" charset="-128"/>
              </a:rPr>
              <a:t>『</a:t>
            </a:r>
            <a:r>
              <a:rPr lang="ja-JP" altLang="en-US" sz="2800" dirty="0" smtClean="0">
                <a:solidFill>
                  <a:schemeClr val="accent6">
                    <a:lumMod val="75000"/>
                  </a:schemeClr>
                </a:solidFill>
                <a:ea typeface="ＤＦ特太ゴシック体" pitchFamily="1" charset="-128"/>
              </a:rPr>
              <a:t>マザーズハローワーク日暮里（仮称）</a:t>
            </a:r>
            <a:r>
              <a:rPr lang="en-US" altLang="ja-JP" sz="2800" dirty="0" smtClean="0">
                <a:solidFill>
                  <a:schemeClr val="accent6">
                    <a:lumMod val="75000"/>
                  </a:schemeClr>
                </a:solidFill>
                <a:ea typeface="ＤＦ特太ゴシック体" pitchFamily="1" charset="-128"/>
              </a:rPr>
              <a:t>』</a:t>
            </a:r>
            <a:r>
              <a:rPr lang="ja-JP" altLang="en-US" sz="2000" dirty="0" smtClean="0">
                <a:solidFill>
                  <a:schemeClr val="accent2">
                    <a:lumMod val="75000"/>
                  </a:schemeClr>
                </a:solidFill>
                <a:ea typeface="ＤＦ特太ゴシック体" pitchFamily="1" charset="-128"/>
              </a:rPr>
              <a:t>に拡充</a:t>
            </a:r>
            <a:endParaRPr lang="en-US" altLang="ja-JP" sz="2400" dirty="0" smtClean="0">
              <a:solidFill>
                <a:schemeClr val="accent2">
                  <a:lumMod val="75000"/>
                </a:schemeClr>
              </a:solidFill>
              <a:ea typeface="ＤＦ特太ゴシック体" pitchFamily="1" charset="-128"/>
            </a:endParaRPr>
          </a:p>
        </p:txBody>
      </p:sp>
      <p:pic>
        <p:nvPicPr>
          <p:cNvPr id="61447" name="Picture 7"/>
          <p:cNvPicPr>
            <a:picLocks noChangeAspect="1" noChangeArrowheads="1"/>
          </p:cNvPicPr>
          <p:nvPr/>
        </p:nvPicPr>
        <p:blipFill>
          <a:blip r:embed="rId2" cstate="print"/>
          <a:srcRect/>
          <a:stretch>
            <a:fillRect/>
          </a:stretch>
        </p:blipFill>
        <p:spPr bwMode="auto">
          <a:xfrm>
            <a:off x="7164288" y="2276872"/>
            <a:ext cx="792088" cy="588184"/>
          </a:xfrm>
          <a:prstGeom prst="rect">
            <a:avLst/>
          </a:prstGeom>
          <a:noFill/>
          <a:ln w="9525">
            <a:noFill/>
            <a:miter lim="800000"/>
            <a:headEnd/>
            <a:tailEnd/>
          </a:ln>
        </p:spPr>
      </p:pic>
      <p:sp>
        <p:nvSpPr>
          <p:cNvPr id="12" name="テキスト ボックス 11"/>
          <p:cNvSpPr txBox="1"/>
          <p:nvPr/>
        </p:nvSpPr>
        <p:spPr>
          <a:xfrm>
            <a:off x="1691680" y="2204864"/>
            <a:ext cx="5328592" cy="461665"/>
          </a:xfrm>
          <a:prstGeom prst="rect">
            <a:avLst/>
          </a:prstGeom>
          <a:noFill/>
        </p:spPr>
        <p:txBody>
          <a:bodyPr wrap="square" rtlCol="0">
            <a:spAutoFit/>
          </a:bodyPr>
          <a:lstStyle/>
          <a:p>
            <a:r>
              <a:rPr kumimoji="1" lang="ja-JP" altLang="en-US" sz="2400" dirty="0" smtClean="0">
                <a:solidFill>
                  <a:schemeClr val="accent6">
                    <a:lumMod val="75000"/>
                  </a:schemeClr>
                </a:solidFill>
                <a:latin typeface="HG創英角ﾎﾟｯﾌﾟ体" pitchFamily="49" charset="-128"/>
                <a:ea typeface="HG創英角ﾎﾟｯﾌﾟ体" pitchFamily="49" charset="-128"/>
              </a:rPr>
              <a:t>★マザーズハローワーク日暮里★</a:t>
            </a:r>
            <a:endParaRPr kumimoji="1" lang="ja-JP" altLang="en-US" sz="2400" dirty="0">
              <a:solidFill>
                <a:schemeClr val="accent6">
                  <a:lumMod val="75000"/>
                </a:schemeClr>
              </a:solidFill>
              <a:latin typeface="HG創英角ﾎﾟｯﾌﾟ体" pitchFamily="49" charset="-128"/>
              <a:ea typeface="HG創英角ﾎﾟｯﾌﾟ体" pitchFamily="49" charset="-128"/>
            </a:endParaRPr>
          </a:p>
        </p:txBody>
      </p:sp>
      <p:sp>
        <p:nvSpPr>
          <p:cNvPr id="17" name="円/楕円 16"/>
          <p:cNvSpPr/>
          <p:nvPr/>
        </p:nvSpPr>
        <p:spPr>
          <a:xfrm>
            <a:off x="1403648" y="3861048"/>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p:cNvSpPr txBox="1"/>
          <p:nvPr/>
        </p:nvSpPr>
        <p:spPr>
          <a:xfrm>
            <a:off x="1691680" y="4077072"/>
            <a:ext cx="6408712" cy="646331"/>
          </a:xfrm>
          <a:prstGeom prst="rect">
            <a:avLst/>
          </a:prstGeom>
          <a:noFill/>
        </p:spPr>
        <p:txBody>
          <a:bodyPr wrap="square" rtlCol="0">
            <a:spAutoFit/>
          </a:bodyPr>
          <a:lstStyle/>
          <a:p>
            <a:r>
              <a:rPr kumimoji="1" lang="ja-JP" altLang="en-US" sz="1200" dirty="0" smtClean="0">
                <a:solidFill>
                  <a:schemeClr val="accent1">
                    <a:lumMod val="60000"/>
                    <a:lumOff val="40000"/>
                  </a:schemeClr>
                </a:solidFill>
                <a:latin typeface="HG創英角ﾎﾟｯﾌﾟ体" pitchFamily="49" charset="-128"/>
                <a:ea typeface="HG創英角ﾎﾟｯﾌﾟ体" pitchFamily="49" charset="-128"/>
              </a:rPr>
              <a:t>施設内に「セミナールーム」と「託児ルーム」を完備</a:t>
            </a:r>
            <a:r>
              <a:rPr lang="ja-JP" altLang="en-US" sz="1200" dirty="0" smtClean="0">
                <a:solidFill>
                  <a:schemeClr val="accent1">
                    <a:lumMod val="60000"/>
                    <a:lumOff val="40000"/>
                  </a:schemeClr>
                </a:solidFill>
                <a:latin typeface="HG創英角ﾎﾟｯﾌﾟ体" pitchFamily="49" charset="-128"/>
                <a:ea typeface="HG創英角ﾎﾟｯﾌﾟ体" pitchFamily="49" charset="-128"/>
              </a:rPr>
              <a:t>し、</a:t>
            </a:r>
            <a:r>
              <a:rPr kumimoji="1" lang="ja-JP" altLang="en-US" sz="1200" dirty="0" smtClean="0">
                <a:solidFill>
                  <a:schemeClr val="accent1">
                    <a:lumMod val="60000"/>
                    <a:lumOff val="40000"/>
                  </a:schemeClr>
                </a:solidFill>
                <a:latin typeface="HG創英角ﾎﾟｯﾌﾟ体" pitchFamily="49" charset="-128"/>
                <a:ea typeface="HG創英角ﾎﾟｯﾌﾟ体" pitchFamily="49" charset="-128"/>
              </a:rPr>
              <a:t>ＰＣ講習や面接対策セミナー等セミナーを全て託児サービス付きで開催！</a:t>
            </a:r>
            <a:endParaRPr kumimoji="1" lang="en-US" altLang="ja-JP" sz="1200" dirty="0" smtClean="0">
              <a:solidFill>
                <a:schemeClr val="accent1">
                  <a:lumMod val="60000"/>
                  <a:lumOff val="40000"/>
                </a:schemeClr>
              </a:solidFill>
              <a:latin typeface="HG創英角ﾎﾟｯﾌﾟ体" pitchFamily="49" charset="-128"/>
              <a:ea typeface="HG創英角ﾎﾟｯﾌﾟ体" pitchFamily="49" charset="-128"/>
            </a:endParaRPr>
          </a:p>
          <a:p>
            <a:r>
              <a:rPr lang="ja-JP" altLang="en-US" sz="1100" dirty="0" smtClean="0">
                <a:solidFill>
                  <a:schemeClr val="accent1">
                    <a:lumMod val="60000"/>
                    <a:lumOff val="40000"/>
                  </a:schemeClr>
                </a:solidFill>
                <a:latin typeface="HG創英角ﾎﾟｯﾌﾟ体" pitchFamily="49" charset="-128"/>
                <a:ea typeface="HG創英角ﾎﾟｯﾌﾟ体" pitchFamily="49" charset="-128"/>
              </a:rPr>
              <a:t>（平成</a:t>
            </a:r>
            <a:r>
              <a:rPr lang="en-US" altLang="ja-JP" sz="1100" dirty="0" smtClean="0">
                <a:solidFill>
                  <a:schemeClr val="accent1">
                    <a:lumMod val="60000"/>
                    <a:lumOff val="40000"/>
                  </a:schemeClr>
                </a:solidFill>
                <a:latin typeface="HG創英角ﾎﾟｯﾌﾟ体" pitchFamily="49" charset="-128"/>
                <a:ea typeface="HG創英角ﾎﾟｯﾌﾟ体" pitchFamily="49" charset="-128"/>
              </a:rPr>
              <a:t>26</a:t>
            </a:r>
            <a:r>
              <a:rPr lang="ja-JP" altLang="en-US" sz="1100" dirty="0" smtClean="0">
                <a:solidFill>
                  <a:schemeClr val="accent1">
                    <a:lumMod val="60000"/>
                    <a:lumOff val="40000"/>
                  </a:schemeClr>
                </a:solidFill>
                <a:latin typeface="HG創英角ﾎﾟｯﾌﾟ体" pitchFamily="49" charset="-128"/>
                <a:ea typeface="HG創英角ﾎﾟｯﾌﾟ体" pitchFamily="49" charset="-128"/>
              </a:rPr>
              <a:t>年度は</a:t>
            </a:r>
            <a:r>
              <a:rPr lang="en-US" altLang="ja-JP" sz="1100" dirty="0" smtClean="0">
                <a:solidFill>
                  <a:schemeClr val="accent1">
                    <a:lumMod val="60000"/>
                    <a:lumOff val="40000"/>
                  </a:schemeClr>
                </a:solidFill>
                <a:latin typeface="HG創英角ﾎﾟｯﾌﾟ体" pitchFamily="49" charset="-128"/>
                <a:ea typeface="HG創英角ﾎﾟｯﾌﾟ体" pitchFamily="49" charset="-128"/>
              </a:rPr>
              <a:t>20</a:t>
            </a:r>
            <a:r>
              <a:rPr lang="ja-JP" altLang="en-US" sz="1100" dirty="0" smtClean="0">
                <a:solidFill>
                  <a:schemeClr val="accent1">
                    <a:lumMod val="60000"/>
                    <a:lumOff val="40000"/>
                  </a:schemeClr>
                </a:solidFill>
                <a:latin typeface="HG創英角ﾎﾟｯﾌﾟ体" pitchFamily="49" charset="-128"/>
                <a:ea typeface="HG創英角ﾎﾟｯﾌﾟ体" pitchFamily="49" charset="-128"/>
              </a:rPr>
              <a:t>回以上のセミナーを開催予定）</a:t>
            </a:r>
            <a:endParaRPr kumimoji="1" lang="ja-JP" altLang="en-US" sz="1100" dirty="0">
              <a:solidFill>
                <a:schemeClr val="accent1">
                  <a:lumMod val="60000"/>
                  <a:lumOff val="40000"/>
                </a:schemeClr>
              </a:solidFill>
              <a:latin typeface="HG創英角ﾎﾟｯﾌﾟ体" pitchFamily="49" charset="-128"/>
              <a:ea typeface="HG創英角ﾎﾟｯﾌﾟ体" pitchFamily="49" charset="-128"/>
            </a:endParaRPr>
          </a:p>
        </p:txBody>
      </p:sp>
      <p:sp>
        <p:nvSpPr>
          <p:cNvPr id="20" name="テキスト ボックス 19"/>
          <p:cNvSpPr txBox="1"/>
          <p:nvPr/>
        </p:nvSpPr>
        <p:spPr>
          <a:xfrm>
            <a:off x="1619672" y="3789040"/>
            <a:ext cx="6552728" cy="369332"/>
          </a:xfrm>
          <a:prstGeom prst="rect">
            <a:avLst/>
          </a:prstGeom>
          <a:noFill/>
        </p:spPr>
        <p:txBody>
          <a:bodyPr wrap="square" rtlCol="0">
            <a:spAutoFit/>
          </a:bodyPr>
          <a:lstStyle/>
          <a:p>
            <a:r>
              <a:rPr lang="ja-JP" altLang="en-US" b="1" dirty="0" smtClean="0">
                <a:solidFill>
                  <a:schemeClr val="accent2">
                    <a:lumMod val="75000"/>
                  </a:schemeClr>
                </a:solidFill>
                <a:latin typeface="HG創英角ﾎﾟｯﾌﾟ体" pitchFamily="49" charset="-128"/>
                <a:ea typeface="HG創英角ﾎﾟｯﾌﾟ体" pitchFamily="49" charset="-128"/>
              </a:rPr>
              <a:t>施設内での「託児サービス付きセミナー」の開催</a:t>
            </a:r>
            <a:endParaRPr lang="en-US" altLang="ja-JP" b="1" dirty="0" smtClean="0">
              <a:solidFill>
                <a:schemeClr val="accent2">
                  <a:lumMod val="75000"/>
                </a:schemeClr>
              </a:solidFill>
              <a:latin typeface="HG創英角ﾎﾟｯﾌﾟ体" pitchFamily="49" charset="-128"/>
              <a:ea typeface="HG創英角ﾎﾟｯﾌﾟ体" pitchFamily="49" charset="-128"/>
            </a:endParaRPr>
          </a:p>
        </p:txBody>
      </p:sp>
      <p:sp>
        <p:nvSpPr>
          <p:cNvPr id="22" name="テキスト ボックス 21"/>
          <p:cNvSpPr txBox="1"/>
          <p:nvPr/>
        </p:nvSpPr>
        <p:spPr>
          <a:xfrm>
            <a:off x="1619672" y="4653136"/>
            <a:ext cx="6552728" cy="369332"/>
          </a:xfrm>
          <a:prstGeom prst="rect">
            <a:avLst/>
          </a:prstGeom>
          <a:noFill/>
        </p:spPr>
        <p:txBody>
          <a:bodyPr wrap="square" rtlCol="0">
            <a:spAutoFit/>
          </a:bodyPr>
          <a:lstStyle/>
          <a:p>
            <a:r>
              <a:rPr lang="ja-JP" altLang="en-US" b="1" dirty="0" smtClean="0">
                <a:solidFill>
                  <a:schemeClr val="accent2">
                    <a:lumMod val="75000"/>
                  </a:schemeClr>
                </a:solidFill>
                <a:latin typeface="HG創英角ﾎﾟｯﾌﾟ体" pitchFamily="49" charset="-128"/>
                <a:ea typeface="HG創英角ﾎﾟｯﾌﾟ体" pitchFamily="49" charset="-128"/>
              </a:rPr>
              <a:t>キッズコーナーに安全監視員を常時配備</a:t>
            </a:r>
            <a:endParaRPr lang="en-US" altLang="ja-JP" b="1" dirty="0" smtClean="0">
              <a:solidFill>
                <a:schemeClr val="accent2">
                  <a:lumMod val="75000"/>
                </a:schemeClr>
              </a:solidFill>
              <a:latin typeface="HG創英角ﾎﾟｯﾌﾟ体" pitchFamily="49" charset="-128"/>
              <a:ea typeface="HG創英角ﾎﾟｯﾌﾟ体" pitchFamily="49" charset="-128"/>
            </a:endParaRPr>
          </a:p>
        </p:txBody>
      </p:sp>
      <p:sp>
        <p:nvSpPr>
          <p:cNvPr id="24" name="テキスト ボックス 23"/>
          <p:cNvSpPr txBox="1"/>
          <p:nvPr/>
        </p:nvSpPr>
        <p:spPr>
          <a:xfrm>
            <a:off x="1763688" y="4941168"/>
            <a:ext cx="6408712" cy="461665"/>
          </a:xfrm>
          <a:prstGeom prst="rect">
            <a:avLst/>
          </a:prstGeom>
          <a:noFill/>
        </p:spPr>
        <p:txBody>
          <a:bodyPr wrap="square" rtlCol="0">
            <a:spAutoFit/>
          </a:bodyPr>
          <a:lstStyle/>
          <a:p>
            <a:r>
              <a:rPr lang="ja-JP" altLang="en-US" sz="1200" dirty="0" smtClean="0">
                <a:solidFill>
                  <a:schemeClr val="accent1">
                    <a:lumMod val="60000"/>
                    <a:lumOff val="40000"/>
                  </a:schemeClr>
                </a:solidFill>
                <a:latin typeface="HG創英角ﾎﾟｯﾌﾟ体" pitchFamily="49" charset="-128"/>
                <a:ea typeface="HG創英角ﾎﾟｯﾌﾟ体" pitchFamily="49" charset="-128"/>
              </a:rPr>
              <a:t>キッズコーナーには保育実務経験者を常時配備することで、お子様連れのお客様がお仕事探しに集中できる環境に</a:t>
            </a:r>
            <a:r>
              <a:rPr kumimoji="1" lang="ja-JP" altLang="en-US" sz="1200" dirty="0" smtClean="0">
                <a:solidFill>
                  <a:schemeClr val="accent1">
                    <a:lumMod val="60000"/>
                    <a:lumOff val="40000"/>
                  </a:schemeClr>
                </a:solidFill>
                <a:latin typeface="HG創英角ﾎﾟｯﾌﾟ体" pitchFamily="49" charset="-128"/>
                <a:ea typeface="HG創英角ﾎﾟｯﾌﾟ体" pitchFamily="49" charset="-128"/>
              </a:rPr>
              <a:t>！</a:t>
            </a:r>
            <a:endParaRPr kumimoji="1" lang="ja-JP" altLang="en-US" sz="1100" dirty="0">
              <a:solidFill>
                <a:schemeClr val="accent1">
                  <a:lumMod val="60000"/>
                  <a:lumOff val="40000"/>
                </a:schemeClr>
              </a:solidFill>
              <a:latin typeface="HG創英角ﾎﾟｯﾌﾟ体" pitchFamily="49" charset="-128"/>
              <a:ea typeface="HG創英角ﾎﾟｯﾌﾟ体" pitchFamily="49" charset="-128"/>
            </a:endParaRPr>
          </a:p>
        </p:txBody>
      </p:sp>
      <p:sp>
        <p:nvSpPr>
          <p:cNvPr id="26" name="テキスト ボックス 25"/>
          <p:cNvSpPr txBox="1"/>
          <p:nvPr/>
        </p:nvSpPr>
        <p:spPr>
          <a:xfrm>
            <a:off x="1619672" y="5373216"/>
            <a:ext cx="6552728" cy="369332"/>
          </a:xfrm>
          <a:prstGeom prst="rect">
            <a:avLst/>
          </a:prstGeom>
          <a:noFill/>
        </p:spPr>
        <p:txBody>
          <a:bodyPr wrap="square" rtlCol="0">
            <a:spAutoFit/>
          </a:bodyPr>
          <a:lstStyle/>
          <a:p>
            <a:r>
              <a:rPr lang="ja-JP" altLang="en-US" b="1" dirty="0" smtClean="0">
                <a:solidFill>
                  <a:schemeClr val="accent2">
                    <a:lumMod val="75000"/>
                  </a:schemeClr>
                </a:solidFill>
                <a:latin typeface="HG創英角ﾎﾟｯﾌﾟ体" pitchFamily="49" charset="-128"/>
                <a:ea typeface="HG創英角ﾎﾟｯﾌﾟ体" pitchFamily="49" charset="-128"/>
              </a:rPr>
              <a:t>その他、子育て中のお客様向けサービス</a:t>
            </a:r>
            <a:endParaRPr lang="en-US" altLang="ja-JP" b="1" dirty="0" smtClean="0">
              <a:solidFill>
                <a:schemeClr val="accent2">
                  <a:lumMod val="75000"/>
                </a:schemeClr>
              </a:solidFill>
              <a:latin typeface="HG創英角ﾎﾟｯﾌﾟ体" pitchFamily="49" charset="-128"/>
              <a:ea typeface="HG創英角ﾎﾟｯﾌﾟ体" pitchFamily="49" charset="-128"/>
            </a:endParaRPr>
          </a:p>
        </p:txBody>
      </p:sp>
      <p:sp>
        <p:nvSpPr>
          <p:cNvPr id="27" name="テキスト ボックス 26"/>
          <p:cNvSpPr txBox="1"/>
          <p:nvPr/>
        </p:nvSpPr>
        <p:spPr>
          <a:xfrm>
            <a:off x="1691680" y="5661248"/>
            <a:ext cx="6408712" cy="646331"/>
          </a:xfrm>
          <a:prstGeom prst="rect">
            <a:avLst/>
          </a:prstGeom>
          <a:noFill/>
        </p:spPr>
        <p:txBody>
          <a:bodyPr wrap="square" rtlCol="0">
            <a:spAutoFit/>
          </a:bodyPr>
          <a:lstStyle/>
          <a:p>
            <a:r>
              <a:rPr lang="ja-JP" altLang="en-US" sz="1200" dirty="0" smtClean="0">
                <a:solidFill>
                  <a:schemeClr val="accent1">
                    <a:lumMod val="60000"/>
                    <a:lumOff val="40000"/>
                  </a:schemeClr>
                </a:solidFill>
                <a:latin typeface="HG創英角ﾎﾟｯﾌﾟ体" pitchFamily="49" charset="-128"/>
                <a:ea typeface="HG創英角ﾎﾟｯﾌﾟ体" pitchFamily="49" charset="-128"/>
              </a:rPr>
              <a:t>・授乳室あり。最大２名までご使用いただけます。</a:t>
            </a:r>
            <a:endParaRPr lang="en-US" altLang="ja-JP" sz="1200" dirty="0" smtClean="0">
              <a:solidFill>
                <a:schemeClr val="accent1">
                  <a:lumMod val="60000"/>
                  <a:lumOff val="40000"/>
                </a:schemeClr>
              </a:solidFill>
              <a:latin typeface="HG創英角ﾎﾟｯﾌﾟ体" pitchFamily="49" charset="-128"/>
              <a:ea typeface="HG創英角ﾎﾟｯﾌﾟ体" pitchFamily="49" charset="-128"/>
            </a:endParaRPr>
          </a:p>
          <a:p>
            <a:r>
              <a:rPr kumimoji="1" lang="ja-JP" altLang="en-US" sz="1200" dirty="0" smtClean="0">
                <a:solidFill>
                  <a:schemeClr val="accent1">
                    <a:lumMod val="60000"/>
                    <a:lumOff val="40000"/>
                  </a:schemeClr>
                </a:solidFill>
                <a:latin typeface="HG創英角ﾎﾟｯﾌﾟ体" pitchFamily="49" charset="-128"/>
                <a:ea typeface="HG創英角ﾎﾟｯﾌﾟ体" pitchFamily="49" charset="-128"/>
              </a:rPr>
              <a:t>・トイレには、ベビーシート＆おむつ交換台を設置してます。</a:t>
            </a:r>
            <a:endParaRPr kumimoji="1" lang="en-US" altLang="ja-JP" sz="1200" dirty="0" smtClean="0">
              <a:solidFill>
                <a:schemeClr val="accent1">
                  <a:lumMod val="60000"/>
                  <a:lumOff val="40000"/>
                </a:schemeClr>
              </a:solidFill>
              <a:latin typeface="HG創英角ﾎﾟｯﾌﾟ体" pitchFamily="49" charset="-128"/>
              <a:ea typeface="HG創英角ﾎﾟｯﾌﾟ体" pitchFamily="49" charset="-128"/>
            </a:endParaRPr>
          </a:p>
          <a:p>
            <a:r>
              <a:rPr lang="ja-JP" altLang="en-US" sz="1200" dirty="0" smtClean="0">
                <a:solidFill>
                  <a:schemeClr val="accent1">
                    <a:lumMod val="60000"/>
                    <a:lumOff val="40000"/>
                  </a:schemeClr>
                </a:solidFill>
                <a:latin typeface="HG創英角ﾎﾟｯﾌﾟ体" pitchFamily="49" charset="-128"/>
                <a:ea typeface="HG創英角ﾎﾟｯﾌﾟ体" pitchFamily="49" charset="-128"/>
              </a:rPr>
              <a:t>・お子様をベビーカーでお連れのお客様もご利用しやすい広い環境。</a:t>
            </a:r>
            <a:endParaRPr lang="en-US" altLang="ja-JP" sz="1200" dirty="0" smtClean="0">
              <a:solidFill>
                <a:schemeClr val="accent1">
                  <a:lumMod val="60000"/>
                  <a:lumOff val="40000"/>
                </a:schemeClr>
              </a:solidFill>
              <a:latin typeface="HG創英角ﾎﾟｯﾌﾟ体" pitchFamily="49" charset="-128"/>
              <a:ea typeface="HG創英角ﾎﾟｯﾌﾟ体" pitchFamily="49" charset="-128"/>
            </a:endParaRPr>
          </a:p>
        </p:txBody>
      </p:sp>
      <p:sp>
        <p:nvSpPr>
          <p:cNvPr id="28" name="円/楕円 27"/>
          <p:cNvSpPr/>
          <p:nvPr/>
        </p:nvSpPr>
        <p:spPr>
          <a:xfrm>
            <a:off x="1403648" y="4725144"/>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円/楕円 28"/>
          <p:cNvSpPr/>
          <p:nvPr/>
        </p:nvSpPr>
        <p:spPr>
          <a:xfrm>
            <a:off x="1403648" y="5373216"/>
            <a:ext cx="216024" cy="216024"/>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a:off x="1187624" y="2636912"/>
            <a:ext cx="5472608" cy="400110"/>
          </a:xfrm>
          <a:prstGeom prst="rect">
            <a:avLst/>
          </a:prstGeom>
          <a:noFill/>
        </p:spPr>
        <p:txBody>
          <a:bodyPr wrap="square" rtlCol="0">
            <a:spAutoFit/>
          </a:bodyPr>
          <a:lstStyle/>
          <a:p>
            <a:r>
              <a:rPr kumimoji="1" lang="ja-JP" altLang="en-US" sz="2000" b="1" dirty="0" smtClean="0">
                <a:solidFill>
                  <a:schemeClr val="accent1">
                    <a:lumMod val="75000"/>
                  </a:schemeClr>
                </a:solidFill>
                <a:latin typeface="HG創英角ﾎﾟｯﾌﾟ体" pitchFamily="49" charset="-128"/>
                <a:ea typeface="HG創英角ﾎﾟｯﾌﾟ体" pitchFamily="49" charset="-128"/>
              </a:rPr>
              <a:t>住所：東京都荒川区西日暮里　</a:t>
            </a:r>
            <a:r>
              <a:rPr kumimoji="1" lang="en-US" altLang="ja-JP" sz="2000" b="1" dirty="0" smtClean="0">
                <a:solidFill>
                  <a:schemeClr val="accent1">
                    <a:lumMod val="75000"/>
                  </a:schemeClr>
                </a:solidFill>
                <a:latin typeface="HG創英角ﾎﾟｯﾌﾟ体" pitchFamily="49" charset="-128"/>
                <a:ea typeface="HG創英角ﾎﾟｯﾌﾟ体" pitchFamily="49" charset="-128"/>
              </a:rPr>
              <a:t>2-29-3</a:t>
            </a:r>
            <a:r>
              <a:rPr kumimoji="1" lang="ja-JP" altLang="en-US" sz="2000" b="1" dirty="0" smtClean="0">
                <a:solidFill>
                  <a:schemeClr val="accent1">
                    <a:lumMod val="75000"/>
                  </a:schemeClr>
                </a:solidFill>
                <a:latin typeface="HG創英角ﾎﾟｯﾌﾟ体" pitchFamily="49" charset="-128"/>
                <a:ea typeface="HG創英角ﾎﾟｯﾌﾟ体" pitchFamily="49" charset="-128"/>
              </a:rPr>
              <a:t>　</a:t>
            </a:r>
            <a:r>
              <a:rPr kumimoji="1" lang="en-US" altLang="ja-JP" sz="2000" b="1" dirty="0" smtClean="0">
                <a:solidFill>
                  <a:schemeClr val="accent1">
                    <a:lumMod val="75000"/>
                  </a:schemeClr>
                </a:solidFill>
                <a:latin typeface="HG創英角ﾎﾟｯﾌﾟ体" pitchFamily="49" charset="-128"/>
                <a:ea typeface="HG創英角ﾎﾟｯﾌﾟ体" pitchFamily="49" charset="-128"/>
              </a:rPr>
              <a:t>5</a:t>
            </a:r>
            <a:r>
              <a:rPr kumimoji="1" lang="ja-JP" altLang="en-US" sz="2000" b="1" dirty="0" smtClean="0">
                <a:solidFill>
                  <a:schemeClr val="accent1">
                    <a:lumMod val="75000"/>
                  </a:schemeClr>
                </a:solidFill>
                <a:latin typeface="HG創英角ﾎﾟｯﾌﾟ体" pitchFamily="49" charset="-128"/>
                <a:ea typeface="HG創英角ﾎﾟｯﾌﾟ体" pitchFamily="49" charset="-128"/>
              </a:rPr>
              <a:t>Ｆ</a:t>
            </a:r>
            <a:endParaRPr kumimoji="1" lang="ja-JP" altLang="en-US" sz="2000" b="1" dirty="0">
              <a:solidFill>
                <a:schemeClr val="accent1">
                  <a:lumMod val="75000"/>
                </a:schemeClr>
              </a:solidFill>
              <a:latin typeface="HG創英角ﾎﾟｯﾌﾟ体" pitchFamily="49" charset="-128"/>
              <a:ea typeface="HG創英角ﾎﾟｯﾌﾟ体" pitchFamily="49" charset="-128"/>
            </a:endParaRPr>
          </a:p>
        </p:txBody>
      </p:sp>
      <p:sp>
        <p:nvSpPr>
          <p:cNvPr id="31" name="テキスト ボックス 30"/>
          <p:cNvSpPr txBox="1"/>
          <p:nvPr/>
        </p:nvSpPr>
        <p:spPr>
          <a:xfrm>
            <a:off x="1331640" y="2996952"/>
            <a:ext cx="6336704" cy="276999"/>
          </a:xfrm>
          <a:prstGeom prst="rect">
            <a:avLst/>
          </a:prstGeom>
          <a:noFill/>
        </p:spPr>
        <p:txBody>
          <a:bodyPr wrap="square" rtlCol="0">
            <a:spAutoFit/>
          </a:bodyPr>
          <a:lstStyle/>
          <a:p>
            <a:r>
              <a:rPr kumimoji="1" lang="ja-JP" altLang="en-US" sz="1200" dirty="0" smtClean="0">
                <a:solidFill>
                  <a:schemeClr val="accent1">
                    <a:lumMod val="75000"/>
                  </a:schemeClr>
                </a:solidFill>
                <a:latin typeface="HG創英角ﾎﾟｯﾌﾟ体" pitchFamily="49" charset="-128"/>
                <a:ea typeface="HG創英角ﾎﾟｯﾌﾟ体" pitchFamily="49" charset="-128"/>
              </a:rPr>
              <a:t>相談窓口：</a:t>
            </a:r>
            <a:r>
              <a:rPr lang="ja-JP" altLang="en-US" sz="1200" dirty="0" smtClean="0">
                <a:solidFill>
                  <a:schemeClr val="accent1">
                    <a:lumMod val="75000"/>
                  </a:schemeClr>
                </a:solidFill>
                <a:latin typeface="HG創英角ﾎﾟｯﾌﾟ体" pitchFamily="49" charset="-128"/>
                <a:ea typeface="HG創英角ﾎﾟｯﾌﾟ体" pitchFamily="49" charset="-128"/>
              </a:rPr>
              <a:t>３（足立マザーズコーナー）→７（マザーズハローワーク日暮里）に拡充</a:t>
            </a:r>
            <a:endParaRPr lang="ja-JP" altLang="en-US" sz="1200" dirty="0">
              <a:solidFill>
                <a:schemeClr val="accent1">
                  <a:lumMod val="75000"/>
                </a:schemeClr>
              </a:solidFill>
              <a:latin typeface="HG創英角ﾎﾟｯﾌﾟ体" pitchFamily="49" charset="-128"/>
              <a:ea typeface="HG創英角ﾎﾟｯﾌﾟ体" pitchFamily="49" charset="-128"/>
            </a:endParaRPr>
          </a:p>
        </p:txBody>
      </p:sp>
      <p:sp>
        <p:nvSpPr>
          <p:cNvPr id="32" name="テキスト ボックス 31"/>
          <p:cNvSpPr txBox="1"/>
          <p:nvPr/>
        </p:nvSpPr>
        <p:spPr>
          <a:xfrm>
            <a:off x="1331640" y="3284984"/>
            <a:ext cx="7704856" cy="276999"/>
          </a:xfrm>
          <a:prstGeom prst="rect">
            <a:avLst/>
          </a:prstGeom>
          <a:noFill/>
        </p:spPr>
        <p:txBody>
          <a:bodyPr wrap="square" rtlCol="0">
            <a:spAutoFit/>
          </a:bodyPr>
          <a:lstStyle/>
          <a:p>
            <a:r>
              <a:rPr lang="ja-JP" altLang="en-US" sz="1200" dirty="0" smtClean="0">
                <a:solidFill>
                  <a:schemeClr val="accent1">
                    <a:lumMod val="75000"/>
                  </a:schemeClr>
                </a:solidFill>
                <a:latin typeface="HG創英角ﾎﾟｯﾌﾟ体" pitchFamily="49" charset="-128"/>
                <a:ea typeface="HG創英角ﾎﾟｯﾌﾟ体" pitchFamily="49" charset="-128"/>
              </a:rPr>
              <a:t>求人検索ＰＣ</a:t>
            </a:r>
            <a:r>
              <a:rPr kumimoji="1" lang="ja-JP" altLang="en-US" sz="1200" dirty="0" smtClean="0">
                <a:solidFill>
                  <a:schemeClr val="accent1">
                    <a:lumMod val="75000"/>
                  </a:schemeClr>
                </a:solidFill>
                <a:latin typeface="HG創英角ﾎﾟｯﾌﾟ体" pitchFamily="49" charset="-128"/>
                <a:ea typeface="HG創英角ﾎﾟｯﾌﾟ体" pitchFamily="49" charset="-128"/>
              </a:rPr>
              <a:t>：３台（足立マザーズコーナー）→１２台（マザーズハローワーク日暮里）に拡充</a:t>
            </a:r>
            <a:endParaRPr kumimoji="1" lang="ja-JP" altLang="en-US" sz="1200" dirty="0">
              <a:solidFill>
                <a:schemeClr val="accent1">
                  <a:lumMod val="75000"/>
                </a:schemeClr>
              </a:solidFill>
              <a:latin typeface="HG創英角ﾎﾟｯﾌﾟ体" pitchFamily="49" charset="-128"/>
              <a:ea typeface="HG創英角ﾎﾟｯﾌﾟ体" pitchFamily="49" charset="-128"/>
            </a:endParaRPr>
          </a:p>
        </p:txBody>
      </p:sp>
    </p:spTree>
  </p:cSld>
  <p:clrMapOvr>
    <a:masterClrMapping/>
  </p:clrMapOvr>
  <p:transition spd="med">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4139952" y="1556792"/>
            <a:ext cx="936104" cy="48245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395536" y="4797152"/>
            <a:ext cx="8064896" cy="1152128"/>
          </a:xfrm>
          <a:prstGeom prst="rect">
            <a:avLst/>
          </a:prstGeom>
          <a:solidFill>
            <a:schemeClr val="accent5">
              <a:lumMod val="20000"/>
              <a:lumOff val="80000"/>
            </a:schemeClr>
          </a:solidFill>
          <a:ln>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タイトル 1"/>
          <p:cNvSpPr>
            <a:spLocks noGrp="1"/>
          </p:cNvSpPr>
          <p:nvPr>
            <p:ph type="title"/>
          </p:nvPr>
        </p:nvSpPr>
        <p:spPr>
          <a:xfrm>
            <a:off x="457200" y="274638"/>
            <a:ext cx="8147248" cy="582594"/>
          </a:xfrm>
        </p:spPr>
        <p:txBody>
          <a:bodyPr>
            <a:normAutofit/>
          </a:bodyPr>
          <a:lstStyle/>
          <a:p>
            <a:r>
              <a:rPr kumimoji="1" lang="ja-JP" altLang="en-US" sz="2800" b="1" dirty="0" smtClean="0">
                <a:solidFill>
                  <a:schemeClr val="tx2"/>
                </a:solidFill>
                <a:latin typeface="HG創英角ｺﾞｼｯｸUB" pitchFamily="49" charset="-128"/>
                <a:ea typeface="HG創英角ｺﾞｼｯｸUB" pitchFamily="49" charset="-128"/>
              </a:rPr>
              <a:t>助成金の活用状況</a:t>
            </a:r>
            <a:endParaRPr kumimoji="1" lang="ja-JP" altLang="en-US" sz="2200" b="1" dirty="0">
              <a:solidFill>
                <a:schemeClr val="tx2"/>
              </a:solidFill>
              <a:latin typeface="HG創英角ｺﾞｼｯｸUB" pitchFamily="49" charset="-128"/>
              <a:ea typeface="HG創英角ｺﾞｼｯｸUB" pitchFamily="49" charset="-128"/>
            </a:endParaRPr>
          </a:p>
        </p:txBody>
      </p:sp>
      <p:sp>
        <p:nvSpPr>
          <p:cNvPr id="9" name="フッター プレースホルダ 10"/>
          <p:cNvSpPr txBox="1">
            <a:spLocks/>
          </p:cNvSpPr>
          <p:nvPr/>
        </p:nvSpPr>
        <p:spPr>
          <a:xfrm>
            <a:off x="8604448" y="6357958"/>
            <a:ext cx="406208" cy="365760"/>
          </a:xfrm>
          <a:prstGeom prst="rect">
            <a:avLst/>
          </a:prstGeom>
        </p:spPr>
        <p:txBody>
          <a:bodyPr vert="horz"/>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ja-JP" altLang="en-US" sz="1400" noProof="0" dirty="0" smtClean="0">
                <a:solidFill>
                  <a:srgbClr val="FFFFFF"/>
                </a:solidFill>
                <a:latin typeface="HG創英角ﾎﾟｯﾌﾟ体" pitchFamily="49" charset="-128"/>
                <a:ea typeface="HG創英角ﾎﾟｯﾌﾟ体" pitchFamily="49" charset="-128"/>
              </a:rPr>
              <a:t>７</a:t>
            </a:r>
            <a:endParaRPr kumimoji="0" lang="ja-JP" altLang="en-US" sz="1400" b="0" i="0" u="none" strike="noStrike" kern="1200" cap="none" spc="0" normalizeH="0" baseline="0" noProof="0" dirty="0">
              <a:ln>
                <a:noFill/>
              </a:ln>
              <a:solidFill>
                <a:srgbClr val="FFFFFF"/>
              </a:solidFill>
              <a:effectLst/>
              <a:uLnTx/>
              <a:uFillTx/>
              <a:latin typeface="HG創英角ﾎﾟｯﾌﾟ体" pitchFamily="49" charset="-128"/>
              <a:ea typeface="HG創英角ﾎﾟｯﾌﾟ体" pitchFamily="49" charset="-128"/>
              <a:cs typeface="+mn-cs"/>
            </a:endParaRPr>
          </a:p>
        </p:txBody>
      </p:sp>
      <p:sp>
        <p:nvSpPr>
          <p:cNvPr id="2049" name="Rectangle 1"/>
          <p:cNvSpPr>
            <a:spLocks noChangeArrowheads="1"/>
          </p:cNvSpPr>
          <p:nvPr/>
        </p:nvSpPr>
        <p:spPr bwMode="auto">
          <a:xfrm>
            <a:off x="251520" y="1700808"/>
            <a:ext cx="806489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2000" b="0" i="0" u="none" strike="noStrike" cap="none" normalizeH="0" baseline="0" dirty="0" smtClean="0">
                <a:ln>
                  <a:noFill/>
                </a:ln>
                <a:solidFill>
                  <a:schemeClr val="tx2"/>
                </a:solidFill>
                <a:effectLst/>
                <a:latin typeface="Century" pitchFamily="18" charset="0"/>
                <a:ea typeface="ＤＦ特太ゴシック体" pitchFamily="1" charset="-128"/>
                <a:cs typeface="Times New Roman" pitchFamily="18" charset="0"/>
              </a:rPr>
              <a:t>特定求職者雇用開発助成金</a:t>
            </a:r>
            <a:endParaRPr kumimoji="1" lang="en-US" altLang="ja-JP" sz="2000" b="0" i="0" u="none" strike="noStrike" cap="none" normalizeH="0" baseline="0" dirty="0" smtClean="0">
              <a:ln>
                <a:noFill/>
              </a:ln>
              <a:solidFill>
                <a:schemeClr val="tx2"/>
              </a:solidFill>
              <a:effectLst/>
              <a:latin typeface="Century" pitchFamily="18" charset="0"/>
              <a:ea typeface="ＤＦ特太ゴシック体" pitchFamily="1" charset="-128"/>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1" lang="ja-JP" sz="1000" b="0" i="0" u="none" strike="noStrike" cap="none" normalizeH="0" baseline="0" dirty="0" smtClean="0">
              <a:ln>
                <a:noFill/>
              </a:ln>
              <a:solidFill>
                <a:schemeClr val="tx1"/>
              </a:solidFill>
              <a:effectLst/>
              <a:latin typeface="Arial" pitchFamily="34" charset="0"/>
              <a:ea typeface="ＤＦ特太ゴシック体" pitchFamily="1" charset="-128"/>
              <a:cs typeface="ＭＳ Ｐゴシック"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400" b="0" i="0" u="none" strike="noStrike" cap="none" normalizeH="0" baseline="0" dirty="0" smtClean="0">
                <a:ln>
                  <a:noFill/>
                </a:ln>
                <a:solidFill>
                  <a:srgbClr val="000000"/>
                </a:solidFill>
                <a:effectLst/>
                <a:latin typeface="Arial" pitchFamily="34" charset="0"/>
                <a:ea typeface="ＤＦ特太ゴシック体" pitchFamily="1" charset="-128"/>
                <a:cs typeface="Arial" pitchFamily="34" charset="0"/>
              </a:rPr>
              <a:t>　</a:t>
            </a:r>
            <a:r>
              <a:rPr kumimoji="1" lang="ja-JP" altLang="en-US" sz="1400" b="0" i="0" u="none" strike="noStrike" cap="none" normalizeH="0" baseline="0" dirty="0" smtClean="0">
                <a:ln>
                  <a:noFill/>
                </a:ln>
                <a:solidFill>
                  <a:schemeClr val="accent5">
                    <a:lumMod val="50000"/>
                  </a:schemeClr>
                </a:solidFill>
                <a:effectLst/>
                <a:latin typeface="Arial" pitchFamily="34" charset="0"/>
                <a:ea typeface="ＤＦ特太ゴシック体" pitchFamily="1" charset="-128"/>
                <a:cs typeface="Arial" pitchFamily="34" charset="0"/>
              </a:rPr>
              <a:t>高</a:t>
            </a:r>
            <a:r>
              <a:rPr kumimoji="1" lang="ja-JP" sz="1400" b="0" i="0" u="none" strike="noStrike" cap="none" normalizeH="0" baseline="0" dirty="0" smtClean="0">
                <a:ln>
                  <a:noFill/>
                </a:ln>
                <a:solidFill>
                  <a:schemeClr val="accent5">
                    <a:lumMod val="50000"/>
                  </a:schemeClr>
                </a:solidFill>
                <a:effectLst/>
                <a:latin typeface="Arial" pitchFamily="34" charset="0"/>
                <a:ea typeface="ＤＦ特太ゴシック体" pitchFamily="1" charset="-128"/>
                <a:cs typeface="Arial" pitchFamily="34" charset="0"/>
              </a:rPr>
              <a:t>年齢者や障害者等の就職困難者をハローワーク等の紹介により、継続して雇用する</a:t>
            </a:r>
            <a:r>
              <a:rPr kumimoji="1" lang="ja-JP" altLang="en-US" sz="1400" b="0" i="0" u="none" strike="noStrike" cap="none" normalizeH="0" baseline="0" dirty="0" smtClean="0">
                <a:ln>
                  <a:noFill/>
                </a:ln>
                <a:solidFill>
                  <a:schemeClr val="accent5">
                    <a:lumMod val="50000"/>
                  </a:schemeClr>
                </a:solidFill>
                <a:effectLst/>
                <a:latin typeface="ＭＳ 明朝" pitchFamily="17" charset="-128"/>
                <a:ea typeface="ＤＦ特太ゴシック体" pitchFamily="1" charset="-128"/>
                <a:cs typeface="Arial" pitchFamily="34" charset="0"/>
              </a:rPr>
              <a:t>労働者（雇用保険の一般被保険者）として雇い入れる事業主に対して、賃金相当額の一部が助成する制度。</a:t>
            </a:r>
            <a:endParaRPr kumimoji="1" lang="en-US" altLang="ja-JP" sz="1400" b="0" i="0" u="none" strike="noStrike" cap="none" normalizeH="0" baseline="0" dirty="0" smtClean="0">
              <a:ln>
                <a:noFill/>
              </a:ln>
              <a:solidFill>
                <a:schemeClr val="accent5">
                  <a:lumMod val="50000"/>
                </a:schemeClr>
              </a:solidFill>
              <a:effectLst/>
              <a:latin typeface="ＭＳ 明朝" pitchFamily="17" charset="-128"/>
              <a:ea typeface="ＤＦ特太ゴシック体" pitchFamily="1" charset="-128"/>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smtClean="0">
                <a:ln>
                  <a:noFill/>
                </a:ln>
                <a:solidFill>
                  <a:schemeClr val="accent5">
                    <a:lumMod val="50000"/>
                  </a:schemeClr>
                </a:solidFill>
                <a:effectLst/>
                <a:latin typeface="Arial" pitchFamily="34" charset="0"/>
                <a:ea typeface="ＤＦ特太ゴシック体" pitchFamily="1" charset="-128"/>
                <a:cs typeface="ＭＳ Ｐゴシック" pitchFamily="50" charset="-128"/>
              </a:rPr>
              <a:t> 　</a:t>
            </a:r>
            <a:r>
              <a:rPr kumimoji="1" lang="ja-JP" altLang="en-US" sz="1400" b="0" i="0" u="none" strike="noStrike" cap="none" normalizeH="0" baseline="0" dirty="0" smtClean="0">
                <a:ln>
                  <a:noFill/>
                </a:ln>
                <a:solidFill>
                  <a:schemeClr val="accent5">
                    <a:lumMod val="50000"/>
                  </a:schemeClr>
                </a:solidFill>
                <a:effectLst/>
                <a:latin typeface="Arial" pitchFamily="34" charset="0"/>
                <a:ea typeface="ＤＦ特太ゴシック体" pitchFamily="1" charset="-128"/>
                <a:cs typeface="ＭＳ Ｐゴシック" pitchFamily="50" charset="-128"/>
              </a:rPr>
              <a:t>母子家庭の母等も対象。支給額</a:t>
            </a:r>
            <a:r>
              <a:rPr lang="ja-JP" altLang="en-US" sz="1400" dirty="0" smtClean="0">
                <a:solidFill>
                  <a:schemeClr val="accent5">
                    <a:lumMod val="50000"/>
                  </a:schemeClr>
                </a:solidFill>
                <a:latin typeface="Arial" pitchFamily="34" charset="0"/>
                <a:ea typeface="ＤＦ特太ゴシック体" pitchFamily="1" charset="-128"/>
                <a:cs typeface="ＭＳ Ｐゴシック" pitchFamily="50" charset="-128"/>
              </a:rPr>
              <a:t>等は下記のとおり。</a:t>
            </a:r>
            <a:endParaRPr kumimoji="1" lang="en-US" altLang="ja-JP" sz="1000" b="0" i="0" u="none" strike="noStrike" cap="none" normalizeH="0" baseline="0" dirty="0" smtClean="0">
              <a:ln>
                <a:noFill/>
              </a:ln>
              <a:solidFill>
                <a:schemeClr val="accent5">
                  <a:lumMod val="50000"/>
                </a:schemeClr>
              </a:solidFill>
              <a:effectLst/>
              <a:latin typeface="Arial" pitchFamily="34" charset="0"/>
              <a:ea typeface="ＤＦ特太ゴシック体" pitchFamily="1" charset="-128"/>
              <a:cs typeface="ＭＳ Ｐゴシック" pitchFamily="50" charset="-128"/>
            </a:endParaRPr>
          </a:p>
        </p:txBody>
      </p:sp>
      <p:sp>
        <p:nvSpPr>
          <p:cNvPr id="2050" name="Rectangle 2"/>
          <p:cNvSpPr>
            <a:spLocks noChangeArrowheads="1"/>
          </p:cNvSpPr>
          <p:nvPr/>
        </p:nvSpPr>
        <p:spPr bwMode="auto">
          <a:xfrm>
            <a:off x="4427984" y="4149080"/>
            <a:ext cx="4464496"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sz="1200" b="0" i="0" u="none" strike="noStrike" cap="none" normalizeH="0" baseline="0" dirty="0" smtClean="0">
                <a:ln>
                  <a:noFill/>
                </a:ln>
                <a:solidFill>
                  <a:schemeClr val="accent5">
                    <a:lumMod val="50000"/>
                  </a:schemeClr>
                </a:solidFill>
                <a:effectLst/>
                <a:latin typeface="HG創英角ｺﾞｼｯｸUB" pitchFamily="49" charset="-128"/>
                <a:ea typeface="HG創英角ｺﾞｼｯｸUB" pitchFamily="49" charset="-128"/>
                <a:cs typeface="Arial" pitchFamily="34" charset="0"/>
              </a:rPr>
              <a:t>（　）内は中小企業事業主に対する支給額及び助成対象期間</a:t>
            </a:r>
            <a:endParaRPr kumimoji="1" lang="ja-JP" sz="2800" b="0" i="0" u="none" strike="noStrike" cap="none" normalizeH="0" baseline="0" dirty="0" smtClean="0">
              <a:ln>
                <a:noFill/>
              </a:ln>
              <a:solidFill>
                <a:schemeClr val="accent5">
                  <a:lumMod val="50000"/>
                </a:schemeClr>
              </a:solidFill>
              <a:effectLst/>
              <a:latin typeface="HG創英角ｺﾞｼｯｸUB" pitchFamily="49" charset="-128"/>
              <a:ea typeface="HG創英角ｺﾞｼｯｸUB" pitchFamily="49" charset="-128"/>
              <a:cs typeface="ＭＳ Ｐゴシック" pitchFamily="50" charset="-128"/>
            </a:endParaRPr>
          </a:p>
        </p:txBody>
      </p:sp>
      <p:sp>
        <p:nvSpPr>
          <p:cNvPr id="12" name="正方形/長方形 11"/>
          <p:cNvSpPr/>
          <p:nvPr/>
        </p:nvSpPr>
        <p:spPr>
          <a:xfrm>
            <a:off x="899592" y="4797152"/>
            <a:ext cx="7416824" cy="338554"/>
          </a:xfrm>
          <a:prstGeom prst="rect">
            <a:avLst/>
          </a:prstGeom>
        </p:spPr>
        <p:txBody>
          <a:bodyPr wrap="square">
            <a:spAutoFit/>
          </a:bodyPr>
          <a:lstStyle/>
          <a:p>
            <a:pPr lvl="0"/>
            <a:r>
              <a:rPr lang="ja-JP" altLang="ja-JP" sz="1600" dirty="0" smtClean="0">
                <a:solidFill>
                  <a:schemeClr val="accent5">
                    <a:lumMod val="50000"/>
                  </a:schemeClr>
                </a:solidFill>
                <a:latin typeface="HG創英角ｺﾞｼｯｸUB" pitchFamily="49" charset="-128"/>
                <a:ea typeface="ＤＦ特太ゴシック体" pitchFamily="1" charset="-128"/>
              </a:rPr>
              <a:t>平成２５年度</a:t>
            </a:r>
            <a:r>
              <a:rPr lang="ja-JP" altLang="en-US" sz="1600" dirty="0" smtClean="0">
                <a:solidFill>
                  <a:schemeClr val="accent5">
                    <a:lumMod val="50000"/>
                  </a:schemeClr>
                </a:solidFill>
                <a:latin typeface="HG創英角ｺﾞｼｯｸUB" pitchFamily="49" charset="-128"/>
                <a:ea typeface="ＤＦ特太ゴシック体" pitchFamily="1" charset="-128"/>
              </a:rPr>
              <a:t>　</a:t>
            </a:r>
            <a:r>
              <a:rPr lang="ja-JP" altLang="ja-JP" sz="1600" dirty="0" smtClean="0">
                <a:solidFill>
                  <a:schemeClr val="accent5">
                    <a:lumMod val="50000"/>
                  </a:schemeClr>
                </a:solidFill>
                <a:latin typeface="Century" pitchFamily="18" charset="0"/>
                <a:ea typeface="ＤＦ特太ゴシック体" pitchFamily="1" charset="-128"/>
                <a:cs typeface="Times New Roman" pitchFamily="18" charset="0"/>
              </a:rPr>
              <a:t>特定求職者雇用開発助成金</a:t>
            </a:r>
            <a:r>
              <a:rPr lang="ja-JP" altLang="en-US" sz="1600" dirty="0" smtClean="0">
                <a:solidFill>
                  <a:schemeClr val="accent5">
                    <a:lumMod val="50000"/>
                  </a:schemeClr>
                </a:solidFill>
                <a:latin typeface="Century" pitchFamily="18" charset="0"/>
                <a:ea typeface="ＤＦ特太ゴシック体" pitchFamily="1" charset="-128"/>
                <a:cs typeface="Times New Roman" pitchFamily="18" charset="0"/>
              </a:rPr>
              <a:t>（母子家庭の母等）</a:t>
            </a:r>
            <a:r>
              <a:rPr lang="ja-JP" altLang="ja-JP" sz="1600" dirty="0" smtClean="0">
                <a:solidFill>
                  <a:schemeClr val="accent5">
                    <a:lumMod val="50000"/>
                  </a:schemeClr>
                </a:solidFill>
                <a:latin typeface="HG創英角ｺﾞｼｯｸUB" pitchFamily="49" charset="-128"/>
                <a:ea typeface="ＤＦ特太ゴシック体" pitchFamily="1" charset="-128"/>
              </a:rPr>
              <a:t>の</a:t>
            </a:r>
            <a:r>
              <a:rPr lang="ja-JP" altLang="en-US" sz="1600" dirty="0" smtClean="0">
                <a:solidFill>
                  <a:schemeClr val="accent5">
                    <a:lumMod val="50000"/>
                  </a:schemeClr>
                </a:solidFill>
                <a:latin typeface="HG創英角ｺﾞｼｯｸUB" pitchFamily="49" charset="-128"/>
                <a:ea typeface="ＤＦ特太ゴシック体" pitchFamily="1" charset="-128"/>
              </a:rPr>
              <a:t>支給実績</a:t>
            </a:r>
            <a:endParaRPr lang="en-US" altLang="ja-JP" sz="1600" dirty="0" smtClean="0">
              <a:solidFill>
                <a:schemeClr val="accent5">
                  <a:lumMod val="50000"/>
                </a:schemeClr>
              </a:solidFill>
              <a:latin typeface="HG創英角ｺﾞｼｯｸUB" pitchFamily="49" charset="-128"/>
              <a:ea typeface="ＤＦ特太ゴシック体" pitchFamily="1" charset="-128"/>
            </a:endParaRPr>
          </a:p>
        </p:txBody>
      </p:sp>
      <p:graphicFrame>
        <p:nvGraphicFramePr>
          <p:cNvPr id="14" name="表 13"/>
          <p:cNvGraphicFramePr>
            <a:graphicFrameLocks noGrp="1"/>
          </p:cNvGraphicFramePr>
          <p:nvPr/>
        </p:nvGraphicFramePr>
        <p:xfrm>
          <a:off x="323528" y="2996952"/>
          <a:ext cx="8424936" cy="1152128"/>
        </p:xfrm>
        <a:graphic>
          <a:graphicData uri="http://schemas.openxmlformats.org/drawingml/2006/table">
            <a:tbl>
              <a:tblPr/>
              <a:tblGrid>
                <a:gridCol w="1751403"/>
                <a:gridCol w="2460097"/>
                <a:gridCol w="1794970"/>
                <a:gridCol w="2418466"/>
              </a:tblGrid>
              <a:tr h="353953">
                <a:tc>
                  <a:txBody>
                    <a:bodyPr/>
                    <a:lstStyle/>
                    <a:p>
                      <a:pPr algn="ctr">
                        <a:spcAft>
                          <a:spcPts val="0"/>
                        </a:spcAft>
                      </a:pPr>
                      <a:r>
                        <a:rPr lang="ja-JP" sz="1400" kern="100" dirty="0">
                          <a:solidFill>
                            <a:schemeClr val="accent5">
                              <a:lumMod val="50000"/>
                            </a:schemeClr>
                          </a:solidFill>
                          <a:latin typeface="HG創英角ｺﾞｼｯｸUB" pitchFamily="49" charset="-128"/>
                          <a:ea typeface="HG創英角ｺﾞｼｯｸUB" pitchFamily="49" charset="-128"/>
                          <a:cs typeface="Arial"/>
                        </a:rPr>
                        <a:t>対象労働者</a:t>
                      </a:r>
                      <a:endParaRPr lang="ja-JP" sz="1400" kern="100" dirty="0">
                        <a:solidFill>
                          <a:schemeClr val="accent5">
                            <a:lumMod val="50000"/>
                          </a:schemeClr>
                        </a:solidFill>
                        <a:latin typeface="HG創英角ｺﾞｼｯｸUB" pitchFamily="49" charset="-128"/>
                        <a:ea typeface="HG創英角ｺﾞｼｯｸUB"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solidFill>
                            <a:schemeClr val="accent5">
                              <a:lumMod val="50000"/>
                            </a:schemeClr>
                          </a:solidFill>
                          <a:latin typeface="HG創英角ｺﾞｼｯｸUB" pitchFamily="49" charset="-128"/>
                          <a:ea typeface="HG創英角ｺﾞｼｯｸUB" pitchFamily="49" charset="-128"/>
                          <a:cs typeface="Arial"/>
                        </a:rPr>
                        <a:t>支給額</a:t>
                      </a:r>
                      <a:endParaRPr lang="ja-JP" sz="1400" kern="100" dirty="0">
                        <a:solidFill>
                          <a:schemeClr val="accent5">
                            <a:lumMod val="50000"/>
                          </a:schemeClr>
                        </a:solidFill>
                        <a:latin typeface="HG創英角ｺﾞｼｯｸUB" pitchFamily="49" charset="-128"/>
                        <a:ea typeface="HG創英角ｺﾞｼｯｸUB"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solidFill>
                            <a:schemeClr val="accent5">
                              <a:lumMod val="50000"/>
                            </a:schemeClr>
                          </a:solidFill>
                          <a:latin typeface="HG創英角ｺﾞｼｯｸUB" pitchFamily="49" charset="-128"/>
                          <a:ea typeface="HG創英角ｺﾞｼｯｸUB" pitchFamily="49" charset="-128"/>
                          <a:cs typeface="Arial"/>
                        </a:rPr>
                        <a:t>助成対象期間</a:t>
                      </a:r>
                      <a:endParaRPr lang="ja-JP" sz="1400" kern="100">
                        <a:solidFill>
                          <a:schemeClr val="accent5">
                            <a:lumMod val="50000"/>
                          </a:schemeClr>
                        </a:solidFill>
                        <a:latin typeface="HG創英角ｺﾞｼｯｸUB" pitchFamily="49" charset="-128"/>
                        <a:ea typeface="HG創英角ｺﾞｼｯｸUB"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a:solidFill>
                            <a:schemeClr val="accent5">
                              <a:lumMod val="50000"/>
                            </a:schemeClr>
                          </a:solidFill>
                          <a:latin typeface="HG創英角ｺﾞｼｯｸUB" pitchFamily="49" charset="-128"/>
                          <a:ea typeface="HG創英角ｺﾞｼｯｸUB" pitchFamily="49" charset="-128"/>
                          <a:cs typeface="Arial"/>
                        </a:rPr>
                        <a:t>支給対象期毎の支給額</a:t>
                      </a:r>
                      <a:endParaRPr lang="ja-JP" sz="1400" kern="100">
                        <a:solidFill>
                          <a:schemeClr val="accent5">
                            <a:lumMod val="50000"/>
                          </a:schemeClr>
                        </a:solidFill>
                        <a:latin typeface="HG創英角ｺﾞｼｯｸUB" pitchFamily="49" charset="-128"/>
                        <a:ea typeface="HG創英角ｺﾞｼｯｸUB"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8175">
                <a:tc>
                  <a:txBody>
                    <a:bodyPr/>
                    <a:lstStyle/>
                    <a:p>
                      <a:pPr algn="ctr">
                        <a:spcAft>
                          <a:spcPts val="0"/>
                        </a:spcAft>
                      </a:pPr>
                      <a:r>
                        <a:rPr lang="ja-JP" sz="1400" kern="100" dirty="0">
                          <a:solidFill>
                            <a:schemeClr val="accent5">
                              <a:lumMod val="50000"/>
                            </a:schemeClr>
                          </a:solidFill>
                          <a:latin typeface="HG創英角ｺﾞｼｯｸUB" pitchFamily="49" charset="-128"/>
                          <a:ea typeface="HG創英角ｺﾞｼｯｸUB" pitchFamily="49" charset="-128"/>
                          <a:cs typeface="Arial"/>
                        </a:rPr>
                        <a:t>母子家庭</a:t>
                      </a:r>
                      <a:r>
                        <a:rPr lang="ja-JP" sz="1400" kern="100" dirty="0" smtClean="0">
                          <a:solidFill>
                            <a:schemeClr val="accent5">
                              <a:lumMod val="50000"/>
                            </a:schemeClr>
                          </a:solidFill>
                          <a:latin typeface="HG創英角ｺﾞｼｯｸUB" pitchFamily="49" charset="-128"/>
                          <a:ea typeface="HG創英角ｺﾞｼｯｸUB" pitchFamily="49" charset="-128"/>
                          <a:cs typeface="Arial"/>
                        </a:rPr>
                        <a:t>の</a:t>
                      </a:r>
                      <a:r>
                        <a:rPr lang="ja-JP" altLang="en-US" sz="1400" kern="100" dirty="0" smtClean="0">
                          <a:solidFill>
                            <a:schemeClr val="accent5">
                              <a:lumMod val="50000"/>
                            </a:schemeClr>
                          </a:solidFill>
                          <a:latin typeface="HG創英角ｺﾞｼｯｸUB" pitchFamily="49" charset="-128"/>
                          <a:ea typeface="HG創英角ｺﾞｼｯｸUB" pitchFamily="49" charset="-128"/>
                          <a:cs typeface="Arial"/>
                        </a:rPr>
                        <a:t>母等</a:t>
                      </a:r>
                      <a:endParaRPr lang="ja-JP" sz="1400" kern="100" dirty="0">
                        <a:solidFill>
                          <a:schemeClr val="accent5">
                            <a:lumMod val="50000"/>
                          </a:schemeClr>
                        </a:solidFill>
                        <a:latin typeface="HG創英角ｺﾞｼｯｸUB" pitchFamily="49" charset="-128"/>
                        <a:ea typeface="HG創英角ｺﾞｼｯｸUB"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solidFill>
                            <a:schemeClr val="accent5">
                              <a:lumMod val="50000"/>
                            </a:schemeClr>
                          </a:solidFill>
                          <a:latin typeface="HG創英角ｺﾞｼｯｸUB" pitchFamily="49" charset="-128"/>
                          <a:ea typeface="HG創英角ｺﾞｼｯｸUB" pitchFamily="49" charset="-128"/>
                          <a:cs typeface="Arial"/>
                        </a:rPr>
                        <a:t>５０万円（９０万円）</a:t>
                      </a:r>
                      <a:endParaRPr lang="ja-JP" sz="1400" kern="100" dirty="0">
                        <a:solidFill>
                          <a:schemeClr val="accent5">
                            <a:lumMod val="50000"/>
                          </a:schemeClr>
                        </a:solidFill>
                        <a:latin typeface="HG創英角ｺﾞｼｯｸUB" pitchFamily="49" charset="-128"/>
                        <a:ea typeface="HG創英角ｺﾞｼｯｸUB"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solidFill>
                            <a:schemeClr val="accent5">
                              <a:lumMod val="50000"/>
                            </a:schemeClr>
                          </a:solidFill>
                          <a:latin typeface="HG創英角ｺﾞｼｯｸUB" pitchFamily="49" charset="-128"/>
                          <a:ea typeface="HG創英角ｺﾞｼｯｸUB" pitchFamily="49" charset="-128"/>
                          <a:cs typeface="Arial"/>
                        </a:rPr>
                        <a:t>１年（１年）</a:t>
                      </a:r>
                      <a:endParaRPr lang="ja-JP" sz="1400" kern="100" dirty="0">
                        <a:solidFill>
                          <a:schemeClr val="accent5">
                            <a:lumMod val="50000"/>
                          </a:schemeClr>
                        </a:solidFill>
                        <a:latin typeface="HG創英角ｺﾞｼｯｸUB" pitchFamily="49" charset="-128"/>
                        <a:ea typeface="HG創英角ｺﾞｼｯｸUB"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1400" kern="100" dirty="0">
                          <a:solidFill>
                            <a:schemeClr val="accent5">
                              <a:lumMod val="50000"/>
                            </a:schemeClr>
                          </a:solidFill>
                          <a:latin typeface="HG創英角ｺﾞｼｯｸUB" pitchFamily="49" charset="-128"/>
                          <a:ea typeface="HG創英角ｺﾞｼｯｸUB" pitchFamily="49" charset="-128"/>
                          <a:cs typeface="Arial"/>
                        </a:rPr>
                        <a:t>第１期２５（４５）万円</a:t>
                      </a:r>
                      <a:endParaRPr lang="ja-JP" sz="1400" kern="100" dirty="0">
                        <a:solidFill>
                          <a:schemeClr val="accent5">
                            <a:lumMod val="50000"/>
                          </a:schemeClr>
                        </a:solidFill>
                        <a:latin typeface="HG創英角ｺﾞｼｯｸUB" pitchFamily="49" charset="-128"/>
                        <a:ea typeface="HG創英角ｺﾞｼｯｸUB" pitchFamily="49" charset="-128"/>
                        <a:cs typeface="Times New Roman"/>
                      </a:endParaRPr>
                    </a:p>
                    <a:p>
                      <a:pPr algn="ctr">
                        <a:spcAft>
                          <a:spcPts val="0"/>
                        </a:spcAft>
                      </a:pPr>
                      <a:r>
                        <a:rPr lang="ja-JP" sz="1400" kern="100" dirty="0">
                          <a:solidFill>
                            <a:schemeClr val="accent5">
                              <a:lumMod val="50000"/>
                            </a:schemeClr>
                          </a:solidFill>
                          <a:latin typeface="HG創英角ｺﾞｼｯｸUB" pitchFamily="49" charset="-128"/>
                          <a:ea typeface="HG創英角ｺﾞｼｯｸUB" pitchFamily="49" charset="-128"/>
                          <a:cs typeface="Arial"/>
                        </a:rPr>
                        <a:t>第２期２５（４５）万円</a:t>
                      </a:r>
                      <a:endParaRPr lang="ja-JP" sz="1400" kern="100" dirty="0">
                        <a:solidFill>
                          <a:schemeClr val="accent5">
                            <a:lumMod val="50000"/>
                          </a:schemeClr>
                        </a:solidFill>
                        <a:latin typeface="HG創英角ｺﾞｼｯｸUB" pitchFamily="49" charset="-128"/>
                        <a:ea typeface="HG創英角ｺﾞｼｯｸUB" pitchFamily="49"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 name="正方形/長方形 14"/>
          <p:cNvSpPr/>
          <p:nvPr/>
        </p:nvSpPr>
        <p:spPr>
          <a:xfrm>
            <a:off x="1763688" y="5157192"/>
            <a:ext cx="4572000" cy="584775"/>
          </a:xfrm>
          <a:prstGeom prst="rect">
            <a:avLst/>
          </a:prstGeom>
        </p:spPr>
        <p:txBody>
          <a:bodyPr>
            <a:spAutoFit/>
          </a:bodyPr>
          <a:lstStyle/>
          <a:p>
            <a:r>
              <a:rPr lang="ja-JP" altLang="en-US" sz="1600" dirty="0" smtClean="0">
                <a:solidFill>
                  <a:schemeClr val="accent5">
                    <a:lumMod val="50000"/>
                  </a:schemeClr>
                </a:solidFill>
                <a:latin typeface="HG創英角ｺﾞｼｯｸUB" pitchFamily="49" charset="-128"/>
                <a:ea typeface="HG創英角ｺﾞｼｯｸUB" pitchFamily="49" charset="-128"/>
              </a:rPr>
              <a:t>・</a:t>
            </a:r>
            <a:r>
              <a:rPr lang="ja-JP" altLang="ja-JP" sz="1600" dirty="0" smtClean="0">
                <a:solidFill>
                  <a:schemeClr val="accent5">
                    <a:lumMod val="50000"/>
                  </a:schemeClr>
                </a:solidFill>
                <a:latin typeface="HG創英角ｺﾞｼｯｸUB" pitchFamily="49" charset="-128"/>
                <a:ea typeface="HG創英角ｺﾞｼｯｸUB" pitchFamily="49" charset="-128"/>
              </a:rPr>
              <a:t>支給決定件数</a:t>
            </a:r>
            <a:r>
              <a:rPr lang="ja-JP" altLang="en-US" sz="1600" dirty="0" smtClean="0">
                <a:solidFill>
                  <a:schemeClr val="accent5">
                    <a:lumMod val="50000"/>
                  </a:schemeClr>
                </a:solidFill>
                <a:latin typeface="HG創英角ｺﾞｼｯｸUB" pitchFamily="49" charset="-128"/>
                <a:ea typeface="HG創英角ｺﾞｼｯｸUB" pitchFamily="49" charset="-128"/>
              </a:rPr>
              <a:t>：</a:t>
            </a:r>
            <a:r>
              <a:rPr lang="ja-JP" altLang="ja-JP" sz="1600" dirty="0" smtClean="0">
                <a:solidFill>
                  <a:schemeClr val="accent5">
                    <a:lumMod val="50000"/>
                  </a:schemeClr>
                </a:solidFill>
                <a:latin typeface="HG創英角ｺﾞｼｯｸUB" pitchFamily="49" charset="-128"/>
                <a:ea typeface="HG創英角ｺﾞｼｯｸUB" pitchFamily="49" charset="-128"/>
              </a:rPr>
              <a:t>約１８００件</a:t>
            </a:r>
            <a:endParaRPr lang="en-US" altLang="ja-JP" sz="1600" dirty="0" smtClean="0">
              <a:solidFill>
                <a:schemeClr val="accent5">
                  <a:lumMod val="50000"/>
                </a:schemeClr>
              </a:solidFill>
              <a:latin typeface="HG創英角ｺﾞｼｯｸUB" pitchFamily="49" charset="-128"/>
              <a:ea typeface="HG創英角ｺﾞｼｯｸUB" pitchFamily="49" charset="-128"/>
            </a:endParaRPr>
          </a:p>
          <a:p>
            <a:r>
              <a:rPr lang="ja-JP" altLang="en-US" sz="1600" dirty="0" smtClean="0">
                <a:solidFill>
                  <a:schemeClr val="accent5">
                    <a:lumMod val="50000"/>
                  </a:schemeClr>
                </a:solidFill>
                <a:latin typeface="HG創英角ｺﾞｼｯｸUB" pitchFamily="49" charset="-128"/>
                <a:ea typeface="HG創英角ｺﾞｼｯｸUB" pitchFamily="49" charset="-128"/>
              </a:rPr>
              <a:t>・</a:t>
            </a:r>
            <a:r>
              <a:rPr lang="ja-JP" altLang="ja-JP" sz="1600" dirty="0" smtClean="0">
                <a:solidFill>
                  <a:schemeClr val="accent5">
                    <a:lumMod val="50000"/>
                  </a:schemeClr>
                </a:solidFill>
                <a:latin typeface="HG創英角ｺﾞｼｯｸUB" pitchFamily="49" charset="-128"/>
                <a:ea typeface="HG創英角ｺﾞｼｯｸUB" pitchFamily="49" charset="-128"/>
              </a:rPr>
              <a:t>支給金額</a:t>
            </a:r>
            <a:r>
              <a:rPr lang="ja-JP" altLang="en-US" sz="1600" dirty="0" smtClean="0">
                <a:solidFill>
                  <a:schemeClr val="accent5">
                    <a:lumMod val="50000"/>
                  </a:schemeClr>
                </a:solidFill>
                <a:latin typeface="HG創英角ｺﾞｼｯｸUB" pitchFamily="49" charset="-128"/>
                <a:ea typeface="HG創英角ｺﾞｼｯｸUB" pitchFamily="49" charset="-128"/>
              </a:rPr>
              <a:t>　　：</a:t>
            </a:r>
            <a:r>
              <a:rPr lang="ja-JP" altLang="ja-JP" sz="1600" dirty="0" smtClean="0">
                <a:solidFill>
                  <a:schemeClr val="accent5">
                    <a:lumMod val="50000"/>
                  </a:schemeClr>
                </a:solidFill>
                <a:latin typeface="HG創英角ｺﾞｼｯｸUB" pitchFamily="49" charset="-128"/>
                <a:ea typeface="HG創英角ｺﾞｼｯｸUB" pitchFamily="49" charset="-128"/>
              </a:rPr>
              <a:t>約６億７千万円</a:t>
            </a:r>
            <a:endParaRPr lang="ja-JP" altLang="en-US" sz="1600" dirty="0">
              <a:solidFill>
                <a:schemeClr val="accent5">
                  <a:lumMod val="50000"/>
                </a:schemeClr>
              </a:solidFill>
              <a:latin typeface="HG創英角ｺﾞｼｯｸUB" pitchFamily="49" charset="-128"/>
              <a:ea typeface="HG創英角ｺﾞｼｯｸUB" pitchFamily="49" charset="-128"/>
            </a:endParaRPr>
          </a:p>
        </p:txBody>
      </p:sp>
    </p:spTree>
  </p:cSld>
  <p:clrMapOvr>
    <a:masterClrMapping/>
  </p:clrMapOvr>
  <p:transition spd="med">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クール">
  <a:themeElements>
    <a:clrScheme name="キュート">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クール">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クール">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8905</TotalTime>
  <Words>781</Words>
  <Application>Microsoft Office PowerPoint</Application>
  <PresentationFormat>画面に合わせる (4:3)</PresentationFormat>
  <Paragraphs>209</Paragraphs>
  <Slides>8</Slides>
  <Notes>1</Notes>
  <HiddenSlides>0</HiddenSlides>
  <MMClips>0</MMClips>
  <ScaleCrop>false</ScaleCrop>
  <HeadingPairs>
    <vt:vector size="4" baseType="variant">
      <vt:variant>
        <vt:lpstr>テーマ</vt:lpstr>
      </vt:variant>
      <vt:variant>
        <vt:i4>1</vt:i4>
      </vt:variant>
      <vt:variant>
        <vt:lpstr>スライド タイトル</vt:lpstr>
      </vt:variant>
      <vt:variant>
        <vt:i4>8</vt:i4>
      </vt:variant>
    </vt:vector>
  </HeadingPairs>
  <TitlesOfParts>
    <vt:vector size="9" baseType="lpstr">
      <vt:lpstr>クール</vt:lpstr>
      <vt:lpstr>東京都ひとり親家庭 自立支援計画策定委員会</vt:lpstr>
      <vt:lpstr>東京の雇用失業情勢</vt:lpstr>
      <vt:lpstr>母子家庭の母等に対する就職支援状況</vt:lpstr>
      <vt:lpstr>PowerPoint プレゼンテーション</vt:lpstr>
      <vt:lpstr>PowerPoint プレゼンテーション</vt:lpstr>
      <vt:lpstr>東京局マザーズハローワーク事業（施設）</vt:lpstr>
      <vt:lpstr>マザーズコーナーの拡充</vt:lpstr>
      <vt:lpstr>助成金の活用状況</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事前研修資料</dc:title>
  <dc:creator>ayumi</dc:creator>
  <cp:lastModifiedBy>東京都</cp:lastModifiedBy>
  <cp:revision>1001</cp:revision>
  <dcterms:created xsi:type="dcterms:W3CDTF">2010-02-09T07:40:41Z</dcterms:created>
  <dcterms:modified xsi:type="dcterms:W3CDTF">2014-09-19T05:46:16Z</dcterms:modified>
</cp:coreProperties>
</file>