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
  </p:notesMasterIdLst>
  <p:sldIdLst>
    <p:sldId id="256" r:id="rId2"/>
  </p:sldIdLst>
  <p:sldSz cx="9359900" cy="6858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1368" y="72"/>
      </p:cViewPr>
      <p:guideLst/>
    </p:cSldViewPr>
  </p:slideViewPr>
  <p:notesTextViewPr>
    <p:cViewPr>
      <p:scale>
        <a:sx n="1" d="1"/>
        <a:sy n="1" d="1"/>
      </p:scale>
      <p:origin x="0" y="0"/>
    </p:cViewPr>
  </p:notesTextViewPr>
  <p:notesViewPr>
    <p:cSldViewPr snapToGrid="0">
      <p:cViewPr varScale="1">
        <p:scale>
          <a:sx n="62" d="100"/>
          <a:sy n="62" d="100"/>
        </p:scale>
        <p:origin x="3250" y="77"/>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E6B4AB66-4C8C-4F73-AE9D-E11F1ACDBE18}" type="datetimeFigureOut">
              <a:rPr kumimoji="1" lang="ja-JP" altLang="en-US" smtClean="0"/>
              <a:t>2020/3/30</a:t>
            </a:fld>
            <a:endParaRPr kumimoji="1" lang="ja-JP" altLang="en-US"/>
          </a:p>
        </p:txBody>
      </p:sp>
      <p:sp>
        <p:nvSpPr>
          <p:cNvPr id="4" name="スライド イメージ プレースホルダー 3"/>
          <p:cNvSpPr>
            <a:spLocks noGrp="1" noRot="1" noChangeAspect="1"/>
          </p:cNvSpPr>
          <p:nvPr>
            <p:ph type="sldImg" idx="2"/>
          </p:nvPr>
        </p:nvSpPr>
        <p:spPr>
          <a:xfrm>
            <a:off x="1096963" y="1233488"/>
            <a:ext cx="45418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D6FBE1B4-1C32-46EE-9E00-D4FFB1789FCF}" type="slidenum">
              <a:rPr kumimoji="1" lang="ja-JP" altLang="en-US" smtClean="0"/>
              <a:t>‹#›</a:t>
            </a:fld>
            <a:endParaRPr kumimoji="1" lang="ja-JP" altLang="en-US"/>
          </a:p>
        </p:txBody>
      </p:sp>
    </p:spTree>
    <p:extLst>
      <p:ext uri="{BB962C8B-B14F-4D97-AF65-F5344CB8AC3E}">
        <p14:creationId xmlns:p14="http://schemas.microsoft.com/office/powerpoint/2010/main" val="159316386"/>
      </p:ext>
    </p:extLst>
  </p:cSld>
  <p:clrMap bg1="lt1" tx1="dk1" bg2="lt2" tx2="dk2" accent1="accent1" accent2="accent2" accent3="accent3" accent4="accent4" accent5="accent5" accent6="accent6" hlink="hlink" folHlink="folHlink"/>
  <p:notesStyle>
    <a:lvl1pPr marL="0" algn="l" defTabSz="781629" rtl="0" eaLnBrk="1" latinLnBrk="0" hangingPunct="1">
      <a:defRPr kumimoji="1" sz="1026" kern="1200">
        <a:solidFill>
          <a:schemeClr val="tx1"/>
        </a:solidFill>
        <a:latin typeface="+mn-lt"/>
        <a:ea typeface="+mn-ea"/>
        <a:cs typeface="+mn-cs"/>
      </a:defRPr>
    </a:lvl1pPr>
    <a:lvl2pPr marL="390815" algn="l" defTabSz="781629" rtl="0" eaLnBrk="1" latinLnBrk="0" hangingPunct="1">
      <a:defRPr kumimoji="1" sz="1026" kern="1200">
        <a:solidFill>
          <a:schemeClr val="tx1"/>
        </a:solidFill>
        <a:latin typeface="+mn-lt"/>
        <a:ea typeface="+mn-ea"/>
        <a:cs typeface="+mn-cs"/>
      </a:defRPr>
    </a:lvl2pPr>
    <a:lvl3pPr marL="781629" algn="l" defTabSz="781629" rtl="0" eaLnBrk="1" latinLnBrk="0" hangingPunct="1">
      <a:defRPr kumimoji="1" sz="1026" kern="1200">
        <a:solidFill>
          <a:schemeClr val="tx1"/>
        </a:solidFill>
        <a:latin typeface="+mn-lt"/>
        <a:ea typeface="+mn-ea"/>
        <a:cs typeface="+mn-cs"/>
      </a:defRPr>
    </a:lvl3pPr>
    <a:lvl4pPr marL="1172444" algn="l" defTabSz="781629" rtl="0" eaLnBrk="1" latinLnBrk="0" hangingPunct="1">
      <a:defRPr kumimoji="1" sz="1026" kern="1200">
        <a:solidFill>
          <a:schemeClr val="tx1"/>
        </a:solidFill>
        <a:latin typeface="+mn-lt"/>
        <a:ea typeface="+mn-ea"/>
        <a:cs typeface="+mn-cs"/>
      </a:defRPr>
    </a:lvl4pPr>
    <a:lvl5pPr marL="1563258" algn="l" defTabSz="781629" rtl="0" eaLnBrk="1" latinLnBrk="0" hangingPunct="1">
      <a:defRPr kumimoji="1" sz="1026" kern="1200">
        <a:solidFill>
          <a:schemeClr val="tx1"/>
        </a:solidFill>
        <a:latin typeface="+mn-lt"/>
        <a:ea typeface="+mn-ea"/>
        <a:cs typeface="+mn-cs"/>
      </a:defRPr>
    </a:lvl5pPr>
    <a:lvl6pPr marL="1954073" algn="l" defTabSz="781629" rtl="0" eaLnBrk="1" latinLnBrk="0" hangingPunct="1">
      <a:defRPr kumimoji="1" sz="1026" kern="1200">
        <a:solidFill>
          <a:schemeClr val="tx1"/>
        </a:solidFill>
        <a:latin typeface="+mn-lt"/>
        <a:ea typeface="+mn-ea"/>
        <a:cs typeface="+mn-cs"/>
      </a:defRPr>
    </a:lvl6pPr>
    <a:lvl7pPr marL="2344887" algn="l" defTabSz="781629" rtl="0" eaLnBrk="1" latinLnBrk="0" hangingPunct="1">
      <a:defRPr kumimoji="1" sz="1026" kern="1200">
        <a:solidFill>
          <a:schemeClr val="tx1"/>
        </a:solidFill>
        <a:latin typeface="+mn-lt"/>
        <a:ea typeface="+mn-ea"/>
        <a:cs typeface="+mn-cs"/>
      </a:defRPr>
    </a:lvl7pPr>
    <a:lvl8pPr marL="2735702" algn="l" defTabSz="781629" rtl="0" eaLnBrk="1" latinLnBrk="0" hangingPunct="1">
      <a:defRPr kumimoji="1" sz="1026" kern="1200">
        <a:solidFill>
          <a:schemeClr val="tx1"/>
        </a:solidFill>
        <a:latin typeface="+mn-lt"/>
        <a:ea typeface="+mn-ea"/>
        <a:cs typeface="+mn-cs"/>
      </a:defRPr>
    </a:lvl8pPr>
    <a:lvl9pPr marL="3126516" algn="l" defTabSz="781629" rtl="0" eaLnBrk="1" latinLnBrk="0" hangingPunct="1">
      <a:defRPr kumimoji="1" sz="102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6FBE1B4-1C32-46EE-9E00-D4FFB1789FCF}" type="slidenum">
              <a:rPr kumimoji="1" lang="ja-JP" altLang="en-US" smtClean="0"/>
              <a:t>1</a:t>
            </a:fld>
            <a:endParaRPr kumimoji="1" lang="ja-JP" altLang="en-US"/>
          </a:p>
        </p:txBody>
      </p:sp>
    </p:spTree>
    <p:extLst>
      <p:ext uri="{BB962C8B-B14F-4D97-AF65-F5344CB8AC3E}">
        <p14:creationId xmlns:p14="http://schemas.microsoft.com/office/powerpoint/2010/main" val="9218677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01993" y="1122363"/>
            <a:ext cx="7955915"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69988" y="3602038"/>
            <a:ext cx="7019925"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4A4C861D-2A40-45C7-A85C-08FB2980B3A3}" type="datetimeFigureOut">
              <a:rPr kumimoji="1" lang="ja-JP" altLang="en-US" smtClean="0"/>
              <a:t>2020/3/30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25A5D4-B85D-46E6-9940-70D3DDAF7C20}" type="slidenum">
              <a:rPr kumimoji="1" lang="ja-JP" altLang="en-US" smtClean="0"/>
              <a:t>‹#›</a:t>
            </a:fld>
            <a:endParaRPr kumimoji="1" lang="ja-JP" altLang="en-US"/>
          </a:p>
        </p:txBody>
      </p:sp>
    </p:spTree>
    <p:extLst>
      <p:ext uri="{BB962C8B-B14F-4D97-AF65-F5344CB8AC3E}">
        <p14:creationId xmlns:p14="http://schemas.microsoft.com/office/powerpoint/2010/main" val="1049330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A4C861D-2A40-45C7-A85C-08FB2980B3A3}" type="datetimeFigureOut">
              <a:rPr kumimoji="1" lang="ja-JP" altLang="en-US" smtClean="0"/>
              <a:t>2020/3/30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25A5D4-B85D-46E6-9940-70D3DDAF7C20}" type="slidenum">
              <a:rPr kumimoji="1" lang="ja-JP" altLang="en-US" smtClean="0"/>
              <a:t>‹#›</a:t>
            </a:fld>
            <a:endParaRPr kumimoji="1" lang="ja-JP" altLang="en-US"/>
          </a:p>
        </p:txBody>
      </p:sp>
    </p:spTree>
    <p:extLst>
      <p:ext uri="{BB962C8B-B14F-4D97-AF65-F5344CB8AC3E}">
        <p14:creationId xmlns:p14="http://schemas.microsoft.com/office/powerpoint/2010/main" val="298224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8179" y="365125"/>
            <a:ext cx="2018228"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43493" y="365125"/>
            <a:ext cx="5937687"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A4C861D-2A40-45C7-A85C-08FB2980B3A3}" type="datetimeFigureOut">
              <a:rPr kumimoji="1" lang="ja-JP" altLang="en-US" smtClean="0"/>
              <a:t>2020/3/30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25A5D4-B85D-46E6-9940-70D3DDAF7C20}" type="slidenum">
              <a:rPr kumimoji="1" lang="ja-JP" altLang="en-US" smtClean="0"/>
              <a:t>‹#›</a:t>
            </a:fld>
            <a:endParaRPr kumimoji="1" lang="ja-JP" altLang="en-US"/>
          </a:p>
        </p:txBody>
      </p:sp>
    </p:spTree>
    <p:extLst>
      <p:ext uri="{BB962C8B-B14F-4D97-AF65-F5344CB8AC3E}">
        <p14:creationId xmlns:p14="http://schemas.microsoft.com/office/powerpoint/2010/main" val="264242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A4C861D-2A40-45C7-A85C-08FB2980B3A3}" type="datetimeFigureOut">
              <a:rPr kumimoji="1" lang="ja-JP" altLang="en-US" smtClean="0"/>
              <a:t>2020/3/30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25A5D4-B85D-46E6-9940-70D3DDAF7C20}" type="slidenum">
              <a:rPr kumimoji="1" lang="ja-JP" altLang="en-US" smtClean="0"/>
              <a:t>‹#›</a:t>
            </a:fld>
            <a:endParaRPr kumimoji="1" lang="ja-JP" altLang="en-US"/>
          </a:p>
        </p:txBody>
      </p:sp>
    </p:spTree>
    <p:extLst>
      <p:ext uri="{BB962C8B-B14F-4D97-AF65-F5344CB8AC3E}">
        <p14:creationId xmlns:p14="http://schemas.microsoft.com/office/powerpoint/2010/main" val="993546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38619" y="1709740"/>
            <a:ext cx="8072914"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38619" y="4589465"/>
            <a:ext cx="8072914"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A4C861D-2A40-45C7-A85C-08FB2980B3A3}" type="datetimeFigureOut">
              <a:rPr kumimoji="1" lang="ja-JP" altLang="en-US" smtClean="0"/>
              <a:t>2020/3/30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25A5D4-B85D-46E6-9940-70D3DDAF7C20}" type="slidenum">
              <a:rPr kumimoji="1" lang="ja-JP" altLang="en-US" smtClean="0"/>
              <a:t>‹#›</a:t>
            </a:fld>
            <a:endParaRPr kumimoji="1" lang="ja-JP" altLang="en-US"/>
          </a:p>
        </p:txBody>
      </p:sp>
    </p:spTree>
    <p:extLst>
      <p:ext uri="{BB962C8B-B14F-4D97-AF65-F5344CB8AC3E}">
        <p14:creationId xmlns:p14="http://schemas.microsoft.com/office/powerpoint/2010/main" val="2692244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43493" y="1825625"/>
            <a:ext cx="3977958"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738449" y="1825625"/>
            <a:ext cx="3977958"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4A4C861D-2A40-45C7-A85C-08FB2980B3A3}" type="datetimeFigureOut">
              <a:rPr kumimoji="1" lang="ja-JP" altLang="en-US" smtClean="0"/>
              <a:t>2020/3/30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225A5D4-B85D-46E6-9940-70D3DDAF7C20}" type="slidenum">
              <a:rPr kumimoji="1" lang="ja-JP" altLang="en-US" smtClean="0"/>
              <a:t>‹#›</a:t>
            </a:fld>
            <a:endParaRPr kumimoji="1" lang="ja-JP" altLang="en-US"/>
          </a:p>
        </p:txBody>
      </p:sp>
    </p:spTree>
    <p:extLst>
      <p:ext uri="{BB962C8B-B14F-4D97-AF65-F5344CB8AC3E}">
        <p14:creationId xmlns:p14="http://schemas.microsoft.com/office/powerpoint/2010/main" val="595284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44712" y="365127"/>
            <a:ext cx="8072914"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44713" y="1681163"/>
            <a:ext cx="395967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44713" y="2505075"/>
            <a:ext cx="3959676"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738450" y="1681163"/>
            <a:ext cx="397917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738450" y="2505075"/>
            <a:ext cx="397917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4A4C861D-2A40-45C7-A85C-08FB2980B3A3}" type="datetimeFigureOut">
              <a:rPr kumimoji="1" lang="ja-JP" altLang="en-US" smtClean="0"/>
              <a:t>2020/3/30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225A5D4-B85D-46E6-9940-70D3DDAF7C20}" type="slidenum">
              <a:rPr kumimoji="1" lang="ja-JP" altLang="en-US" smtClean="0"/>
              <a:t>‹#›</a:t>
            </a:fld>
            <a:endParaRPr kumimoji="1" lang="ja-JP" altLang="en-US"/>
          </a:p>
        </p:txBody>
      </p:sp>
    </p:spTree>
    <p:extLst>
      <p:ext uri="{BB962C8B-B14F-4D97-AF65-F5344CB8AC3E}">
        <p14:creationId xmlns:p14="http://schemas.microsoft.com/office/powerpoint/2010/main" val="180421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4A4C861D-2A40-45C7-A85C-08FB2980B3A3}" type="datetimeFigureOut">
              <a:rPr kumimoji="1" lang="ja-JP" altLang="en-US" smtClean="0"/>
              <a:t>2020/3/30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225A5D4-B85D-46E6-9940-70D3DDAF7C20}" type="slidenum">
              <a:rPr kumimoji="1" lang="ja-JP" altLang="en-US" smtClean="0"/>
              <a:t>‹#›</a:t>
            </a:fld>
            <a:endParaRPr kumimoji="1" lang="ja-JP" altLang="en-US"/>
          </a:p>
        </p:txBody>
      </p:sp>
    </p:spTree>
    <p:extLst>
      <p:ext uri="{BB962C8B-B14F-4D97-AF65-F5344CB8AC3E}">
        <p14:creationId xmlns:p14="http://schemas.microsoft.com/office/powerpoint/2010/main" val="3975416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4C861D-2A40-45C7-A85C-08FB2980B3A3}" type="datetimeFigureOut">
              <a:rPr kumimoji="1" lang="ja-JP" altLang="en-US" smtClean="0"/>
              <a:t>2020/3/30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225A5D4-B85D-46E6-9940-70D3DDAF7C20}" type="slidenum">
              <a:rPr kumimoji="1" lang="ja-JP" altLang="en-US" smtClean="0"/>
              <a:t>‹#›</a:t>
            </a:fld>
            <a:endParaRPr kumimoji="1" lang="ja-JP" altLang="en-US"/>
          </a:p>
        </p:txBody>
      </p:sp>
    </p:spTree>
    <p:extLst>
      <p:ext uri="{BB962C8B-B14F-4D97-AF65-F5344CB8AC3E}">
        <p14:creationId xmlns:p14="http://schemas.microsoft.com/office/powerpoint/2010/main" val="2337490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44712" y="457200"/>
            <a:ext cx="3018811"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979177" y="987427"/>
            <a:ext cx="4738449"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44712" y="2057400"/>
            <a:ext cx="3018811"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4A4C861D-2A40-45C7-A85C-08FB2980B3A3}" type="datetimeFigureOut">
              <a:rPr kumimoji="1" lang="ja-JP" altLang="en-US" smtClean="0"/>
              <a:t>2020/3/30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225A5D4-B85D-46E6-9940-70D3DDAF7C20}" type="slidenum">
              <a:rPr kumimoji="1" lang="ja-JP" altLang="en-US" smtClean="0"/>
              <a:t>‹#›</a:t>
            </a:fld>
            <a:endParaRPr kumimoji="1" lang="ja-JP" altLang="en-US"/>
          </a:p>
        </p:txBody>
      </p:sp>
    </p:spTree>
    <p:extLst>
      <p:ext uri="{BB962C8B-B14F-4D97-AF65-F5344CB8AC3E}">
        <p14:creationId xmlns:p14="http://schemas.microsoft.com/office/powerpoint/2010/main" val="2776524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44712" y="457200"/>
            <a:ext cx="3018811"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979177" y="987427"/>
            <a:ext cx="4738449"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44712" y="2057400"/>
            <a:ext cx="3018811"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4A4C861D-2A40-45C7-A85C-08FB2980B3A3}" type="datetimeFigureOut">
              <a:rPr kumimoji="1" lang="ja-JP" altLang="en-US" smtClean="0"/>
              <a:t>2020/3/30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225A5D4-B85D-46E6-9940-70D3DDAF7C20}" type="slidenum">
              <a:rPr kumimoji="1" lang="ja-JP" altLang="en-US" smtClean="0"/>
              <a:t>‹#›</a:t>
            </a:fld>
            <a:endParaRPr kumimoji="1" lang="ja-JP" altLang="en-US"/>
          </a:p>
        </p:txBody>
      </p:sp>
    </p:spTree>
    <p:extLst>
      <p:ext uri="{BB962C8B-B14F-4D97-AF65-F5344CB8AC3E}">
        <p14:creationId xmlns:p14="http://schemas.microsoft.com/office/powerpoint/2010/main" val="3408878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3493" y="365127"/>
            <a:ext cx="8072914"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43493" y="1825625"/>
            <a:ext cx="8072914"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43493" y="6356352"/>
            <a:ext cx="2105978"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4C861D-2A40-45C7-A85C-08FB2980B3A3}" type="datetimeFigureOut">
              <a:rPr kumimoji="1" lang="ja-JP" altLang="en-US" smtClean="0"/>
              <a:t>2020/3/30</a:t>
            </a:fld>
            <a:endParaRPr kumimoji="1" lang="ja-JP" altLang="en-US"/>
          </a:p>
        </p:txBody>
      </p:sp>
      <p:sp>
        <p:nvSpPr>
          <p:cNvPr id="5" name="Footer Placeholder 4"/>
          <p:cNvSpPr>
            <a:spLocks noGrp="1"/>
          </p:cNvSpPr>
          <p:nvPr>
            <p:ph type="ftr" sz="quarter" idx="3"/>
          </p:nvPr>
        </p:nvSpPr>
        <p:spPr>
          <a:xfrm>
            <a:off x="3100467" y="6356352"/>
            <a:ext cx="3158966"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610429" y="6356352"/>
            <a:ext cx="210597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25A5D4-B85D-46E6-9940-70D3DDAF7C20}" type="slidenum">
              <a:rPr kumimoji="1" lang="ja-JP" altLang="en-US" smtClean="0"/>
              <a:t>‹#›</a:t>
            </a:fld>
            <a:endParaRPr kumimoji="1" lang="ja-JP" altLang="en-US"/>
          </a:p>
        </p:txBody>
      </p:sp>
    </p:spTree>
    <p:extLst>
      <p:ext uri="{BB962C8B-B14F-4D97-AF65-F5344CB8AC3E}">
        <p14:creationId xmlns:p14="http://schemas.microsoft.com/office/powerpoint/2010/main" val="2162024127"/>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633484" y="68335"/>
            <a:ext cx="4294980" cy="3938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t>都における一時保護のあり方について</a:t>
            </a:r>
          </a:p>
        </p:txBody>
      </p:sp>
      <p:sp>
        <p:nvSpPr>
          <p:cNvPr id="5" name="正方形/長方形 4"/>
          <p:cNvSpPr/>
          <p:nvPr/>
        </p:nvSpPr>
        <p:spPr>
          <a:xfrm>
            <a:off x="86381" y="767196"/>
            <a:ext cx="3419644" cy="1610244"/>
          </a:xfrm>
          <a:prstGeom prst="rect">
            <a:avLst/>
          </a:prstGeom>
          <a:noFill/>
          <a:ln w="9525">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000" dirty="0">
              <a:solidFill>
                <a:schemeClr val="tx1">
                  <a:lumMod val="95000"/>
                  <a:lumOff val="5000"/>
                </a:schemeClr>
              </a:solidFill>
            </a:endParaRPr>
          </a:p>
          <a:p>
            <a:r>
              <a:rPr lang="ja-JP" altLang="en-US" sz="1000" dirty="0">
                <a:solidFill>
                  <a:schemeClr val="tx1">
                    <a:lumMod val="95000"/>
                    <a:lumOff val="5000"/>
                  </a:schemeClr>
                </a:solidFill>
                <a:latin typeface="ＭＳ Ｐゴシック" panose="020B0600070205080204" pitchFamily="50" charset="-128"/>
                <a:ea typeface="ＭＳ Ｐゴシック" panose="020B0600070205080204" pitchFamily="50" charset="-128"/>
              </a:rPr>
              <a:t>○平成</a:t>
            </a:r>
            <a:r>
              <a:rPr lang="en-US" altLang="ja-JP" sz="1000" dirty="0">
                <a:solidFill>
                  <a:schemeClr val="tx1">
                    <a:lumMod val="95000"/>
                    <a:lumOff val="5000"/>
                  </a:schemeClr>
                </a:solidFill>
                <a:latin typeface="ＭＳ Ｐゴシック" panose="020B0600070205080204" pitchFamily="50" charset="-128"/>
                <a:ea typeface="ＭＳ Ｐゴシック" panose="020B0600070205080204" pitchFamily="50" charset="-128"/>
              </a:rPr>
              <a:t>29</a:t>
            </a:r>
            <a:r>
              <a:rPr lang="ja-JP" altLang="en-US" sz="1000" dirty="0">
                <a:solidFill>
                  <a:schemeClr val="tx1">
                    <a:lumMod val="95000"/>
                    <a:lumOff val="5000"/>
                  </a:schemeClr>
                </a:solidFill>
                <a:latin typeface="ＭＳ Ｐゴシック" panose="020B0600070205080204" pitchFamily="50" charset="-128"/>
                <a:ea typeface="ＭＳ Ｐゴシック" panose="020B0600070205080204" pitchFamily="50" charset="-128"/>
              </a:rPr>
              <a:t>年</a:t>
            </a:r>
            <a:r>
              <a:rPr lang="ja-JP" altLang="en-US" sz="100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８月「</a:t>
            </a:r>
            <a:r>
              <a:rPr lang="ja-JP" altLang="en-US" sz="1000" dirty="0">
                <a:solidFill>
                  <a:schemeClr val="tx1">
                    <a:lumMod val="95000"/>
                    <a:lumOff val="5000"/>
                  </a:schemeClr>
                </a:solidFill>
                <a:latin typeface="ＭＳ Ｐゴシック" panose="020B0600070205080204" pitchFamily="50" charset="-128"/>
                <a:ea typeface="ＭＳ Ｐゴシック" panose="020B0600070205080204" pitchFamily="50" charset="-128"/>
              </a:rPr>
              <a:t>新しい社会的養育ビジョン</a:t>
            </a:r>
            <a:r>
              <a:rPr lang="ja-JP" altLang="en-US" sz="100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a:t>
            </a:r>
            <a:endParaRPr lang="en-US" altLang="ja-JP" sz="100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r>
              <a:rPr lang="ja-JP" altLang="en-US" sz="1000" dirty="0">
                <a:solidFill>
                  <a:schemeClr val="tx1">
                    <a:lumMod val="95000"/>
                    <a:lumOff val="5000"/>
                  </a:schemeClr>
                </a:solidFill>
              </a:rPr>
              <a:t>　児童相談所・一時保護改革について明記</a:t>
            </a:r>
            <a:endParaRPr lang="en-US" altLang="ja-JP" sz="1000" dirty="0">
              <a:solidFill>
                <a:schemeClr val="tx1">
                  <a:lumMod val="95000"/>
                  <a:lumOff val="5000"/>
                </a:schemeClr>
              </a:solidFill>
            </a:endParaRPr>
          </a:p>
          <a:p>
            <a:endParaRPr lang="en-US" altLang="ja-JP" sz="100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r>
              <a:rPr lang="ja-JP" altLang="en-US" sz="100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a:t>
            </a:r>
            <a:r>
              <a:rPr lang="ja-JP" altLang="en-US" sz="1000" dirty="0">
                <a:solidFill>
                  <a:schemeClr val="tx1">
                    <a:lumMod val="95000"/>
                    <a:lumOff val="5000"/>
                  </a:schemeClr>
                </a:solidFill>
                <a:latin typeface="ＭＳ Ｐゴシック" panose="020B0600070205080204" pitchFamily="50" charset="-128"/>
                <a:ea typeface="ＭＳ Ｐゴシック" panose="020B0600070205080204" pitchFamily="50" charset="-128"/>
              </a:rPr>
              <a:t>平成</a:t>
            </a:r>
            <a:r>
              <a:rPr lang="en-US" altLang="ja-JP" sz="1000" dirty="0">
                <a:solidFill>
                  <a:schemeClr val="tx1">
                    <a:lumMod val="95000"/>
                    <a:lumOff val="5000"/>
                  </a:schemeClr>
                </a:solidFill>
                <a:latin typeface="ＭＳ Ｐゴシック" panose="020B0600070205080204" pitchFamily="50" charset="-128"/>
                <a:ea typeface="ＭＳ Ｐゴシック" panose="020B0600070205080204" pitchFamily="50" charset="-128"/>
              </a:rPr>
              <a:t>30</a:t>
            </a:r>
            <a:r>
              <a:rPr lang="ja-JP" altLang="en-US" sz="1000" dirty="0">
                <a:solidFill>
                  <a:schemeClr val="tx1">
                    <a:lumMod val="95000"/>
                    <a:lumOff val="5000"/>
                  </a:schemeClr>
                </a:solidFill>
                <a:latin typeface="ＭＳ Ｐゴシック" panose="020B0600070205080204" pitchFamily="50" charset="-128"/>
                <a:ea typeface="ＭＳ Ｐゴシック" panose="020B0600070205080204" pitchFamily="50" charset="-128"/>
              </a:rPr>
              <a:t>年</a:t>
            </a:r>
            <a:r>
              <a:rPr lang="ja-JP" altLang="en-US" sz="100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７月</a:t>
            </a:r>
            <a:r>
              <a:rPr lang="ja-JP" altLang="en-US" sz="1000" dirty="0">
                <a:solidFill>
                  <a:schemeClr val="tx1">
                    <a:lumMod val="95000"/>
                    <a:lumOff val="5000"/>
                  </a:schemeClr>
                </a:solidFill>
                <a:latin typeface="ＭＳ Ｐゴシック" panose="020B0600070205080204" pitchFamily="50" charset="-128"/>
                <a:ea typeface="ＭＳ Ｐゴシック" panose="020B0600070205080204" pitchFamily="50" charset="-128"/>
              </a:rPr>
              <a:t>　「一時保護ガイドライン</a:t>
            </a:r>
            <a:r>
              <a:rPr lang="ja-JP" altLang="en-US" sz="100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a:t>
            </a:r>
            <a:endParaRPr lang="en-US" altLang="ja-JP" sz="1000" dirty="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r>
              <a:rPr lang="ja-JP" altLang="en-US" sz="1000" dirty="0">
                <a:solidFill>
                  <a:schemeClr val="tx1">
                    <a:lumMod val="95000"/>
                    <a:lumOff val="5000"/>
                  </a:schemeClr>
                </a:solidFill>
              </a:rPr>
              <a:t>　一時保護を適切に行い実効ある見直しを進めること</a:t>
            </a:r>
            <a:r>
              <a:rPr lang="ja-JP" altLang="en-US" sz="1000" dirty="0" smtClean="0">
                <a:solidFill>
                  <a:schemeClr val="tx1">
                    <a:lumMod val="95000"/>
                    <a:lumOff val="5000"/>
                  </a:schemeClr>
                </a:solidFill>
              </a:rPr>
              <a:t>を　</a:t>
            </a:r>
            <a:endParaRPr lang="en-US" altLang="ja-JP" sz="1000" dirty="0" smtClean="0">
              <a:solidFill>
                <a:schemeClr val="tx1">
                  <a:lumMod val="95000"/>
                  <a:lumOff val="5000"/>
                </a:schemeClr>
              </a:solidFill>
            </a:endParaRPr>
          </a:p>
          <a:p>
            <a:r>
              <a:rPr lang="ja-JP" altLang="en-US" sz="1000" dirty="0">
                <a:solidFill>
                  <a:schemeClr val="tx1">
                    <a:lumMod val="95000"/>
                    <a:lumOff val="5000"/>
                  </a:schemeClr>
                </a:solidFill>
              </a:rPr>
              <a:t>　</a:t>
            </a:r>
            <a:r>
              <a:rPr lang="ja-JP" altLang="en-US" sz="1000" dirty="0" smtClean="0">
                <a:solidFill>
                  <a:schemeClr val="tx1">
                    <a:lumMod val="95000"/>
                    <a:lumOff val="5000"/>
                  </a:schemeClr>
                </a:solidFill>
              </a:rPr>
              <a:t>目的</a:t>
            </a:r>
            <a:endParaRPr lang="en-US" altLang="ja-JP" sz="1000" dirty="0">
              <a:solidFill>
                <a:schemeClr val="tx1">
                  <a:lumMod val="95000"/>
                  <a:lumOff val="5000"/>
                </a:schemeClr>
              </a:solidFill>
            </a:endParaRPr>
          </a:p>
          <a:p>
            <a:endParaRPr lang="en-US" altLang="ja-JP" sz="100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r>
              <a:rPr lang="ja-JP" altLang="en-US" sz="100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a:t>
            </a:r>
            <a:r>
              <a:rPr lang="ja-JP" altLang="en-US" sz="1000" dirty="0">
                <a:solidFill>
                  <a:schemeClr val="tx1">
                    <a:lumMod val="95000"/>
                    <a:lumOff val="5000"/>
                  </a:schemeClr>
                </a:solidFill>
                <a:latin typeface="ＭＳ Ｐゴシック" panose="020B0600070205080204" pitchFamily="50" charset="-128"/>
                <a:ea typeface="ＭＳ Ｐゴシック" panose="020B0600070205080204" pitchFamily="50" charset="-128"/>
              </a:rPr>
              <a:t>令和元年</a:t>
            </a:r>
            <a:r>
              <a:rPr lang="ja-JP" altLang="en-US" sz="100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７月「</a:t>
            </a:r>
            <a:r>
              <a:rPr lang="ja-JP" altLang="en-US" sz="1000" dirty="0">
                <a:solidFill>
                  <a:schemeClr val="tx1">
                    <a:lumMod val="95000"/>
                    <a:lumOff val="5000"/>
                  </a:schemeClr>
                </a:solidFill>
                <a:latin typeface="ＭＳ Ｐゴシック" panose="020B0600070205080204" pitchFamily="50" charset="-128"/>
                <a:ea typeface="ＭＳ Ｐゴシック" panose="020B0600070205080204" pitchFamily="50" charset="-128"/>
              </a:rPr>
              <a:t>一時保護中の子どもの権利擁護について</a:t>
            </a:r>
            <a:r>
              <a:rPr lang="ja-JP" altLang="en-US" sz="100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a:t>
            </a:r>
            <a:endParaRPr lang="en-US" altLang="ja-JP" sz="1000" dirty="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r>
              <a:rPr lang="ja-JP" altLang="en-US" sz="1000" dirty="0">
                <a:solidFill>
                  <a:schemeClr val="tx1">
                    <a:lumMod val="95000"/>
                    <a:lumOff val="5000"/>
                  </a:schemeClr>
                </a:solidFill>
                <a:latin typeface="+mn-ea"/>
              </a:rPr>
              <a:t>　</a:t>
            </a:r>
            <a:r>
              <a:rPr lang="ja-JP" altLang="en-US" sz="1000" dirty="0" smtClean="0">
                <a:solidFill>
                  <a:schemeClr val="tx1">
                    <a:lumMod val="95000"/>
                    <a:lumOff val="5000"/>
                  </a:schemeClr>
                </a:solidFill>
                <a:latin typeface="+mn-ea"/>
              </a:rPr>
              <a:t>一時</a:t>
            </a:r>
            <a:r>
              <a:rPr lang="ja-JP" altLang="en-US" sz="1000" dirty="0">
                <a:solidFill>
                  <a:schemeClr val="tx1">
                    <a:lumMod val="95000"/>
                    <a:lumOff val="5000"/>
                  </a:schemeClr>
                </a:solidFill>
                <a:latin typeface="+mn-ea"/>
              </a:rPr>
              <a:t>保護中の生活の権利擁護の徹底等に</a:t>
            </a:r>
            <a:r>
              <a:rPr lang="ja-JP" altLang="en-US" sz="1000" dirty="0" smtClean="0">
                <a:solidFill>
                  <a:schemeClr val="tx1">
                    <a:lumMod val="95000"/>
                    <a:lumOff val="5000"/>
                  </a:schemeClr>
                </a:solidFill>
                <a:latin typeface="+mn-ea"/>
              </a:rPr>
              <a:t>ついて通知</a:t>
            </a:r>
            <a:endParaRPr lang="en-US" altLang="ja-JP" sz="1000" dirty="0">
              <a:solidFill>
                <a:schemeClr val="tx1">
                  <a:lumMod val="95000"/>
                  <a:lumOff val="5000"/>
                </a:schemeClr>
              </a:solidFill>
              <a:latin typeface="+mn-ea"/>
            </a:endParaRPr>
          </a:p>
          <a:p>
            <a:endParaRPr lang="en-US" altLang="ja-JP" sz="1000" dirty="0">
              <a:solidFill>
                <a:schemeClr val="tx1">
                  <a:lumMod val="95000"/>
                  <a:lumOff val="5000"/>
                </a:schemeClr>
              </a:solidFill>
              <a:latin typeface="ＭＳ Ｐゴシック" panose="020B0600070205080204" pitchFamily="50" charset="-128"/>
              <a:ea typeface="ＭＳ Ｐゴシック" panose="020B0600070205080204" pitchFamily="50" charset="-128"/>
            </a:endParaRPr>
          </a:p>
        </p:txBody>
      </p:sp>
      <p:sp>
        <p:nvSpPr>
          <p:cNvPr id="6" name="正方形/長方形 5"/>
          <p:cNvSpPr/>
          <p:nvPr/>
        </p:nvSpPr>
        <p:spPr>
          <a:xfrm>
            <a:off x="86382" y="599707"/>
            <a:ext cx="831346" cy="2552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t>国の動き</a:t>
            </a:r>
          </a:p>
        </p:txBody>
      </p:sp>
      <p:sp>
        <p:nvSpPr>
          <p:cNvPr id="7" name="正方形/長方形 6"/>
          <p:cNvSpPr/>
          <p:nvPr/>
        </p:nvSpPr>
        <p:spPr>
          <a:xfrm>
            <a:off x="86382" y="2593735"/>
            <a:ext cx="3419643" cy="3992240"/>
          </a:xfrm>
          <a:prstGeom prst="rect">
            <a:avLst/>
          </a:prstGeom>
          <a:noFill/>
          <a:ln w="9525">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000" dirty="0">
              <a:solidFill>
                <a:schemeClr val="tx1">
                  <a:lumMod val="95000"/>
                  <a:lumOff val="5000"/>
                </a:schemeClr>
              </a:solidFill>
            </a:endParaRPr>
          </a:p>
          <a:p>
            <a:r>
              <a:rPr lang="ja-JP" altLang="en-US" sz="1000" dirty="0">
                <a:solidFill>
                  <a:schemeClr val="tx1">
                    <a:lumMod val="95000"/>
                    <a:lumOff val="5000"/>
                  </a:schemeClr>
                </a:solidFill>
                <a:latin typeface="ＭＳ Ｐゴシック" panose="020B0600070205080204" pitchFamily="50" charset="-128"/>
                <a:ea typeface="ＭＳ Ｐゴシック" panose="020B0600070205080204" pitchFamily="50" charset="-128"/>
              </a:rPr>
              <a:t>□平成</a:t>
            </a:r>
            <a:r>
              <a:rPr lang="en-US" altLang="ja-JP" sz="1000" dirty="0">
                <a:solidFill>
                  <a:schemeClr val="tx1">
                    <a:lumMod val="95000"/>
                    <a:lumOff val="5000"/>
                  </a:schemeClr>
                </a:solidFill>
                <a:latin typeface="ＭＳ Ｐゴシック" panose="020B0600070205080204" pitchFamily="50" charset="-128"/>
                <a:ea typeface="ＭＳ Ｐゴシック" panose="020B0600070205080204" pitchFamily="50" charset="-128"/>
              </a:rPr>
              <a:t>31</a:t>
            </a:r>
            <a:r>
              <a:rPr lang="ja-JP" altLang="en-US" sz="1000" dirty="0">
                <a:solidFill>
                  <a:schemeClr val="tx1">
                    <a:lumMod val="95000"/>
                    <a:lumOff val="5000"/>
                  </a:schemeClr>
                </a:solidFill>
                <a:latin typeface="ＭＳ Ｐゴシック" panose="020B0600070205080204" pitchFamily="50" charset="-128"/>
                <a:ea typeface="ＭＳ Ｐゴシック" panose="020B0600070205080204" pitchFamily="50" charset="-128"/>
              </a:rPr>
              <a:t>年２月～　東京都児童福祉審議会専門</a:t>
            </a:r>
            <a:r>
              <a:rPr lang="ja-JP" altLang="en-US" sz="100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部会</a:t>
            </a:r>
            <a:endParaRPr lang="en-US" altLang="ja-JP" sz="1000" dirty="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r>
              <a:rPr lang="ja-JP" altLang="en-US" sz="1000" dirty="0">
                <a:solidFill>
                  <a:schemeClr val="tx1">
                    <a:lumMod val="95000"/>
                    <a:lumOff val="5000"/>
                  </a:schemeClr>
                </a:solidFill>
              </a:rPr>
              <a:t>　</a:t>
            </a:r>
            <a:r>
              <a:rPr lang="ja-JP" altLang="en-US" sz="1000" dirty="0" smtClean="0">
                <a:solidFill>
                  <a:schemeClr val="tx1">
                    <a:lumMod val="95000"/>
                    <a:lumOff val="5000"/>
                  </a:schemeClr>
                </a:solidFill>
              </a:rPr>
              <a:t>児童相談所</a:t>
            </a:r>
            <a:r>
              <a:rPr lang="ja-JP" altLang="en-US" sz="1000" dirty="0">
                <a:solidFill>
                  <a:schemeClr val="tx1">
                    <a:lumMod val="95000"/>
                    <a:lumOff val="5000"/>
                  </a:schemeClr>
                </a:solidFill>
              </a:rPr>
              <a:t>・一時保護所の</a:t>
            </a:r>
            <a:r>
              <a:rPr lang="ja-JP" altLang="en-US" sz="1000" dirty="0" smtClean="0">
                <a:solidFill>
                  <a:schemeClr val="tx1">
                    <a:lumMod val="95000"/>
                    <a:lumOff val="5000"/>
                  </a:schemeClr>
                </a:solidFill>
              </a:rPr>
              <a:t>改革も含む社会的養育推進</a:t>
            </a:r>
            <a:endParaRPr lang="en-US" altLang="ja-JP" sz="1000" dirty="0" smtClean="0">
              <a:solidFill>
                <a:schemeClr val="tx1">
                  <a:lumMod val="95000"/>
                  <a:lumOff val="5000"/>
                </a:schemeClr>
              </a:solidFill>
            </a:endParaRPr>
          </a:p>
          <a:p>
            <a:r>
              <a:rPr lang="ja-JP" altLang="en-US" sz="1000" dirty="0">
                <a:solidFill>
                  <a:schemeClr val="tx1">
                    <a:lumMod val="95000"/>
                    <a:lumOff val="5000"/>
                  </a:schemeClr>
                </a:solidFill>
              </a:rPr>
              <a:t>　</a:t>
            </a:r>
            <a:r>
              <a:rPr lang="ja-JP" altLang="en-US" sz="1000" dirty="0" smtClean="0">
                <a:solidFill>
                  <a:schemeClr val="tx1">
                    <a:lumMod val="95000"/>
                    <a:lumOff val="5000"/>
                  </a:schemeClr>
                </a:solidFill>
              </a:rPr>
              <a:t>計画の策定</a:t>
            </a:r>
            <a:r>
              <a:rPr lang="ja-JP" altLang="en-US" sz="1000" dirty="0">
                <a:solidFill>
                  <a:schemeClr val="tx1">
                    <a:lumMod val="95000"/>
                    <a:lumOff val="5000"/>
                  </a:schemeClr>
                </a:solidFill>
              </a:rPr>
              <a:t>に</a:t>
            </a:r>
            <a:r>
              <a:rPr lang="ja-JP" altLang="en-US" sz="1000" dirty="0" smtClean="0">
                <a:solidFill>
                  <a:schemeClr val="tx1">
                    <a:lumMod val="95000"/>
                    <a:lumOff val="5000"/>
                  </a:schemeClr>
                </a:solidFill>
              </a:rPr>
              <a:t>向けて検討</a:t>
            </a:r>
            <a:endParaRPr lang="en-US" altLang="ja-JP" sz="1000" dirty="0">
              <a:solidFill>
                <a:schemeClr val="tx1">
                  <a:lumMod val="95000"/>
                  <a:lumOff val="5000"/>
                </a:schemeClr>
              </a:solidFill>
            </a:endParaRPr>
          </a:p>
          <a:p>
            <a:endParaRPr lang="en-US" altLang="ja-JP" sz="100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r>
              <a:rPr lang="ja-JP" altLang="en-US" sz="100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a:t>
            </a:r>
            <a:r>
              <a:rPr lang="ja-JP" altLang="en-US" sz="1000" dirty="0">
                <a:solidFill>
                  <a:schemeClr val="tx1">
                    <a:lumMod val="95000"/>
                    <a:lumOff val="5000"/>
                  </a:schemeClr>
                </a:solidFill>
                <a:latin typeface="ＭＳ Ｐゴシック" panose="020B0600070205080204" pitchFamily="50" charset="-128"/>
                <a:ea typeface="ＭＳ Ｐゴシック" panose="020B0600070205080204" pitchFamily="50" charset="-128"/>
              </a:rPr>
              <a:t>平成</a:t>
            </a:r>
            <a:r>
              <a:rPr lang="en-US" altLang="ja-JP" sz="1000" dirty="0">
                <a:solidFill>
                  <a:schemeClr val="tx1">
                    <a:lumMod val="95000"/>
                    <a:lumOff val="5000"/>
                  </a:schemeClr>
                </a:solidFill>
                <a:latin typeface="ＭＳ Ｐゴシック" panose="020B0600070205080204" pitchFamily="50" charset="-128"/>
                <a:ea typeface="ＭＳ Ｐゴシック" panose="020B0600070205080204" pitchFamily="50" charset="-128"/>
              </a:rPr>
              <a:t>31</a:t>
            </a:r>
            <a:r>
              <a:rPr lang="ja-JP" altLang="en-US" sz="1000" dirty="0">
                <a:solidFill>
                  <a:schemeClr val="tx1">
                    <a:lumMod val="95000"/>
                    <a:lumOff val="5000"/>
                  </a:schemeClr>
                </a:solidFill>
                <a:latin typeface="ＭＳ Ｐゴシック" panose="020B0600070205080204" pitchFamily="50" charset="-128"/>
                <a:ea typeface="ＭＳ Ｐゴシック" panose="020B0600070205080204" pitchFamily="50" charset="-128"/>
              </a:rPr>
              <a:t>年１月～　一保護ガイドライン要領策定</a:t>
            </a:r>
            <a:r>
              <a:rPr lang="ja-JP" altLang="en-US" sz="100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検討会</a:t>
            </a:r>
            <a:endParaRPr lang="en-US" altLang="ja-JP" sz="1000" dirty="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r>
              <a:rPr lang="ja-JP" altLang="en-US" sz="1000" dirty="0">
                <a:solidFill>
                  <a:schemeClr val="tx1">
                    <a:lumMod val="95000"/>
                    <a:lumOff val="5000"/>
                  </a:schemeClr>
                </a:solidFill>
              </a:rPr>
              <a:t>　</a:t>
            </a:r>
            <a:r>
              <a:rPr lang="ja-JP" altLang="en-US" sz="1000" dirty="0" smtClean="0">
                <a:solidFill>
                  <a:schemeClr val="tx1">
                    <a:lumMod val="95000"/>
                    <a:lumOff val="5000"/>
                  </a:schemeClr>
                </a:solidFill>
              </a:rPr>
              <a:t>都</a:t>
            </a:r>
            <a:r>
              <a:rPr lang="ja-JP" altLang="en-US" sz="1000" dirty="0">
                <a:solidFill>
                  <a:schemeClr val="tx1">
                    <a:lumMod val="95000"/>
                    <a:lumOff val="5000"/>
                  </a:schemeClr>
                </a:solidFill>
              </a:rPr>
              <a:t>における一時保護要領の</a:t>
            </a:r>
            <a:r>
              <a:rPr lang="ja-JP" altLang="en-US" sz="1000" dirty="0" smtClean="0">
                <a:solidFill>
                  <a:schemeClr val="tx1">
                    <a:lumMod val="95000"/>
                    <a:lumOff val="5000"/>
                  </a:schemeClr>
                </a:solidFill>
              </a:rPr>
              <a:t>策定に向け検討</a:t>
            </a:r>
            <a:endParaRPr lang="en-US" altLang="ja-JP" sz="1000" dirty="0">
              <a:solidFill>
                <a:schemeClr val="tx1">
                  <a:lumMod val="95000"/>
                  <a:lumOff val="5000"/>
                </a:schemeClr>
              </a:solidFill>
            </a:endParaRPr>
          </a:p>
          <a:p>
            <a:endParaRPr lang="en-US" altLang="ja-JP" sz="100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r>
              <a:rPr lang="ja-JP" altLang="en-US" sz="100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a:t>
            </a:r>
            <a:r>
              <a:rPr lang="ja-JP" altLang="en-US" sz="1000" dirty="0">
                <a:solidFill>
                  <a:schemeClr val="tx1">
                    <a:lumMod val="95000"/>
                    <a:lumOff val="5000"/>
                  </a:schemeClr>
                </a:solidFill>
                <a:latin typeface="ＭＳ Ｐゴシック" panose="020B0600070205080204" pitchFamily="50" charset="-128"/>
                <a:ea typeface="ＭＳ Ｐゴシック" panose="020B0600070205080204" pitchFamily="50" charset="-128"/>
              </a:rPr>
              <a:t>平成</a:t>
            </a:r>
            <a:r>
              <a:rPr lang="en-US" altLang="ja-JP" sz="1000" dirty="0">
                <a:solidFill>
                  <a:schemeClr val="tx1">
                    <a:lumMod val="95000"/>
                    <a:lumOff val="5000"/>
                  </a:schemeClr>
                </a:solidFill>
                <a:latin typeface="ＭＳ Ｐゴシック" panose="020B0600070205080204" pitchFamily="50" charset="-128"/>
                <a:ea typeface="ＭＳ Ｐゴシック" panose="020B0600070205080204" pitchFamily="50" charset="-128"/>
              </a:rPr>
              <a:t>31</a:t>
            </a:r>
            <a:r>
              <a:rPr lang="ja-JP" altLang="en-US" sz="1000" dirty="0">
                <a:solidFill>
                  <a:schemeClr val="tx1">
                    <a:lumMod val="95000"/>
                    <a:lumOff val="5000"/>
                  </a:schemeClr>
                </a:solidFill>
                <a:latin typeface="ＭＳ Ｐゴシック" panose="020B0600070205080204" pitchFamily="50" charset="-128"/>
                <a:ea typeface="ＭＳ Ｐゴシック" panose="020B0600070205080204" pitchFamily="50" charset="-128"/>
              </a:rPr>
              <a:t>年</a:t>
            </a:r>
            <a:r>
              <a:rPr lang="ja-JP" altLang="en-US" sz="100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３月</a:t>
            </a:r>
            <a:r>
              <a:rPr lang="ja-JP" altLang="en-US" sz="1000" dirty="0">
                <a:solidFill>
                  <a:schemeClr val="tx1">
                    <a:lumMod val="95000"/>
                    <a:lumOff val="5000"/>
                  </a:schemeClr>
                </a:solidFill>
                <a:latin typeface="ＭＳ Ｐゴシック" panose="020B0600070205080204" pitchFamily="50" charset="-128"/>
                <a:ea typeface="ＭＳ Ｐゴシック" panose="020B0600070205080204" pitchFamily="50" charset="-128"/>
              </a:rPr>
              <a:t>　一時保護所第三者</a:t>
            </a:r>
            <a:r>
              <a:rPr lang="ja-JP" altLang="en-US" sz="100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委員</a:t>
            </a:r>
            <a:r>
              <a:rPr lang="ja-JP" altLang="en-US" sz="1000" dirty="0">
                <a:solidFill>
                  <a:schemeClr val="tx1">
                    <a:lumMod val="95000"/>
                    <a:lumOff val="5000"/>
                  </a:schemeClr>
                </a:solidFill>
                <a:latin typeface="ＭＳ Ｐゴシック" panose="020B0600070205080204" pitchFamily="50" charset="-128"/>
                <a:ea typeface="ＭＳ Ｐゴシック" panose="020B0600070205080204" pitchFamily="50" charset="-128"/>
              </a:rPr>
              <a:t>が</a:t>
            </a:r>
            <a:r>
              <a:rPr lang="ja-JP" altLang="en-US" sz="100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a:t>
            </a:r>
            <a:r>
              <a:rPr lang="ja-JP" altLang="en-US" sz="1000" dirty="0">
                <a:solidFill>
                  <a:schemeClr val="tx1">
                    <a:lumMod val="95000"/>
                    <a:lumOff val="5000"/>
                  </a:schemeClr>
                </a:solidFill>
                <a:latin typeface="ＭＳ Ｐゴシック" panose="020B0600070205080204" pitchFamily="50" charset="-128"/>
                <a:ea typeface="ＭＳ Ｐゴシック" panose="020B0600070205080204" pitchFamily="50" charset="-128"/>
              </a:rPr>
              <a:t>意見書</a:t>
            </a:r>
            <a:r>
              <a:rPr lang="ja-JP" altLang="en-US" sz="100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」提出</a:t>
            </a:r>
            <a:endParaRPr lang="en-US" altLang="ja-JP" sz="1000" dirty="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endParaRPr lang="en-US" altLang="ja-JP" sz="100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r>
              <a:rPr lang="ja-JP" altLang="en-US" sz="100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a:t>
            </a:r>
            <a:r>
              <a:rPr lang="ja-JP" altLang="en-US" sz="1000" dirty="0">
                <a:solidFill>
                  <a:schemeClr val="tx1">
                    <a:lumMod val="95000"/>
                    <a:lumOff val="5000"/>
                  </a:schemeClr>
                </a:solidFill>
                <a:latin typeface="ＭＳ Ｐゴシック" panose="020B0600070205080204" pitchFamily="50" charset="-128"/>
                <a:ea typeface="ＭＳ Ｐゴシック" panose="020B0600070205080204" pitchFamily="50" charset="-128"/>
              </a:rPr>
              <a:t>令和元年</a:t>
            </a:r>
            <a:r>
              <a:rPr lang="ja-JP" altLang="en-US" sz="100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９月「</a:t>
            </a:r>
            <a:r>
              <a:rPr lang="ja-JP" altLang="en-US" sz="1000" dirty="0">
                <a:solidFill>
                  <a:schemeClr val="tx1">
                    <a:lumMod val="95000"/>
                    <a:lumOff val="5000"/>
                  </a:schemeClr>
                </a:solidFill>
                <a:latin typeface="ＭＳ Ｐゴシック" panose="020B0600070205080204" pitchFamily="50" charset="-128"/>
                <a:ea typeface="ＭＳ Ｐゴシック" panose="020B0600070205080204" pitchFamily="50" charset="-128"/>
              </a:rPr>
              <a:t>一時保護中の権利擁護に</a:t>
            </a:r>
            <a:r>
              <a:rPr lang="ja-JP" altLang="en-US" sz="100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ついて」</a:t>
            </a:r>
            <a:endParaRPr lang="en-US" altLang="ja-JP" sz="1000" dirty="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r>
              <a:rPr lang="ja-JP" altLang="en-US" sz="1000" dirty="0">
                <a:solidFill>
                  <a:schemeClr val="tx1">
                    <a:lumMod val="95000"/>
                    <a:lumOff val="5000"/>
                  </a:schemeClr>
                </a:solidFill>
              </a:rPr>
              <a:t>　</a:t>
            </a:r>
            <a:r>
              <a:rPr lang="ja-JP" altLang="en-US" sz="1000" dirty="0" smtClean="0">
                <a:solidFill>
                  <a:schemeClr val="tx1">
                    <a:lumMod val="95000"/>
                    <a:lumOff val="5000"/>
                  </a:schemeClr>
                </a:solidFill>
              </a:rPr>
              <a:t>都</a:t>
            </a:r>
            <a:r>
              <a:rPr lang="ja-JP" altLang="en-US" sz="1000" dirty="0">
                <a:solidFill>
                  <a:schemeClr val="tx1">
                    <a:lumMod val="95000"/>
                    <a:lumOff val="5000"/>
                  </a:schemeClr>
                </a:solidFill>
              </a:rPr>
              <a:t>としても各児童相談所あて一時保護中の</a:t>
            </a:r>
            <a:r>
              <a:rPr lang="ja-JP" altLang="en-US" sz="1000" dirty="0" smtClean="0">
                <a:solidFill>
                  <a:schemeClr val="tx1">
                    <a:lumMod val="95000"/>
                    <a:lumOff val="5000"/>
                  </a:schemeClr>
                </a:solidFill>
              </a:rPr>
              <a:t>権利擁護の</a:t>
            </a:r>
            <a:endParaRPr lang="en-US" altLang="ja-JP" sz="1000" dirty="0" smtClean="0">
              <a:solidFill>
                <a:schemeClr val="tx1">
                  <a:lumMod val="95000"/>
                  <a:lumOff val="5000"/>
                </a:schemeClr>
              </a:solidFill>
            </a:endParaRPr>
          </a:p>
          <a:p>
            <a:r>
              <a:rPr lang="ja-JP" altLang="en-US" sz="1000" dirty="0">
                <a:solidFill>
                  <a:schemeClr val="tx1">
                    <a:lumMod val="95000"/>
                    <a:lumOff val="5000"/>
                  </a:schemeClr>
                </a:solidFill>
              </a:rPr>
              <a:t>　</a:t>
            </a:r>
            <a:r>
              <a:rPr lang="ja-JP" altLang="en-US" sz="1000" dirty="0" smtClean="0">
                <a:solidFill>
                  <a:schemeClr val="tx1">
                    <a:lumMod val="95000"/>
                    <a:lumOff val="5000"/>
                  </a:schemeClr>
                </a:solidFill>
              </a:rPr>
              <a:t>徹底について通知。</a:t>
            </a:r>
            <a:r>
              <a:rPr lang="ja-JP" altLang="en-US" sz="1000" dirty="0">
                <a:solidFill>
                  <a:schemeClr val="tx1">
                    <a:lumMod val="95000"/>
                    <a:lumOff val="5000"/>
                  </a:schemeClr>
                </a:solidFill>
              </a:rPr>
              <a:t>また</a:t>
            </a:r>
            <a:r>
              <a:rPr lang="ja-JP" altLang="en-US" sz="1000" dirty="0" smtClean="0">
                <a:solidFill>
                  <a:schemeClr val="tx1">
                    <a:lumMod val="95000"/>
                    <a:lumOff val="5000"/>
                  </a:schemeClr>
                </a:solidFill>
              </a:rPr>
              <a:t>、検討会</a:t>
            </a:r>
            <a:r>
              <a:rPr lang="ja-JP" altLang="en-US" sz="1000" dirty="0">
                <a:solidFill>
                  <a:schemeClr val="tx1">
                    <a:lumMod val="95000"/>
                    <a:lumOff val="5000"/>
                  </a:schemeClr>
                </a:solidFill>
              </a:rPr>
              <a:t>で</a:t>
            </a:r>
            <a:r>
              <a:rPr lang="ja-JP" altLang="en-US" sz="1000" dirty="0" smtClean="0">
                <a:solidFill>
                  <a:schemeClr val="tx1">
                    <a:lumMod val="95000"/>
                    <a:lumOff val="5000"/>
                  </a:schemeClr>
                </a:solidFill>
              </a:rPr>
              <a:t>の検討</a:t>
            </a:r>
            <a:r>
              <a:rPr lang="ja-JP" altLang="en-US" sz="1000" dirty="0">
                <a:solidFill>
                  <a:schemeClr val="tx1">
                    <a:lumMod val="95000"/>
                    <a:lumOff val="5000"/>
                  </a:schemeClr>
                </a:solidFill>
              </a:rPr>
              <a:t>を</a:t>
            </a:r>
            <a:r>
              <a:rPr lang="ja-JP" altLang="en-US" sz="1000" dirty="0" smtClean="0">
                <a:solidFill>
                  <a:schemeClr val="tx1">
                    <a:lumMod val="95000"/>
                    <a:lumOff val="5000"/>
                  </a:schemeClr>
                </a:solidFill>
              </a:rPr>
              <a:t>待たずに</a:t>
            </a:r>
            <a:endParaRPr lang="en-US" altLang="ja-JP" sz="1000" dirty="0" smtClean="0">
              <a:solidFill>
                <a:schemeClr val="tx1">
                  <a:lumMod val="95000"/>
                  <a:lumOff val="5000"/>
                </a:schemeClr>
              </a:solidFill>
            </a:endParaRPr>
          </a:p>
          <a:p>
            <a:r>
              <a:rPr lang="ja-JP" altLang="en-US" sz="1000" dirty="0">
                <a:solidFill>
                  <a:schemeClr val="tx1">
                    <a:lumMod val="95000"/>
                    <a:lumOff val="5000"/>
                  </a:schemeClr>
                </a:solidFill>
              </a:rPr>
              <a:t>　</a:t>
            </a:r>
            <a:r>
              <a:rPr lang="ja-JP" altLang="en-US" sz="1000" dirty="0" smtClean="0">
                <a:solidFill>
                  <a:schemeClr val="tx1">
                    <a:lumMod val="95000"/>
                    <a:lumOff val="5000"/>
                  </a:schemeClr>
                </a:solidFill>
              </a:rPr>
              <a:t>実施できるものについて、早急に改善するよう、あわ</a:t>
            </a:r>
            <a:endParaRPr lang="en-US" altLang="ja-JP" sz="1000" dirty="0" smtClean="0">
              <a:solidFill>
                <a:schemeClr val="tx1">
                  <a:lumMod val="95000"/>
                  <a:lumOff val="5000"/>
                </a:schemeClr>
              </a:solidFill>
            </a:endParaRPr>
          </a:p>
          <a:p>
            <a:r>
              <a:rPr lang="ja-JP" altLang="en-US" sz="1000" dirty="0">
                <a:solidFill>
                  <a:schemeClr val="tx1">
                    <a:lumMod val="95000"/>
                    <a:lumOff val="5000"/>
                  </a:schemeClr>
                </a:solidFill>
              </a:rPr>
              <a:t>　</a:t>
            </a:r>
            <a:r>
              <a:rPr lang="ja-JP" altLang="en-US" sz="1000" dirty="0" err="1" smtClean="0">
                <a:solidFill>
                  <a:schemeClr val="tx1">
                    <a:lumMod val="95000"/>
                    <a:lumOff val="5000"/>
                  </a:schemeClr>
                </a:solidFill>
              </a:rPr>
              <a:t>せて</a:t>
            </a:r>
            <a:r>
              <a:rPr lang="ja-JP" altLang="en-US" sz="1000" dirty="0" smtClean="0">
                <a:solidFill>
                  <a:schemeClr val="tx1">
                    <a:lumMod val="95000"/>
                    <a:lumOff val="5000"/>
                  </a:schemeClr>
                </a:solidFill>
              </a:rPr>
              <a:t>通知</a:t>
            </a:r>
            <a:endParaRPr lang="en-US" altLang="ja-JP" sz="1000" dirty="0" smtClean="0">
              <a:solidFill>
                <a:schemeClr val="tx1">
                  <a:lumMod val="95000"/>
                  <a:lumOff val="5000"/>
                </a:schemeClr>
              </a:solidFill>
            </a:endParaRPr>
          </a:p>
          <a:p>
            <a:endParaRPr lang="en-US" altLang="ja-JP" sz="100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r>
              <a:rPr lang="ja-JP" altLang="en-US" sz="100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a:t>
            </a:r>
            <a:r>
              <a:rPr lang="ja-JP" altLang="en-US" sz="1000" dirty="0">
                <a:solidFill>
                  <a:schemeClr val="tx1">
                    <a:lumMod val="95000"/>
                    <a:lumOff val="5000"/>
                  </a:schemeClr>
                </a:solidFill>
                <a:latin typeface="ＭＳ Ｐゴシック" panose="020B0600070205080204" pitchFamily="50" charset="-128"/>
                <a:ea typeface="ＭＳ Ｐゴシック" panose="020B0600070205080204" pitchFamily="50" charset="-128"/>
              </a:rPr>
              <a:t>令和元年</a:t>
            </a:r>
            <a:r>
              <a:rPr lang="en-US" altLang="ja-JP" sz="1000" dirty="0">
                <a:solidFill>
                  <a:schemeClr val="tx1">
                    <a:lumMod val="95000"/>
                    <a:lumOff val="5000"/>
                  </a:schemeClr>
                </a:solidFill>
                <a:latin typeface="ＭＳ Ｐゴシック" panose="020B0600070205080204" pitchFamily="50" charset="-128"/>
                <a:ea typeface="ＭＳ Ｐゴシック" panose="020B0600070205080204" pitchFamily="50" charset="-128"/>
              </a:rPr>
              <a:t>10</a:t>
            </a:r>
            <a:r>
              <a:rPr lang="ja-JP" altLang="en-US" sz="1000" dirty="0">
                <a:solidFill>
                  <a:schemeClr val="tx1">
                    <a:lumMod val="95000"/>
                    <a:lumOff val="5000"/>
                  </a:schemeClr>
                </a:solidFill>
                <a:latin typeface="ＭＳ Ｐゴシック" panose="020B0600070205080204" pitchFamily="50" charset="-128"/>
                <a:ea typeface="ＭＳ Ｐゴシック" panose="020B0600070205080204" pitchFamily="50" charset="-128"/>
              </a:rPr>
              <a:t>月４日～　一時保護所支援改善</a:t>
            </a:r>
            <a:r>
              <a:rPr lang="ja-JP" altLang="en-US" sz="100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検討会</a:t>
            </a:r>
            <a:endParaRPr lang="en-US" altLang="ja-JP" sz="1000" dirty="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r>
              <a:rPr lang="ja-JP" altLang="en-US" sz="1000" dirty="0">
                <a:solidFill>
                  <a:schemeClr val="tx1">
                    <a:lumMod val="95000"/>
                    <a:lumOff val="5000"/>
                  </a:schemeClr>
                </a:solidFill>
              </a:rPr>
              <a:t>　都の一時保護所での子供に対する支援について、</a:t>
            </a:r>
            <a:r>
              <a:rPr lang="ja-JP" altLang="en-US" sz="1000" dirty="0" smtClean="0">
                <a:solidFill>
                  <a:schemeClr val="tx1">
                    <a:lumMod val="95000"/>
                    <a:lumOff val="5000"/>
                  </a:schemeClr>
                </a:solidFill>
              </a:rPr>
              <a:t>現状</a:t>
            </a:r>
            <a:endParaRPr lang="en-US" altLang="ja-JP" sz="1000" dirty="0" smtClean="0">
              <a:solidFill>
                <a:schemeClr val="tx1">
                  <a:lumMod val="95000"/>
                  <a:lumOff val="5000"/>
                </a:schemeClr>
              </a:solidFill>
            </a:endParaRPr>
          </a:p>
          <a:p>
            <a:r>
              <a:rPr lang="ja-JP" altLang="en-US" sz="1000" dirty="0">
                <a:solidFill>
                  <a:schemeClr val="tx1">
                    <a:lumMod val="95000"/>
                    <a:lumOff val="5000"/>
                  </a:schemeClr>
                </a:solidFill>
              </a:rPr>
              <a:t>　</a:t>
            </a:r>
            <a:r>
              <a:rPr lang="ja-JP" altLang="en-US" sz="1000" dirty="0" smtClean="0">
                <a:solidFill>
                  <a:schemeClr val="tx1">
                    <a:lumMod val="95000"/>
                    <a:lumOff val="5000"/>
                  </a:schemeClr>
                </a:solidFill>
              </a:rPr>
              <a:t>の課題分析を</a:t>
            </a:r>
            <a:r>
              <a:rPr lang="ja-JP" altLang="en-US" sz="1000" dirty="0">
                <a:solidFill>
                  <a:schemeClr val="tx1">
                    <a:lumMod val="95000"/>
                    <a:lumOff val="5000"/>
                  </a:schemeClr>
                </a:solidFill>
              </a:rPr>
              <a:t>行い、子供が安全・安心な環境で</a:t>
            </a:r>
            <a:r>
              <a:rPr lang="ja-JP" altLang="en-US" sz="1000" dirty="0" smtClean="0">
                <a:solidFill>
                  <a:schemeClr val="tx1">
                    <a:lumMod val="95000"/>
                    <a:lumOff val="5000"/>
                  </a:schemeClr>
                </a:solidFill>
              </a:rPr>
              <a:t>生活が</a:t>
            </a:r>
            <a:endParaRPr lang="en-US" altLang="ja-JP" sz="1000" dirty="0" smtClean="0">
              <a:solidFill>
                <a:schemeClr val="tx1">
                  <a:lumMod val="95000"/>
                  <a:lumOff val="5000"/>
                </a:schemeClr>
              </a:solidFill>
            </a:endParaRPr>
          </a:p>
          <a:p>
            <a:r>
              <a:rPr lang="ja-JP" altLang="en-US" sz="1000" dirty="0">
                <a:solidFill>
                  <a:schemeClr val="tx1">
                    <a:lumMod val="95000"/>
                    <a:lumOff val="5000"/>
                  </a:schemeClr>
                </a:solidFill>
              </a:rPr>
              <a:t>　</a:t>
            </a:r>
            <a:r>
              <a:rPr lang="ja-JP" altLang="en-US" sz="1000" dirty="0" smtClean="0">
                <a:solidFill>
                  <a:schemeClr val="tx1">
                    <a:lumMod val="95000"/>
                    <a:lumOff val="5000"/>
                  </a:schemeClr>
                </a:solidFill>
              </a:rPr>
              <a:t>送れるよう</a:t>
            </a:r>
            <a:r>
              <a:rPr lang="ja-JP" altLang="en-US" sz="1000" dirty="0">
                <a:solidFill>
                  <a:schemeClr val="tx1">
                    <a:lumMod val="95000"/>
                    <a:lumOff val="5000"/>
                  </a:schemeClr>
                </a:solidFill>
              </a:rPr>
              <a:t>、改善す</a:t>
            </a:r>
            <a:r>
              <a:rPr lang="ja-JP" altLang="en-US" sz="1000" dirty="0" smtClean="0">
                <a:solidFill>
                  <a:schemeClr val="tx1">
                    <a:lumMod val="95000"/>
                    <a:lumOff val="5000"/>
                  </a:schemeClr>
                </a:solidFill>
              </a:rPr>
              <a:t>べき</a:t>
            </a:r>
            <a:r>
              <a:rPr lang="ja-JP" altLang="en-US" sz="1000" dirty="0">
                <a:solidFill>
                  <a:schemeClr val="tx1">
                    <a:lumMod val="95000"/>
                    <a:lumOff val="5000"/>
                  </a:schemeClr>
                </a:solidFill>
              </a:rPr>
              <a:t>点について</a:t>
            </a:r>
            <a:r>
              <a:rPr lang="ja-JP" altLang="en-US" sz="1000" dirty="0" smtClean="0">
                <a:solidFill>
                  <a:schemeClr val="tx1">
                    <a:lumMod val="95000"/>
                    <a:lumOff val="5000"/>
                  </a:schemeClr>
                </a:solidFill>
              </a:rPr>
              <a:t>検討</a:t>
            </a:r>
            <a:endParaRPr lang="en-US" altLang="ja-JP" sz="1000" dirty="0" smtClean="0">
              <a:solidFill>
                <a:schemeClr val="tx1">
                  <a:lumMod val="95000"/>
                  <a:lumOff val="5000"/>
                </a:schemeClr>
              </a:solidFill>
            </a:endParaRPr>
          </a:p>
          <a:p>
            <a:endParaRPr lang="en-US" altLang="ja-JP" sz="1000" dirty="0">
              <a:solidFill>
                <a:schemeClr val="tx1">
                  <a:lumMod val="95000"/>
                  <a:lumOff val="5000"/>
                </a:schemeClr>
              </a:solidFill>
            </a:endParaRPr>
          </a:p>
          <a:p>
            <a:r>
              <a:rPr kumimoji="1" lang="ja-JP" altLang="en-US" sz="100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a:t>
            </a:r>
            <a:r>
              <a:rPr kumimoji="1" lang="ja-JP" altLang="en-US" sz="100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令和２年</a:t>
            </a:r>
            <a:r>
              <a:rPr kumimoji="1" lang="ja-JP" altLang="en-US" sz="100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３月「一時</a:t>
            </a:r>
            <a:r>
              <a:rPr kumimoji="1" lang="ja-JP" altLang="en-US" sz="1000" dirty="0">
                <a:solidFill>
                  <a:schemeClr val="tx1">
                    <a:lumMod val="95000"/>
                    <a:lumOff val="5000"/>
                  </a:schemeClr>
                </a:solidFill>
                <a:latin typeface="ＭＳ Ｐゴシック" panose="020B0600070205080204" pitchFamily="50" charset="-128"/>
                <a:ea typeface="ＭＳ Ｐゴシック" panose="020B0600070205080204" pitchFamily="50" charset="-128"/>
              </a:rPr>
              <a:t>保護所運営の手引き</a:t>
            </a:r>
            <a:r>
              <a:rPr kumimoji="1" lang="ja-JP" altLang="en-US" sz="100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」一部改正</a:t>
            </a:r>
            <a:endParaRPr kumimoji="1" lang="en-US" altLang="ja-JP" sz="100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r>
              <a:rPr kumimoji="1" lang="ja-JP" altLang="en-US" sz="1000" dirty="0">
                <a:solidFill>
                  <a:schemeClr val="tx1">
                    <a:lumMod val="95000"/>
                    <a:lumOff val="5000"/>
                  </a:schemeClr>
                </a:solidFill>
                <a:latin typeface="ＭＳ Ｐゴシック" panose="020B0600070205080204" pitchFamily="50" charset="-128"/>
                <a:ea typeface="ＭＳ Ｐゴシック" panose="020B0600070205080204" pitchFamily="50" charset="-128"/>
              </a:rPr>
              <a:t>　</a:t>
            </a:r>
            <a:r>
              <a:rPr kumimoji="1" lang="ja-JP" altLang="en-US" sz="100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 </a:t>
            </a:r>
            <a:r>
              <a:rPr kumimoji="1" lang="ja-JP" altLang="en-US" sz="1000" dirty="0" smtClean="0">
                <a:solidFill>
                  <a:schemeClr val="tx1">
                    <a:lumMod val="95000"/>
                    <a:lumOff val="5000"/>
                  </a:schemeClr>
                </a:solidFill>
                <a:latin typeface="+mn-ea"/>
              </a:rPr>
              <a:t>元年</a:t>
            </a:r>
            <a:r>
              <a:rPr kumimoji="1" lang="ja-JP" altLang="en-US" sz="1000" dirty="0">
                <a:solidFill>
                  <a:schemeClr val="tx1">
                    <a:lumMod val="95000"/>
                    <a:lumOff val="5000"/>
                  </a:schemeClr>
                </a:solidFill>
                <a:latin typeface="+mn-ea"/>
              </a:rPr>
              <a:t>度</a:t>
            </a:r>
            <a:r>
              <a:rPr kumimoji="1" lang="ja-JP" altLang="en-US" sz="1000" dirty="0" smtClean="0">
                <a:solidFill>
                  <a:schemeClr val="tx1">
                    <a:lumMod val="95000"/>
                    <a:lumOff val="5000"/>
                  </a:schemeClr>
                </a:solidFill>
                <a:latin typeface="+mn-ea"/>
              </a:rPr>
              <a:t>は、要領や検討会の内容を必要最小限盛り込み、　</a:t>
            </a:r>
            <a:endParaRPr kumimoji="1" lang="en-US" altLang="ja-JP" sz="1000" dirty="0" smtClean="0">
              <a:solidFill>
                <a:schemeClr val="tx1">
                  <a:lumMod val="95000"/>
                  <a:lumOff val="5000"/>
                </a:schemeClr>
              </a:solidFill>
              <a:latin typeface="+mn-ea"/>
            </a:endParaRPr>
          </a:p>
          <a:p>
            <a:r>
              <a:rPr kumimoji="1" lang="ja-JP" altLang="en-US" sz="1000" dirty="0">
                <a:solidFill>
                  <a:schemeClr val="tx1">
                    <a:lumMod val="95000"/>
                    <a:lumOff val="5000"/>
                  </a:schemeClr>
                </a:solidFill>
                <a:latin typeface="+mn-ea"/>
              </a:rPr>
              <a:t>　</a:t>
            </a:r>
            <a:r>
              <a:rPr kumimoji="1" lang="ja-JP" altLang="en-US" sz="1000" dirty="0" smtClean="0">
                <a:solidFill>
                  <a:schemeClr val="tx1">
                    <a:lumMod val="95000"/>
                    <a:lumOff val="5000"/>
                  </a:schemeClr>
                </a:solidFill>
                <a:latin typeface="+mn-ea"/>
              </a:rPr>
              <a:t>２年度以降、本格的な見直しを行う。</a:t>
            </a:r>
            <a:endParaRPr kumimoji="1" lang="en-US" altLang="ja-JP" sz="1000" dirty="0">
              <a:solidFill>
                <a:schemeClr val="tx1">
                  <a:lumMod val="95000"/>
                  <a:lumOff val="5000"/>
                </a:schemeClr>
              </a:solidFill>
              <a:latin typeface="+mn-ea"/>
            </a:endParaRPr>
          </a:p>
        </p:txBody>
      </p:sp>
      <p:sp>
        <p:nvSpPr>
          <p:cNvPr id="8" name="正方形/長方形 7"/>
          <p:cNvSpPr/>
          <p:nvPr/>
        </p:nvSpPr>
        <p:spPr>
          <a:xfrm>
            <a:off x="86381" y="2479407"/>
            <a:ext cx="831346" cy="2552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t>都の動き</a:t>
            </a:r>
          </a:p>
        </p:txBody>
      </p:sp>
      <p:sp>
        <p:nvSpPr>
          <p:cNvPr id="3" name="正方形/長方形 2"/>
          <p:cNvSpPr/>
          <p:nvPr/>
        </p:nvSpPr>
        <p:spPr>
          <a:xfrm>
            <a:off x="3622459" y="787949"/>
            <a:ext cx="5622125" cy="5798026"/>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kumimoji="1" lang="en-US" altLang="ja-JP" sz="1050" dirty="0">
              <a:solidFill>
                <a:schemeClr val="tx1">
                  <a:lumMod val="95000"/>
                  <a:lumOff val="5000"/>
                </a:schemeClr>
              </a:solidFill>
            </a:endParaRPr>
          </a:p>
          <a:p>
            <a:r>
              <a:rPr kumimoji="1" lang="ja-JP" altLang="en-US" sz="1050" dirty="0">
                <a:solidFill>
                  <a:schemeClr val="tx1">
                    <a:lumMod val="95000"/>
                    <a:lumOff val="5000"/>
                  </a:schemeClr>
                </a:solidFill>
                <a:latin typeface="ＭＳ Ｐゴシック" panose="020B0600070205080204" pitchFamily="50" charset="-128"/>
                <a:ea typeface="ＭＳ Ｐゴシック" panose="020B0600070205080204" pitchFamily="50" charset="-128"/>
              </a:rPr>
              <a:t>■一時保護の</a:t>
            </a:r>
            <a:r>
              <a:rPr kumimoji="1" lang="ja-JP" altLang="en-US"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あり方（</a:t>
            </a:r>
            <a:r>
              <a:rPr kumimoji="1" lang="en-US" altLang="ja-JP"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P</a:t>
            </a:r>
            <a:r>
              <a:rPr kumimoji="1" lang="ja-JP" altLang="en-US"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３）</a:t>
            </a:r>
            <a:endParaRPr kumimoji="1" lang="en-US" altLang="ja-JP" sz="1050" dirty="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r>
              <a:rPr kumimoji="1" lang="ja-JP" altLang="en-US" sz="1050" dirty="0">
                <a:solidFill>
                  <a:schemeClr val="tx1">
                    <a:lumMod val="95000"/>
                    <a:lumOff val="5000"/>
                  </a:schemeClr>
                </a:solidFill>
              </a:rPr>
              <a:t>　</a:t>
            </a:r>
            <a:r>
              <a:rPr kumimoji="1" lang="ja-JP" altLang="en-US" sz="1050" dirty="0" smtClean="0">
                <a:solidFill>
                  <a:schemeClr val="tx1">
                    <a:lumMod val="95000"/>
                    <a:lumOff val="5000"/>
                  </a:schemeClr>
                </a:solidFill>
              </a:rPr>
              <a:t>・</a:t>
            </a:r>
            <a:r>
              <a:rPr kumimoji="1" lang="ja-JP" altLang="en-US" sz="1050" dirty="0">
                <a:solidFill>
                  <a:schemeClr val="tx1">
                    <a:lumMod val="95000"/>
                    <a:lumOff val="5000"/>
                  </a:schemeClr>
                </a:solidFill>
              </a:rPr>
              <a:t>一時保護所での保護は、必要最小限の期間とし、毎週、一時保護委託への移行の</a:t>
            </a:r>
            <a:r>
              <a:rPr kumimoji="1" lang="ja-JP" altLang="en-US" sz="1050" dirty="0" smtClean="0">
                <a:solidFill>
                  <a:schemeClr val="tx1">
                    <a:lumMod val="95000"/>
                    <a:lumOff val="5000"/>
                  </a:schemeClr>
                </a:solidFill>
              </a:rPr>
              <a:t>検討　</a:t>
            </a:r>
            <a:endParaRPr kumimoji="1" lang="en-US" altLang="ja-JP" sz="1050" dirty="0" smtClean="0">
              <a:solidFill>
                <a:schemeClr val="tx1">
                  <a:lumMod val="95000"/>
                  <a:lumOff val="5000"/>
                </a:schemeClr>
              </a:solidFill>
            </a:endParaRPr>
          </a:p>
          <a:p>
            <a:r>
              <a:rPr kumimoji="1" lang="ja-JP" altLang="en-US" sz="1050" dirty="0">
                <a:solidFill>
                  <a:schemeClr val="tx1">
                    <a:lumMod val="95000"/>
                    <a:lumOff val="5000"/>
                  </a:schemeClr>
                </a:solidFill>
              </a:rPr>
              <a:t>　</a:t>
            </a:r>
            <a:r>
              <a:rPr kumimoji="1" lang="ja-JP" altLang="en-US" sz="1050" dirty="0" smtClean="0">
                <a:solidFill>
                  <a:schemeClr val="tx1">
                    <a:lumMod val="95000"/>
                    <a:lumOff val="5000"/>
                  </a:schemeClr>
                </a:solidFill>
              </a:rPr>
              <a:t>　も</a:t>
            </a:r>
            <a:r>
              <a:rPr kumimoji="1" lang="ja-JP" altLang="en-US" sz="1050" dirty="0">
                <a:solidFill>
                  <a:schemeClr val="tx1">
                    <a:lumMod val="95000"/>
                    <a:lumOff val="5000"/>
                  </a:schemeClr>
                </a:solidFill>
              </a:rPr>
              <a:t>含めた</a:t>
            </a:r>
            <a:r>
              <a:rPr kumimoji="1" lang="ja-JP" altLang="en-US" sz="1050" dirty="0" smtClean="0">
                <a:solidFill>
                  <a:schemeClr val="tx1">
                    <a:lumMod val="95000"/>
                    <a:lumOff val="5000"/>
                  </a:schemeClr>
                </a:solidFill>
              </a:rPr>
              <a:t>進行管理</a:t>
            </a:r>
            <a:r>
              <a:rPr kumimoji="1" lang="ja-JP" altLang="en-US" sz="1050" dirty="0">
                <a:solidFill>
                  <a:schemeClr val="tx1">
                    <a:lumMod val="95000"/>
                    <a:lumOff val="5000"/>
                  </a:schemeClr>
                </a:solidFill>
              </a:rPr>
              <a:t>を</a:t>
            </a:r>
            <a:r>
              <a:rPr kumimoji="1" lang="ja-JP" altLang="en-US" sz="1050" dirty="0" smtClean="0">
                <a:solidFill>
                  <a:schemeClr val="tx1">
                    <a:lumMod val="95000"/>
                    <a:lumOff val="5000"/>
                  </a:schemeClr>
                </a:solidFill>
              </a:rPr>
              <a:t>徹底し</a:t>
            </a:r>
            <a:r>
              <a:rPr kumimoji="1" lang="ja-JP" altLang="en-US" sz="1050" dirty="0">
                <a:solidFill>
                  <a:schemeClr val="tx1">
                    <a:lumMod val="95000"/>
                    <a:lumOff val="5000"/>
                  </a:schemeClr>
                </a:solidFill>
              </a:rPr>
              <a:t>、３週間以内</a:t>
            </a:r>
            <a:r>
              <a:rPr kumimoji="1" lang="ja-JP" altLang="en-US" sz="1050" dirty="0" smtClean="0">
                <a:solidFill>
                  <a:schemeClr val="tx1">
                    <a:lumMod val="95000"/>
                    <a:lumOff val="5000"/>
                  </a:schemeClr>
                </a:solidFill>
              </a:rPr>
              <a:t>に一時保護解除後の援助</a:t>
            </a:r>
            <a:r>
              <a:rPr kumimoji="1" lang="ja-JP" altLang="en-US" sz="1050" dirty="0">
                <a:solidFill>
                  <a:schemeClr val="tx1">
                    <a:lumMod val="95000"/>
                    <a:lumOff val="5000"/>
                  </a:schemeClr>
                </a:solidFill>
              </a:rPr>
              <a:t>の方向性を</a:t>
            </a:r>
            <a:r>
              <a:rPr kumimoji="1" lang="ja-JP" altLang="en-US" sz="1050" dirty="0" smtClean="0">
                <a:solidFill>
                  <a:schemeClr val="tx1">
                    <a:lumMod val="95000"/>
                    <a:lumOff val="5000"/>
                  </a:schemeClr>
                </a:solidFill>
              </a:rPr>
              <a:t>決定</a:t>
            </a:r>
            <a:r>
              <a:rPr kumimoji="1" lang="ja-JP" altLang="en-US" sz="1050" dirty="0">
                <a:solidFill>
                  <a:schemeClr val="tx1">
                    <a:lumMod val="95000"/>
                    <a:lumOff val="5000"/>
                  </a:schemeClr>
                </a:solidFill>
              </a:rPr>
              <a:t>　</a:t>
            </a:r>
            <a:r>
              <a:rPr kumimoji="1" lang="ja-JP" altLang="en-US" sz="1050" dirty="0" smtClean="0">
                <a:solidFill>
                  <a:schemeClr val="tx1">
                    <a:lumMod val="95000"/>
                    <a:lumOff val="5000"/>
                  </a:schemeClr>
                </a:solidFill>
              </a:rPr>
              <a:t>　　　　　</a:t>
            </a:r>
            <a:endParaRPr kumimoji="1" lang="en-US" altLang="ja-JP" sz="1050" dirty="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endParaRPr kumimoji="1" lang="en-US" altLang="ja-JP"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r>
              <a:rPr kumimoji="1" lang="ja-JP" altLang="en-US"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a:t>
            </a:r>
            <a:r>
              <a:rPr kumimoji="1" lang="ja-JP" altLang="en-US" sz="1050" dirty="0">
                <a:solidFill>
                  <a:schemeClr val="tx1">
                    <a:lumMod val="95000"/>
                    <a:lumOff val="5000"/>
                  </a:schemeClr>
                </a:solidFill>
                <a:latin typeface="ＭＳ Ｐゴシック" panose="020B0600070205080204" pitchFamily="50" charset="-128"/>
                <a:ea typeface="ＭＳ Ｐゴシック" panose="020B0600070205080204" pitchFamily="50" charset="-128"/>
              </a:rPr>
              <a:t>児童の権利</a:t>
            </a:r>
            <a:r>
              <a:rPr kumimoji="1" lang="ja-JP" altLang="en-US"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擁護（</a:t>
            </a:r>
            <a:r>
              <a:rPr kumimoji="1" lang="en-US" altLang="ja-JP"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P</a:t>
            </a:r>
            <a:r>
              <a:rPr kumimoji="1" lang="ja-JP" altLang="en-US"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３～４）</a:t>
            </a:r>
            <a:endParaRPr kumimoji="1" lang="en-US" altLang="ja-JP"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pPr>
              <a:spcAft>
                <a:spcPts val="600"/>
              </a:spcAft>
            </a:pPr>
            <a:r>
              <a:rPr kumimoji="1" lang="ja-JP" altLang="en-US" sz="1050" dirty="0">
                <a:solidFill>
                  <a:schemeClr val="tx1">
                    <a:lumMod val="95000"/>
                    <a:lumOff val="5000"/>
                  </a:schemeClr>
                </a:solidFill>
              </a:rPr>
              <a:t>　</a:t>
            </a:r>
            <a:r>
              <a:rPr kumimoji="1" lang="ja-JP" altLang="en-US" sz="1050" dirty="0" smtClean="0">
                <a:solidFill>
                  <a:schemeClr val="tx1">
                    <a:lumMod val="95000"/>
                    <a:lumOff val="5000"/>
                  </a:schemeClr>
                </a:solidFill>
              </a:rPr>
              <a:t>・直接職員に意見を述べられるよう信頼関係を構築　　　　　　　　　　　</a:t>
            </a:r>
            <a:endParaRPr kumimoji="1" lang="en-US" altLang="ja-JP"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r>
              <a:rPr kumimoji="1" lang="ja-JP" altLang="en-US" sz="1050" dirty="0">
                <a:solidFill>
                  <a:schemeClr val="tx1">
                    <a:lumMod val="95000"/>
                    <a:lumOff val="5000"/>
                  </a:schemeClr>
                </a:solidFill>
              </a:rPr>
              <a:t>　・児童自身が意見を記入し、投函できる箱を設置するなど、児童の意見をくみ上げる</a:t>
            </a:r>
            <a:r>
              <a:rPr kumimoji="1" lang="ja-JP" altLang="en-US" sz="1050" dirty="0" err="1" smtClean="0">
                <a:solidFill>
                  <a:schemeClr val="tx1">
                    <a:lumMod val="95000"/>
                    <a:lumOff val="5000"/>
                  </a:schemeClr>
                </a:solidFill>
              </a:rPr>
              <a:t>こ</a:t>
            </a:r>
            <a:endParaRPr kumimoji="1" lang="en-US" altLang="ja-JP" sz="1050" dirty="0" smtClean="0">
              <a:solidFill>
                <a:schemeClr val="tx1">
                  <a:lumMod val="95000"/>
                  <a:lumOff val="5000"/>
                </a:schemeClr>
              </a:solidFill>
            </a:endParaRPr>
          </a:p>
          <a:p>
            <a:pPr>
              <a:spcAft>
                <a:spcPts val="600"/>
              </a:spcAft>
            </a:pPr>
            <a:r>
              <a:rPr kumimoji="1" lang="ja-JP" altLang="en-US" sz="1050" dirty="0">
                <a:solidFill>
                  <a:schemeClr val="tx1">
                    <a:lumMod val="95000"/>
                    <a:lumOff val="5000"/>
                  </a:schemeClr>
                </a:solidFill>
              </a:rPr>
              <a:t>　</a:t>
            </a:r>
            <a:r>
              <a:rPr kumimoji="1" lang="ja-JP" altLang="en-US" sz="1050" dirty="0" smtClean="0">
                <a:solidFill>
                  <a:schemeClr val="tx1">
                    <a:lumMod val="95000"/>
                    <a:lumOff val="5000"/>
                  </a:schemeClr>
                </a:solidFill>
              </a:rPr>
              <a:t>　とが重要</a:t>
            </a:r>
            <a:r>
              <a:rPr kumimoji="1" lang="ja-JP" altLang="en-US" sz="1050" dirty="0">
                <a:solidFill>
                  <a:schemeClr val="tx1">
                    <a:lumMod val="95000"/>
                    <a:lumOff val="5000"/>
                  </a:schemeClr>
                </a:solidFill>
              </a:rPr>
              <a:t>　</a:t>
            </a:r>
            <a:r>
              <a:rPr kumimoji="1" lang="ja-JP" altLang="en-US" sz="1050" dirty="0" smtClean="0">
                <a:solidFill>
                  <a:schemeClr val="tx1">
                    <a:lumMod val="95000"/>
                    <a:lumOff val="5000"/>
                  </a:schemeClr>
                </a:solidFill>
              </a:rPr>
              <a:t>　　　　　　　　　　　　　　　　　　　　　　　　　　　　</a:t>
            </a:r>
            <a:endParaRPr kumimoji="1" lang="en-US" altLang="ja-JP"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r>
              <a:rPr kumimoji="1" lang="ja-JP" altLang="en-US" sz="1050" dirty="0">
                <a:solidFill>
                  <a:schemeClr val="tx1">
                    <a:lumMod val="95000"/>
                    <a:lumOff val="5000"/>
                  </a:schemeClr>
                </a:solidFill>
              </a:rPr>
              <a:t>　</a:t>
            </a:r>
            <a:r>
              <a:rPr kumimoji="1" lang="ja-JP" altLang="en-US" sz="1050" dirty="0" smtClean="0">
                <a:solidFill>
                  <a:schemeClr val="tx1">
                    <a:lumMod val="95000"/>
                    <a:lumOff val="5000"/>
                  </a:schemeClr>
                </a:solidFill>
              </a:rPr>
              <a:t>・職員</a:t>
            </a:r>
            <a:r>
              <a:rPr kumimoji="1" lang="en-US" altLang="ja-JP" sz="1050" dirty="0" smtClean="0">
                <a:solidFill>
                  <a:schemeClr val="tx1">
                    <a:lumMod val="95000"/>
                    <a:lumOff val="5000"/>
                  </a:schemeClr>
                </a:solidFill>
              </a:rPr>
              <a:t>(</a:t>
            </a:r>
            <a:r>
              <a:rPr kumimoji="1" lang="ja-JP" altLang="en-US" sz="1050" dirty="0" smtClean="0">
                <a:solidFill>
                  <a:schemeClr val="tx1">
                    <a:lumMod val="95000"/>
                    <a:lumOff val="5000"/>
                  </a:schemeClr>
                </a:solidFill>
              </a:rPr>
              <a:t>一時保護委託先の養育者含む</a:t>
            </a:r>
            <a:r>
              <a:rPr kumimoji="1" lang="en-US" altLang="ja-JP" sz="1050" dirty="0" smtClean="0">
                <a:solidFill>
                  <a:schemeClr val="tx1">
                    <a:lumMod val="95000"/>
                    <a:lumOff val="5000"/>
                  </a:schemeClr>
                </a:solidFill>
              </a:rPr>
              <a:t>)</a:t>
            </a:r>
            <a:r>
              <a:rPr kumimoji="1" lang="ja-JP" altLang="en-US" sz="1050" dirty="0" smtClean="0">
                <a:solidFill>
                  <a:schemeClr val="tx1">
                    <a:lumMod val="95000"/>
                    <a:lumOff val="5000"/>
                  </a:schemeClr>
                </a:solidFill>
              </a:rPr>
              <a:t>が児童に虐待を行うことはあってはならない。</a:t>
            </a:r>
            <a:endParaRPr kumimoji="1" lang="en-US" altLang="ja-JP" sz="1050" dirty="0">
              <a:solidFill>
                <a:schemeClr val="tx1">
                  <a:lumMod val="95000"/>
                  <a:lumOff val="5000"/>
                </a:schemeClr>
              </a:solidFill>
            </a:endParaRPr>
          </a:p>
          <a:p>
            <a:endParaRPr kumimoji="1" lang="en-US" altLang="ja-JP"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r>
              <a:rPr kumimoji="1" lang="ja-JP" altLang="en-US"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a:t>
            </a:r>
            <a:r>
              <a:rPr kumimoji="1" lang="ja-JP" altLang="en-US" sz="1050" dirty="0">
                <a:solidFill>
                  <a:schemeClr val="tx1">
                    <a:lumMod val="95000"/>
                    <a:lumOff val="5000"/>
                  </a:schemeClr>
                </a:solidFill>
                <a:latin typeface="ＭＳ Ｐゴシック" panose="020B0600070205080204" pitchFamily="50" charset="-128"/>
                <a:ea typeface="ＭＳ Ｐゴシック" panose="020B0600070205080204" pitchFamily="50" charset="-128"/>
              </a:rPr>
              <a:t>一時保護中の児童の</a:t>
            </a:r>
            <a:r>
              <a:rPr kumimoji="1" lang="ja-JP" altLang="en-US"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所持物（</a:t>
            </a:r>
            <a:r>
              <a:rPr kumimoji="1" lang="en-US" altLang="ja-JP"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P</a:t>
            </a:r>
            <a:r>
              <a:rPr kumimoji="1" lang="ja-JP" altLang="en-US"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１０）</a:t>
            </a:r>
            <a:endParaRPr kumimoji="1" lang="en-US" altLang="ja-JP" sz="1050" dirty="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r>
              <a:rPr kumimoji="1" lang="ja-JP" altLang="en-US" sz="1050" dirty="0">
                <a:solidFill>
                  <a:schemeClr val="tx1">
                    <a:lumMod val="95000"/>
                    <a:lumOff val="5000"/>
                  </a:schemeClr>
                </a:solidFill>
              </a:rPr>
              <a:t>　</a:t>
            </a:r>
            <a:r>
              <a:rPr kumimoji="1" lang="ja-JP" altLang="en-US" sz="1050" dirty="0" smtClean="0">
                <a:solidFill>
                  <a:schemeClr val="tx1">
                    <a:lumMod val="95000"/>
                    <a:lumOff val="5000"/>
                  </a:schemeClr>
                </a:solidFill>
              </a:rPr>
              <a:t>・児童</a:t>
            </a:r>
            <a:r>
              <a:rPr kumimoji="1" lang="ja-JP" altLang="en-US" sz="1050" dirty="0">
                <a:solidFill>
                  <a:schemeClr val="tx1">
                    <a:lumMod val="95000"/>
                    <a:lumOff val="5000"/>
                  </a:schemeClr>
                </a:solidFill>
              </a:rPr>
              <a:t>の所持物は、児童の福祉を損なうおそれがある物以外は、可能な</a:t>
            </a:r>
            <a:r>
              <a:rPr kumimoji="1" lang="ja-JP" altLang="en-US" sz="1050" dirty="0" smtClean="0">
                <a:solidFill>
                  <a:schemeClr val="tx1">
                    <a:lumMod val="95000"/>
                    <a:lumOff val="5000"/>
                  </a:schemeClr>
                </a:solidFill>
              </a:rPr>
              <a:t>限り</a:t>
            </a:r>
            <a:r>
              <a:rPr kumimoji="1" lang="ja-JP" altLang="en-US" sz="1050" dirty="0">
                <a:solidFill>
                  <a:schemeClr val="tx1">
                    <a:lumMod val="95000"/>
                    <a:lumOff val="5000"/>
                  </a:schemeClr>
                </a:solidFill>
              </a:rPr>
              <a:t>児童が</a:t>
            </a:r>
            <a:r>
              <a:rPr kumimoji="1" lang="ja-JP" altLang="en-US" sz="1050" dirty="0" smtClean="0">
                <a:solidFill>
                  <a:schemeClr val="tx1">
                    <a:lumMod val="95000"/>
                    <a:lumOff val="5000"/>
                  </a:schemeClr>
                </a:solidFill>
              </a:rPr>
              <a:t>所持</a:t>
            </a:r>
            <a:endParaRPr kumimoji="1" lang="en-US" altLang="ja-JP" sz="1050" dirty="0" smtClean="0">
              <a:solidFill>
                <a:schemeClr val="tx1">
                  <a:lumMod val="95000"/>
                  <a:lumOff val="5000"/>
                </a:schemeClr>
              </a:solidFill>
            </a:endParaRPr>
          </a:p>
          <a:p>
            <a:r>
              <a:rPr kumimoji="1" lang="ja-JP" altLang="en-US" sz="1050" dirty="0">
                <a:solidFill>
                  <a:schemeClr val="tx1">
                    <a:lumMod val="95000"/>
                    <a:lumOff val="5000"/>
                  </a:schemeClr>
                </a:solidFill>
              </a:rPr>
              <a:t>　</a:t>
            </a:r>
            <a:r>
              <a:rPr kumimoji="1" lang="ja-JP" altLang="en-US" sz="1050" dirty="0" smtClean="0">
                <a:solidFill>
                  <a:schemeClr val="tx1">
                    <a:lumMod val="95000"/>
                    <a:lumOff val="5000"/>
                  </a:schemeClr>
                </a:solidFill>
              </a:rPr>
              <a:t>　できるよう配慮</a:t>
            </a:r>
            <a:r>
              <a:rPr kumimoji="1" lang="ja-JP" altLang="en-US" sz="1050" dirty="0">
                <a:solidFill>
                  <a:schemeClr val="tx1">
                    <a:lumMod val="95000"/>
                    <a:lumOff val="5000"/>
                  </a:schemeClr>
                </a:solidFill>
              </a:rPr>
              <a:t>する。私服についても所持物と</a:t>
            </a:r>
            <a:r>
              <a:rPr kumimoji="1" lang="ja-JP" altLang="en-US" sz="1050" dirty="0" smtClean="0">
                <a:solidFill>
                  <a:schemeClr val="tx1">
                    <a:lumMod val="95000"/>
                    <a:lumOff val="5000"/>
                  </a:schemeClr>
                </a:solidFill>
              </a:rPr>
              <a:t>同様　　　　　　　　　　</a:t>
            </a:r>
            <a:endParaRPr kumimoji="1" lang="en-US" altLang="ja-JP" sz="1050" dirty="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endParaRPr kumimoji="1" lang="en-US" altLang="ja-JP"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r>
              <a:rPr kumimoji="1" lang="ja-JP" altLang="en-US"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a:t>
            </a:r>
            <a:r>
              <a:rPr kumimoji="1" lang="ja-JP" altLang="en-US" sz="1050" dirty="0">
                <a:solidFill>
                  <a:schemeClr val="tx1">
                    <a:lumMod val="95000"/>
                    <a:lumOff val="5000"/>
                  </a:schemeClr>
                </a:solidFill>
                <a:latin typeface="ＭＳ Ｐゴシック" panose="020B0600070205080204" pitchFamily="50" charset="-128"/>
                <a:ea typeface="ＭＳ Ｐゴシック" panose="020B0600070205080204" pitchFamily="50" charset="-128"/>
              </a:rPr>
              <a:t>一時保護所の</a:t>
            </a:r>
            <a:r>
              <a:rPr kumimoji="1" lang="ja-JP" altLang="en-US"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運営（</a:t>
            </a:r>
            <a:r>
              <a:rPr kumimoji="1" lang="en-US" altLang="ja-JP"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P</a:t>
            </a:r>
            <a:r>
              <a:rPr kumimoji="1" lang="ja-JP" altLang="en-US"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１１～１６）</a:t>
            </a:r>
            <a:endParaRPr kumimoji="1" lang="en-US" altLang="ja-JP" sz="1050" dirty="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r>
              <a:rPr kumimoji="1" lang="ja-JP" altLang="en-US" sz="1050" dirty="0">
                <a:solidFill>
                  <a:schemeClr val="tx1">
                    <a:lumMod val="95000"/>
                    <a:lumOff val="5000"/>
                  </a:schemeClr>
                </a:solidFill>
              </a:rPr>
              <a:t>　・必要な一時保護に適切に対応できる一時保護所の定員設定を行うとともに、一時</a:t>
            </a:r>
            <a:r>
              <a:rPr kumimoji="1" lang="ja-JP" altLang="en-US" sz="1050" dirty="0" smtClean="0">
                <a:solidFill>
                  <a:schemeClr val="tx1">
                    <a:lumMod val="95000"/>
                    <a:lumOff val="5000"/>
                  </a:schemeClr>
                </a:solidFill>
              </a:rPr>
              <a:t>保護</a:t>
            </a:r>
            <a:endParaRPr kumimoji="1" lang="en-US" altLang="ja-JP" sz="1050" dirty="0" smtClean="0">
              <a:solidFill>
                <a:schemeClr val="tx1">
                  <a:lumMod val="95000"/>
                  <a:lumOff val="5000"/>
                </a:schemeClr>
              </a:solidFill>
            </a:endParaRPr>
          </a:p>
          <a:p>
            <a:r>
              <a:rPr kumimoji="1" lang="ja-JP" altLang="en-US" sz="1050" dirty="0">
                <a:solidFill>
                  <a:schemeClr val="tx1">
                    <a:lumMod val="95000"/>
                    <a:lumOff val="5000"/>
                  </a:schemeClr>
                </a:solidFill>
              </a:rPr>
              <a:t>　</a:t>
            </a:r>
            <a:r>
              <a:rPr kumimoji="1" lang="ja-JP" altLang="en-US" sz="1050" dirty="0" smtClean="0">
                <a:solidFill>
                  <a:schemeClr val="tx1">
                    <a:lumMod val="95000"/>
                    <a:lumOff val="5000"/>
                  </a:schemeClr>
                </a:solidFill>
              </a:rPr>
              <a:t>　委託</a:t>
            </a:r>
            <a:r>
              <a:rPr kumimoji="1" lang="ja-JP" altLang="en-US" sz="1050" dirty="0">
                <a:solidFill>
                  <a:schemeClr val="tx1">
                    <a:lumMod val="95000"/>
                    <a:lumOff val="5000"/>
                  </a:schemeClr>
                </a:solidFill>
              </a:rPr>
              <a:t>の活用</a:t>
            </a:r>
            <a:r>
              <a:rPr kumimoji="1" lang="ja-JP" altLang="en-US" sz="1050" dirty="0" smtClean="0">
                <a:solidFill>
                  <a:schemeClr val="tx1">
                    <a:lumMod val="95000"/>
                    <a:lumOff val="5000"/>
                  </a:schemeClr>
                </a:solidFill>
              </a:rPr>
              <a:t>等に</a:t>
            </a:r>
            <a:r>
              <a:rPr kumimoji="1" lang="ja-JP" altLang="en-US" sz="1050" dirty="0">
                <a:solidFill>
                  <a:schemeClr val="tx1">
                    <a:lumMod val="95000"/>
                    <a:lumOff val="5000"/>
                  </a:schemeClr>
                </a:solidFill>
              </a:rPr>
              <a:t>より</a:t>
            </a:r>
            <a:r>
              <a:rPr kumimoji="1" lang="ja-JP" altLang="en-US" sz="1050" dirty="0" smtClean="0">
                <a:solidFill>
                  <a:schemeClr val="tx1">
                    <a:lumMod val="95000"/>
                    <a:lumOff val="5000"/>
                  </a:schemeClr>
                </a:solidFill>
              </a:rPr>
              <a:t>適切な</a:t>
            </a:r>
            <a:r>
              <a:rPr kumimoji="1" lang="ja-JP" altLang="en-US" sz="1050" dirty="0">
                <a:solidFill>
                  <a:schemeClr val="tx1">
                    <a:lumMod val="95000"/>
                    <a:lumOff val="5000"/>
                  </a:schemeClr>
                </a:solidFill>
              </a:rPr>
              <a:t>支援を確保する。また、安全確保やアセスメントなどを</a:t>
            </a:r>
            <a:r>
              <a:rPr kumimoji="1" lang="ja-JP" altLang="en-US" sz="1050" dirty="0" smtClean="0">
                <a:solidFill>
                  <a:schemeClr val="tx1">
                    <a:lumMod val="95000"/>
                    <a:lumOff val="5000"/>
                  </a:schemeClr>
                </a:solidFill>
              </a:rPr>
              <a:t>適</a:t>
            </a:r>
            <a:endParaRPr kumimoji="1" lang="en-US" altLang="ja-JP" sz="1050" dirty="0" smtClean="0">
              <a:solidFill>
                <a:schemeClr val="tx1">
                  <a:lumMod val="95000"/>
                  <a:lumOff val="5000"/>
                </a:schemeClr>
              </a:solidFill>
            </a:endParaRPr>
          </a:p>
          <a:p>
            <a:pPr>
              <a:spcAft>
                <a:spcPts val="600"/>
              </a:spcAft>
            </a:pPr>
            <a:r>
              <a:rPr kumimoji="1" lang="ja-JP" altLang="en-US" sz="1050" dirty="0">
                <a:solidFill>
                  <a:schemeClr val="tx1">
                    <a:lumMod val="95000"/>
                    <a:lumOff val="5000"/>
                  </a:schemeClr>
                </a:solidFill>
              </a:rPr>
              <a:t>　</a:t>
            </a:r>
            <a:r>
              <a:rPr kumimoji="1" lang="ja-JP" altLang="en-US" sz="1050" dirty="0" smtClean="0">
                <a:solidFill>
                  <a:schemeClr val="tx1">
                    <a:lumMod val="95000"/>
                    <a:lumOff val="5000"/>
                  </a:schemeClr>
                </a:solidFill>
              </a:rPr>
              <a:t>　切に実施　　　　　　　　　　　　　　　　　　　　　　　　　　　　　</a:t>
            </a:r>
            <a:endParaRPr kumimoji="1" lang="en-US" altLang="ja-JP" sz="1050" dirty="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r>
              <a:rPr kumimoji="1" lang="ja-JP" altLang="en-US" sz="1050" dirty="0">
                <a:solidFill>
                  <a:schemeClr val="tx1">
                    <a:lumMod val="95000"/>
                    <a:lumOff val="5000"/>
                  </a:schemeClr>
                </a:solidFill>
              </a:rPr>
              <a:t>　・一時</a:t>
            </a:r>
            <a:r>
              <a:rPr kumimoji="1" lang="ja-JP" altLang="en-US" sz="1050" dirty="0" smtClean="0">
                <a:solidFill>
                  <a:schemeClr val="tx1">
                    <a:lumMod val="95000"/>
                    <a:lumOff val="5000"/>
                  </a:schemeClr>
                </a:solidFill>
              </a:rPr>
              <a:t>保護所に</a:t>
            </a:r>
            <a:r>
              <a:rPr kumimoji="1" lang="ja-JP" altLang="en-US" sz="1050" dirty="0">
                <a:solidFill>
                  <a:schemeClr val="tx1">
                    <a:lumMod val="95000"/>
                    <a:lumOff val="5000"/>
                  </a:schemeClr>
                </a:solidFill>
              </a:rPr>
              <a:t>おいて、集団生活</a:t>
            </a:r>
            <a:r>
              <a:rPr kumimoji="1" lang="ja-JP" altLang="en-US" sz="1050" dirty="0" smtClean="0">
                <a:solidFill>
                  <a:schemeClr val="tx1">
                    <a:lumMod val="95000"/>
                    <a:lumOff val="5000"/>
                  </a:schemeClr>
                </a:solidFill>
              </a:rPr>
              <a:t>に適応</a:t>
            </a:r>
            <a:r>
              <a:rPr kumimoji="1" lang="ja-JP" altLang="en-US" sz="1050" dirty="0">
                <a:solidFill>
                  <a:schemeClr val="tx1">
                    <a:lumMod val="95000"/>
                    <a:lumOff val="5000"/>
                  </a:schemeClr>
                </a:solidFill>
              </a:rPr>
              <a:t>困難な児童は、</a:t>
            </a:r>
            <a:r>
              <a:rPr kumimoji="1" lang="ja-JP" altLang="en-US" sz="1050" dirty="0" smtClean="0">
                <a:solidFill>
                  <a:schemeClr val="tx1">
                    <a:lumMod val="95000"/>
                    <a:lumOff val="5000"/>
                  </a:schemeClr>
                </a:solidFill>
              </a:rPr>
              <a:t>必要</a:t>
            </a:r>
            <a:r>
              <a:rPr kumimoji="1" lang="ja-JP" altLang="en-US" sz="1050" dirty="0">
                <a:solidFill>
                  <a:schemeClr val="tx1">
                    <a:lumMod val="95000"/>
                    <a:lumOff val="5000"/>
                  </a:schemeClr>
                </a:solidFill>
              </a:rPr>
              <a:t>に応じて</a:t>
            </a:r>
            <a:r>
              <a:rPr kumimoji="1" lang="ja-JP" altLang="en-US" sz="1050" dirty="0" smtClean="0">
                <a:solidFill>
                  <a:schemeClr val="tx1">
                    <a:lumMod val="95000"/>
                    <a:lumOff val="5000"/>
                  </a:schemeClr>
                </a:solidFill>
              </a:rPr>
              <a:t>集団から分離して</a:t>
            </a:r>
            <a:endParaRPr kumimoji="1" lang="en-US" altLang="ja-JP" sz="1050" dirty="0" smtClean="0">
              <a:solidFill>
                <a:schemeClr val="tx1">
                  <a:lumMod val="95000"/>
                  <a:lumOff val="5000"/>
                </a:schemeClr>
              </a:solidFill>
            </a:endParaRPr>
          </a:p>
          <a:p>
            <a:pPr>
              <a:spcAft>
                <a:spcPts val="600"/>
              </a:spcAft>
            </a:pPr>
            <a:r>
              <a:rPr kumimoji="1" lang="ja-JP" altLang="en-US" sz="1050" dirty="0">
                <a:solidFill>
                  <a:schemeClr val="tx1">
                    <a:lumMod val="95000"/>
                    <a:lumOff val="5000"/>
                  </a:schemeClr>
                </a:solidFill>
              </a:rPr>
              <a:t>　</a:t>
            </a:r>
            <a:r>
              <a:rPr kumimoji="1" lang="ja-JP" altLang="en-US" sz="1050" dirty="0" smtClean="0">
                <a:solidFill>
                  <a:schemeClr val="tx1">
                    <a:lumMod val="95000"/>
                    <a:lumOff val="5000"/>
                  </a:schemeClr>
                </a:solidFill>
              </a:rPr>
              <a:t>　個別</a:t>
            </a:r>
            <a:r>
              <a:rPr kumimoji="1" lang="ja-JP" altLang="en-US" sz="1050" dirty="0">
                <a:solidFill>
                  <a:schemeClr val="tx1">
                    <a:lumMod val="95000"/>
                    <a:lumOff val="5000"/>
                  </a:schemeClr>
                </a:solidFill>
              </a:rPr>
              <a:t>の生活を送らせるなどの支援</a:t>
            </a:r>
            <a:r>
              <a:rPr kumimoji="1" lang="ja-JP" altLang="en-US" sz="1050" dirty="0" smtClean="0">
                <a:solidFill>
                  <a:schemeClr val="tx1">
                    <a:lumMod val="95000"/>
                    <a:lumOff val="5000"/>
                  </a:schemeClr>
                </a:solidFill>
              </a:rPr>
              <a:t>を実施　　　　　　　　　　　　　　　</a:t>
            </a:r>
            <a:endParaRPr kumimoji="1" lang="en-US" altLang="ja-JP" sz="1050" dirty="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r>
              <a:rPr kumimoji="1" lang="ja-JP" altLang="en-US" sz="1050" dirty="0" smtClean="0">
                <a:solidFill>
                  <a:schemeClr val="tx1">
                    <a:lumMod val="95000"/>
                    <a:lumOff val="5000"/>
                  </a:schemeClr>
                </a:solidFill>
              </a:rPr>
              <a:t>　・職員自身のメンタルヘルス</a:t>
            </a:r>
            <a:r>
              <a:rPr kumimoji="1" lang="ja-JP" altLang="en-US" sz="1050" dirty="0">
                <a:solidFill>
                  <a:schemeClr val="tx1">
                    <a:lumMod val="95000"/>
                    <a:lumOff val="5000"/>
                  </a:schemeClr>
                </a:solidFill>
              </a:rPr>
              <a:t>不調</a:t>
            </a:r>
            <a:r>
              <a:rPr kumimoji="1" lang="ja-JP" altLang="en-US" sz="1050" dirty="0" smtClean="0">
                <a:solidFill>
                  <a:schemeClr val="tx1">
                    <a:lumMod val="95000"/>
                    <a:lumOff val="5000"/>
                  </a:schemeClr>
                </a:solidFill>
              </a:rPr>
              <a:t>の可能性について職員間で共有するとともに、セルフ</a:t>
            </a:r>
            <a:endParaRPr kumimoji="1" lang="en-US" altLang="ja-JP" sz="1050" dirty="0" smtClean="0">
              <a:solidFill>
                <a:schemeClr val="tx1">
                  <a:lumMod val="95000"/>
                  <a:lumOff val="5000"/>
                </a:schemeClr>
              </a:solidFill>
            </a:endParaRPr>
          </a:p>
          <a:p>
            <a:pPr>
              <a:spcAft>
                <a:spcPts val="600"/>
              </a:spcAft>
            </a:pPr>
            <a:r>
              <a:rPr kumimoji="1" lang="ja-JP" altLang="en-US" sz="1050" dirty="0">
                <a:solidFill>
                  <a:schemeClr val="tx1">
                    <a:lumMod val="95000"/>
                    <a:lumOff val="5000"/>
                  </a:schemeClr>
                </a:solidFill>
              </a:rPr>
              <a:t>　</a:t>
            </a:r>
            <a:r>
              <a:rPr kumimoji="1" lang="ja-JP" altLang="en-US" sz="1050" dirty="0" smtClean="0">
                <a:solidFill>
                  <a:schemeClr val="tx1">
                    <a:lumMod val="95000"/>
                    <a:lumOff val="5000"/>
                  </a:schemeClr>
                </a:solidFill>
              </a:rPr>
              <a:t>　ケア研修の実施や精神保健相談員による支援を活用</a:t>
            </a:r>
            <a:r>
              <a:rPr kumimoji="1" lang="ja-JP" altLang="en-US"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　　　　　　　　</a:t>
            </a:r>
            <a:endParaRPr kumimoji="1" lang="en-US" altLang="ja-JP"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pPr>
              <a:lnSpc>
                <a:spcPts val="1500"/>
              </a:lnSpc>
              <a:spcAft>
                <a:spcPts val="600"/>
              </a:spcAft>
            </a:pPr>
            <a:r>
              <a:rPr kumimoji="1" lang="ja-JP" altLang="en-US" sz="1050" dirty="0" smtClean="0">
                <a:solidFill>
                  <a:schemeClr val="tx1">
                    <a:lumMod val="95000"/>
                    <a:lumOff val="5000"/>
                  </a:schemeClr>
                </a:solidFill>
              </a:rPr>
              <a:t>　・食事については、温かい雰囲気の中でより楽しく提供できるよう工夫</a:t>
            </a:r>
            <a:endParaRPr kumimoji="1" lang="en-US" altLang="ja-JP"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r>
              <a:rPr kumimoji="1" lang="ja-JP" altLang="en-US" sz="1050" dirty="0" smtClean="0">
                <a:solidFill>
                  <a:schemeClr val="tx1">
                    <a:lumMod val="95000"/>
                    <a:lumOff val="5000"/>
                  </a:schemeClr>
                </a:solidFill>
              </a:rPr>
              <a:t>　・職員は、対人援助技術の向上を図るとともに、接遇や児童の権利擁護への意識、発達</a:t>
            </a:r>
            <a:endParaRPr kumimoji="1" lang="en-US" altLang="ja-JP" sz="1050" dirty="0" smtClean="0">
              <a:solidFill>
                <a:schemeClr val="tx1">
                  <a:lumMod val="95000"/>
                  <a:lumOff val="5000"/>
                </a:schemeClr>
              </a:solidFill>
            </a:endParaRPr>
          </a:p>
          <a:p>
            <a:pPr>
              <a:spcAft>
                <a:spcPts val="600"/>
              </a:spcAft>
            </a:pPr>
            <a:r>
              <a:rPr kumimoji="1" lang="ja-JP" altLang="en-US" sz="1050" dirty="0">
                <a:solidFill>
                  <a:schemeClr val="tx1">
                    <a:lumMod val="95000"/>
                    <a:lumOff val="5000"/>
                  </a:schemeClr>
                </a:solidFill>
              </a:rPr>
              <a:t>　</a:t>
            </a:r>
            <a:r>
              <a:rPr kumimoji="1" lang="ja-JP" altLang="en-US" sz="1050" dirty="0" smtClean="0">
                <a:solidFill>
                  <a:schemeClr val="tx1">
                    <a:lumMod val="95000"/>
                    <a:lumOff val="5000"/>
                  </a:schemeClr>
                </a:solidFill>
              </a:rPr>
              <a:t>　障害に関する研修などを実施し、対応スキルを向上</a:t>
            </a:r>
            <a:r>
              <a:rPr kumimoji="1" lang="ja-JP" altLang="en-US"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　　　　　　　　</a:t>
            </a:r>
            <a:endParaRPr kumimoji="1" lang="en-US" altLang="ja-JP"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r>
              <a:rPr kumimoji="1" lang="ja-JP" altLang="en-US" sz="1050" dirty="0">
                <a:solidFill>
                  <a:schemeClr val="tx1">
                    <a:lumMod val="95000"/>
                    <a:lumOff val="5000"/>
                  </a:schemeClr>
                </a:solidFill>
              </a:rPr>
              <a:t>　</a:t>
            </a:r>
            <a:r>
              <a:rPr kumimoji="1" lang="ja-JP" altLang="en-US" sz="1050" dirty="0" smtClean="0">
                <a:solidFill>
                  <a:schemeClr val="tx1">
                    <a:lumMod val="95000"/>
                    <a:lumOff val="5000"/>
                  </a:schemeClr>
                </a:solidFill>
              </a:rPr>
              <a:t>・児童福祉司や児童心理司等が連携して、少なくても週１回程度、児童との面会を実施</a:t>
            </a:r>
            <a:endParaRPr kumimoji="1" lang="en-US" altLang="ja-JP" sz="1050" dirty="0" smtClean="0">
              <a:solidFill>
                <a:schemeClr val="tx1">
                  <a:lumMod val="95000"/>
                  <a:lumOff val="5000"/>
                </a:schemeClr>
              </a:solidFill>
            </a:endParaRPr>
          </a:p>
          <a:p>
            <a:r>
              <a:rPr kumimoji="1" lang="ja-JP" altLang="en-US" sz="1050" dirty="0">
                <a:solidFill>
                  <a:schemeClr val="tx1">
                    <a:lumMod val="95000"/>
                    <a:lumOff val="5000"/>
                  </a:schemeClr>
                </a:solidFill>
              </a:rPr>
              <a:t>　</a:t>
            </a:r>
            <a:r>
              <a:rPr kumimoji="1" lang="ja-JP" altLang="en-US" sz="1050" dirty="0" smtClean="0">
                <a:solidFill>
                  <a:schemeClr val="tx1">
                    <a:lumMod val="95000"/>
                    <a:lumOff val="5000"/>
                  </a:schemeClr>
                </a:solidFill>
              </a:rPr>
              <a:t>　するなど、保護児童と児童福祉司、児童心理司とのコミュニケーションを充実　　　　　　　　　　　　　　　　　　　　　　　　　　　　　　　　　　　　　　　　　　　　　　　　　　　　　　　　　　　　　</a:t>
            </a:r>
            <a:endParaRPr kumimoji="1" lang="en-US" altLang="ja-JP" sz="1050" dirty="0" smtClean="0">
              <a:solidFill>
                <a:schemeClr val="tx1">
                  <a:lumMod val="95000"/>
                  <a:lumOff val="5000"/>
                </a:schemeClr>
              </a:solidFill>
            </a:endParaRPr>
          </a:p>
          <a:p>
            <a:pPr>
              <a:lnSpc>
                <a:spcPts val="1500"/>
              </a:lnSpc>
            </a:pPr>
            <a:r>
              <a:rPr kumimoji="1" lang="ja-JP" altLang="en-US" sz="1050" dirty="0">
                <a:solidFill>
                  <a:schemeClr val="tx1">
                    <a:lumMod val="95000"/>
                    <a:lumOff val="5000"/>
                  </a:schemeClr>
                </a:solidFill>
                <a:latin typeface="ＭＳ Ｐゴシック" panose="020B0600070205080204" pitchFamily="50" charset="-128"/>
                <a:ea typeface="ＭＳ Ｐゴシック" panose="020B0600070205080204" pitchFamily="50" charset="-128"/>
              </a:rPr>
              <a:t>　</a:t>
            </a:r>
            <a:r>
              <a:rPr kumimoji="1" lang="ja-JP" altLang="en-US"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　　　　　　　　　　　　　　　　　　　　　　　　　　　　　　　　　　　　　　　　　　　　　　　　　　　　</a:t>
            </a:r>
            <a:endParaRPr kumimoji="1" lang="en-US" altLang="ja-JP"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r>
              <a:rPr kumimoji="1" lang="ja-JP" altLang="en-US"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■一時保護委託（</a:t>
            </a:r>
            <a:r>
              <a:rPr kumimoji="1" lang="en-US" altLang="ja-JP"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P</a:t>
            </a:r>
            <a:r>
              <a:rPr kumimoji="1" lang="ja-JP" altLang="en-US"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１６～１７）</a:t>
            </a:r>
            <a:endParaRPr kumimoji="1" lang="en-US" altLang="ja-JP"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endParaRPr>
          </a:p>
          <a:p>
            <a:r>
              <a:rPr kumimoji="1" lang="ja-JP" altLang="en-US" sz="1050" dirty="0">
                <a:solidFill>
                  <a:schemeClr val="tx1">
                    <a:lumMod val="95000"/>
                    <a:lumOff val="5000"/>
                  </a:schemeClr>
                </a:solidFill>
              </a:rPr>
              <a:t>　</a:t>
            </a:r>
            <a:r>
              <a:rPr kumimoji="1" lang="ja-JP" altLang="en-US" sz="1050" dirty="0" smtClean="0">
                <a:solidFill>
                  <a:schemeClr val="tx1">
                    <a:lumMod val="95000"/>
                    <a:lumOff val="5000"/>
                  </a:schemeClr>
                </a:solidFill>
              </a:rPr>
              <a:t>・乳幼児や医療的対応が必要な場合など、一時保護委託が適当と判断される場合は、医</a:t>
            </a:r>
            <a:endParaRPr kumimoji="1" lang="en-US" altLang="ja-JP" sz="1050" dirty="0" smtClean="0">
              <a:solidFill>
                <a:schemeClr val="tx1">
                  <a:lumMod val="95000"/>
                  <a:lumOff val="5000"/>
                </a:schemeClr>
              </a:solidFill>
            </a:endParaRPr>
          </a:p>
          <a:p>
            <a:r>
              <a:rPr kumimoji="1" lang="ja-JP" altLang="en-US" sz="1050" dirty="0">
                <a:solidFill>
                  <a:schemeClr val="tx1">
                    <a:lumMod val="95000"/>
                    <a:lumOff val="5000"/>
                  </a:schemeClr>
                </a:solidFill>
              </a:rPr>
              <a:t>　</a:t>
            </a:r>
            <a:r>
              <a:rPr kumimoji="1" lang="ja-JP" altLang="en-US" sz="1050" dirty="0" smtClean="0">
                <a:solidFill>
                  <a:schemeClr val="tx1">
                    <a:lumMod val="95000"/>
                    <a:lumOff val="5000"/>
                  </a:schemeClr>
                </a:solidFill>
              </a:rPr>
              <a:t>　療機関、乳児院などに一時保護委託を実施　　　　　　　　　　　</a:t>
            </a:r>
            <a:r>
              <a:rPr kumimoji="1" lang="en-US" altLang="ja-JP"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 </a:t>
            </a:r>
            <a:r>
              <a:rPr kumimoji="1" lang="ja-JP" altLang="en-US" sz="1050" dirty="0" smtClean="0">
                <a:solidFill>
                  <a:schemeClr val="tx1">
                    <a:lumMod val="95000"/>
                    <a:lumOff val="5000"/>
                  </a:schemeClr>
                </a:solidFill>
                <a:latin typeface="ＭＳ Ｐゴシック" panose="020B0600070205080204" pitchFamily="50" charset="-128"/>
                <a:ea typeface="ＭＳ Ｐゴシック" panose="020B0600070205080204" pitchFamily="50" charset="-128"/>
              </a:rPr>
              <a:t>　　　　</a:t>
            </a:r>
            <a:endParaRPr kumimoji="1" lang="ja-JP" altLang="en-US" sz="1050" dirty="0">
              <a:solidFill>
                <a:schemeClr val="tx1">
                  <a:lumMod val="95000"/>
                  <a:lumOff val="5000"/>
                </a:schemeClr>
              </a:solidFill>
            </a:endParaRPr>
          </a:p>
        </p:txBody>
      </p:sp>
      <p:sp>
        <p:nvSpPr>
          <p:cNvPr id="12" name="正方形/長方形 11"/>
          <p:cNvSpPr/>
          <p:nvPr/>
        </p:nvSpPr>
        <p:spPr>
          <a:xfrm>
            <a:off x="3622459" y="599792"/>
            <a:ext cx="1861491" cy="2552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t>東京都一時保護要領</a:t>
            </a:r>
          </a:p>
        </p:txBody>
      </p:sp>
      <p:sp>
        <p:nvSpPr>
          <p:cNvPr id="9" name="正方形/長方形 8"/>
          <p:cNvSpPr/>
          <p:nvPr/>
        </p:nvSpPr>
        <p:spPr>
          <a:xfrm>
            <a:off x="7607808" y="60017"/>
            <a:ext cx="1490472" cy="3985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smtClean="0"/>
              <a:t>令和２年３月３</a:t>
            </a:r>
            <a:r>
              <a:rPr kumimoji="1" lang="ja-JP" altLang="en-US" sz="800" b="1" dirty="0"/>
              <a:t>１</a:t>
            </a:r>
            <a:r>
              <a:rPr kumimoji="1" lang="ja-JP" altLang="en-US" sz="800" b="1" dirty="0" smtClean="0"/>
              <a:t>日</a:t>
            </a:r>
            <a:endParaRPr kumimoji="1" lang="en-US" altLang="ja-JP" sz="800" b="1" dirty="0" smtClean="0"/>
          </a:p>
          <a:p>
            <a:pPr algn="ctr"/>
            <a:r>
              <a:rPr kumimoji="1" lang="ja-JP" altLang="en-US" sz="800" b="1" dirty="0"/>
              <a:t>少子社会</a:t>
            </a:r>
            <a:r>
              <a:rPr kumimoji="1" lang="ja-JP" altLang="en-US" sz="800" b="1" dirty="0" smtClean="0"/>
              <a:t>対策部</a:t>
            </a:r>
            <a:endParaRPr kumimoji="1" lang="ja-JP" altLang="en-US" sz="800" b="1" dirty="0"/>
          </a:p>
        </p:txBody>
      </p:sp>
    </p:spTree>
    <p:extLst>
      <p:ext uri="{BB962C8B-B14F-4D97-AF65-F5344CB8AC3E}">
        <p14:creationId xmlns:p14="http://schemas.microsoft.com/office/powerpoint/2010/main" val="35293425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627</TotalTime>
  <Words>53</Words>
  <Application>Microsoft Office PowerPoint</Application>
  <PresentationFormat>ユーザー設定</PresentationFormat>
  <Paragraphs>73</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ＭＳ Ｐゴシック</vt:lpstr>
      <vt:lpstr>游ゴシック</vt:lpstr>
      <vt:lpstr>游ゴシック Light</vt:lpstr>
      <vt:lpstr>Arial</vt:lpstr>
      <vt:lpstr>Calibri</vt:lpstr>
      <vt:lpstr>Calibri Light</vt:lpstr>
      <vt:lpstr>Office テーマ</vt:lpstr>
      <vt:lpstr>PowerPoint プレゼンテーション</vt:lpstr>
    </vt:vector>
  </TitlesOfParts>
  <Company>TAIMS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東京都</dc:creator>
  <cp:lastModifiedBy>東京都
</cp:lastModifiedBy>
  <cp:revision>49</cp:revision>
  <cp:lastPrinted>2020-03-26T04:50:16Z</cp:lastPrinted>
  <dcterms:created xsi:type="dcterms:W3CDTF">2020-02-27T04:15:01Z</dcterms:created>
  <dcterms:modified xsi:type="dcterms:W3CDTF">2020-03-30T04:04:52Z</dcterms:modified>
</cp:coreProperties>
</file>