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820B7-E720-43BF-8BC4-5B9AF6D0D6D4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E8E5A-69D3-4965-9792-76C5D60C74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137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820B7-E720-43BF-8BC4-5B9AF6D0D6D4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E8E5A-69D3-4965-9792-76C5D60C74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31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波線 3">
            <a:extLst>
              <a:ext uri="{FF2B5EF4-FFF2-40B4-BE49-F238E27FC236}">
                <a16:creationId xmlns:a16="http://schemas.microsoft.com/office/drawing/2014/main" id="{F9862259-C217-4380-9FE5-0C0DBF2341ED}"/>
              </a:ext>
            </a:extLst>
          </p:cNvPr>
          <p:cNvSpPr/>
          <p:nvPr/>
        </p:nvSpPr>
        <p:spPr>
          <a:xfrm>
            <a:off x="-116736" y="522804"/>
            <a:ext cx="3888000" cy="460540"/>
          </a:xfrm>
          <a:prstGeom prst="wave">
            <a:avLst>
              <a:gd name="adj1" fmla="val 0"/>
              <a:gd name="adj2" fmla="val -5416"/>
            </a:avLst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ArchUp">
              <a:avLst>
                <a:gd name="adj" fmla="val 10783894"/>
              </a:avLst>
            </a:prstTxWarp>
            <a:noAutofit/>
          </a:bodyPr>
          <a:lstStyle/>
          <a:p>
            <a:pPr algn="ctr" defTabSz="457200">
              <a:defRPr/>
            </a:pPr>
            <a:r>
              <a:rPr lang="ja-JP" altLang="en-US" sz="4000" b="1" kern="100" dirty="0" smtClean="0">
                <a:ln w="22225">
                  <a:solidFill>
                    <a:srgbClr val="389454"/>
                  </a:solidFill>
                  <a:prstDash val="solid"/>
                </a:ln>
                <a:solidFill>
                  <a:srgbClr val="FFFF66"/>
                </a:solidFill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ひざ立</a:t>
            </a:r>
            <a:r>
              <a:rPr lang="ja-JP" altLang="en-US" sz="4000" b="1" kern="100" noProof="0" dirty="0" smtClean="0">
                <a:ln w="22225">
                  <a:solidFill>
                    <a:srgbClr val="389454"/>
                  </a:solidFill>
                  <a:prstDash val="solid"/>
                </a:ln>
                <a:solidFill>
                  <a:srgbClr val="FFFF66"/>
                </a:solidFill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ち</a:t>
            </a:r>
            <a:r>
              <a:rPr lang="ja-JP" altLang="en-US" sz="4000" b="1" kern="100" noProof="0" dirty="0">
                <a:ln w="22225">
                  <a:solidFill>
                    <a:srgbClr val="389454"/>
                  </a:solidFill>
                  <a:prstDash val="solid"/>
                </a:ln>
                <a:solidFill>
                  <a:srgbClr val="FFFF66"/>
                </a:solidFill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で</a:t>
            </a:r>
            <a:endParaRPr kumimoji="0" lang="ja-JP" altLang="en-US" sz="4000" b="1" i="0" u="none" strike="noStrike" kern="100" cap="none" spc="0" normalizeH="0" baseline="0" noProof="0" dirty="0">
              <a:ln w="22225">
                <a:solidFill>
                  <a:srgbClr val="389454"/>
                </a:solidFill>
                <a:prstDash val="solid"/>
              </a:ln>
              <a:solidFill>
                <a:srgbClr val="FFFF66"/>
              </a:solidFill>
              <a:effectLst/>
              <a:uLnTx/>
              <a:uFillTx/>
              <a:latin typeface="Calibri" panose="020F0502020204030204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5" name="波線 4">
            <a:extLst>
              <a:ext uri="{FF2B5EF4-FFF2-40B4-BE49-F238E27FC236}">
                <a16:creationId xmlns:a16="http://schemas.microsoft.com/office/drawing/2014/main" id="{F9862259-C217-4380-9FE5-0C0DBF2341ED}"/>
              </a:ext>
            </a:extLst>
          </p:cNvPr>
          <p:cNvSpPr/>
          <p:nvPr/>
        </p:nvSpPr>
        <p:spPr>
          <a:xfrm>
            <a:off x="5355732" y="147468"/>
            <a:ext cx="3888000" cy="1319524"/>
          </a:xfrm>
          <a:prstGeom prst="wave">
            <a:avLst>
              <a:gd name="adj1" fmla="val 12500"/>
              <a:gd name="adj2" fmla="val -3371"/>
            </a:avLst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ArchUp">
              <a:avLst>
                <a:gd name="adj" fmla="val 10735291"/>
              </a:avLst>
            </a:prstTxWarp>
            <a:noAutofit/>
          </a:bodyPr>
          <a:lstStyle/>
          <a:p>
            <a:pPr algn="ctr" defTabSz="457200">
              <a:defRPr/>
            </a:pPr>
            <a:r>
              <a:rPr lang="ja-JP" altLang="en-US" sz="4000" b="1" kern="100" dirty="0" smtClean="0">
                <a:ln w="22225">
                  <a:solidFill>
                    <a:srgbClr val="389454"/>
                  </a:solidFill>
                  <a:prstDash val="solid"/>
                </a:ln>
                <a:solidFill>
                  <a:srgbClr val="FFFF66"/>
                </a:solidFill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一緒</a:t>
            </a:r>
            <a:r>
              <a:rPr lang="ja-JP" altLang="en-US" sz="4000" b="1" kern="100" noProof="0" dirty="0" smtClean="0">
                <a:ln w="22225">
                  <a:solidFill>
                    <a:srgbClr val="389454"/>
                  </a:solidFill>
                  <a:prstDash val="solid"/>
                </a:ln>
                <a:solidFill>
                  <a:srgbClr val="FFFF66"/>
                </a:solidFill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にあそぼう</a:t>
            </a:r>
            <a:endParaRPr lang="en-US" altLang="ja-JP" sz="4000" b="1" kern="100" noProof="0" dirty="0" smtClean="0">
              <a:ln w="22225">
                <a:solidFill>
                  <a:srgbClr val="389454"/>
                </a:solidFill>
                <a:prstDash val="solid"/>
              </a:ln>
              <a:solidFill>
                <a:srgbClr val="FFFF66"/>
              </a:solidFill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0" name="角丸四角形吹き出し 17">
            <a:extLst>
              <a:ext uri="{FF2B5EF4-FFF2-40B4-BE49-F238E27FC236}">
                <a16:creationId xmlns:a16="http://schemas.microsoft.com/office/drawing/2014/main" id="{FFA76E99-E742-4C59-A0B3-F7399225C43F}"/>
              </a:ext>
            </a:extLst>
          </p:cNvPr>
          <p:cNvSpPr/>
          <p:nvPr/>
        </p:nvSpPr>
        <p:spPr>
          <a:xfrm>
            <a:off x="121613" y="5632817"/>
            <a:ext cx="3825607" cy="1128592"/>
          </a:xfrm>
          <a:prstGeom prst="wedgeRoundRectCallout">
            <a:avLst>
              <a:gd name="adj1" fmla="val 53800"/>
              <a:gd name="adj2" fmla="val -19977"/>
              <a:gd name="adj3" fmla="val 16667"/>
            </a:avLst>
          </a:prstGeom>
          <a:solidFill>
            <a:schemeClr val="bg1"/>
          </a:solidFill>
          <a:ln w="12700" cap="flat" cmpd="sng" algn="ctr">
            <a:solidFill>
              <a:srgbClr val="389454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おもちゃを体から遠くに離して</a:t>
            </a:r>
            <a:r>
              <a:rPr kumimoji="0" lang="ja-JP" altLang="en-US" b="1" kern="100" noProof="0" dirty="0" smtClean="0">
                <a:solidFill>
                  <a:schemeClr val="accent6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置</a:t>
            </a:r>
            <a:r>
              <a:rPr kumimoji="0" lang="ja-JP" altLang="en-US" sz="1800" b="1" i="0" u="none" strike="noStrike" kern="1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くと</a:t>
            </a:r>
            <a:r>
              <a:rPr kumimoji="0" lang="ja-JP" altLang="en-US" b="1" kern="100" dirty="0" smtClean="0">
                <a:solidFill>
                  <a:schemeClr val="accent6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取ろうとして、</a:t>
            </a:r>
            <a:r>
              <a:rPr kumimoji="0" lang="ja-JP" altLang="en-US" sz="1800" b="1" i="0" u="none" strike="noStrike" kern="1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お座りから</a:t>
            </a:r>
            <a:endParaRPr kumimoji="0" lang="en-US" altLang="ja-JP" sz="1800" b="1" i="0" u="none" strike="noStrike" kern="1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一人でひざ立ちできるかも！</a:t>
            </a:r>
            <a:endParaRPr kumimoji="0" lang="ja-JP" altLang="en-US" sz="1800" b="1" i="0" u="none" strike="noStrike" kern="1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" name="四角形: 角を丸くする 15">
            <a:extLst>
              <a:ext uri="{FF2B5EF4-FFF2-40B4-BE49-F238E27FC236}">
                <a16:creationId xmlns:a16="http://schemas.microsoft.com/office/drawing/2014/main" id="{6407CFA8-C606-4F66-9C6A-475C4B137351}"/>
              </a:ext>
            </a:extLst>
          </p:cNvPr>
          <p:cNvSpPr/>
          <p:nvPr/>
        </p:nvSpPr>
        <p:spPr>
          <a:xfrm>
            <a:off x="180670" y="5007246"/>
            <a:ext cx="3707492" cy="625570"/>
          </a:xfrm>
          <a:prstGeom prst="roundRect">
            <a:avLst/>
          </a:prstGeom>
          <a:solidFill>
            <a:srgbClr val="338D8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rgbClr val="FFFF66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Let’s</a:t>
            </a:r>
            <a:r>
              <a:rPr kumimoji="1" lang="ja-JP" altLang="en-US" dirty="0">
                <a:solidFill>
                  <a:srgbClr val="FFFF66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en-US" altLang="ja-JP" dirty="0">
                <a:solidFill>
                  <a:srgbClr val="FFFF66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T</a:t>
            </a:r>
            <a:r>
              <a:rPr kumimoji="1" lang="ja-JP" altLang="en-US" dirty="0">
                <a:solidFill>
                  <a:srgbClr val="FFFF66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ｒｙ！　</a:t>
            </a:r>
            <a:endParaRPr kumimoji="1" lang="en-US" altLang="ja-JP" dirty="0" smtClean="0">
              <a:solidFill>
                <a:srgbClr val="FFFF66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dirty="0" smtClean="0">
                <a:solidFill>
                  <a:srgbClr val="FFFF66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遠くのものに手を伸ばそう</a:t>
            </a:r>
            <a:endParaRPr kumimoji="1" lang="ja-JP" altLang="en-US" dirty="0">
              <a:solidFill>
                <a:srgbClr val="FFFF66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2" name="右矢印 11"/>
          <p:cNvSpPr/>
          <p:nvPr/>
        </p:nvSpPr>
        <p:spPr>
          <a:xfrm>
            <a:off x="6223837" y="5504575"/>
            <a:ext cx="537571" cy="636559"/>
          </a:xfrm>
          <a:prstGeom prst="rightArrow">
            <a:avLst/>
          </a:prstGeom>
          <a:solidFill>
            <a:srgbClr val="338D8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25442" y="4739425"/>
            <a:ext cx="2224126" cy="206033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" name="図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61408" y="4739425"/>
            <a:ext cx="2142747" cy="206033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4" name="角丸四角形吹き出し 12">
            <a:extLst>
              <a:ext uri="{FF2B5EF4-FFF2-40B4-BE49-F238E27FC236}">
                <a16:creationId xmlns:a16="http://schemas.microsoft.com/office/drawing/2014/main" id="{544047A1-E6D2-4E65-A85B-1F197DD2207F}"/>
              </a:ext>
            </a:extLst>
          </p:cNvPr>
          <p:cNvSpPr/>
          <p:nvPr/>
        </p:nvSpPr>
        <p:spPr>
          <a:xfrm>
            <a:off x="204695" y="3886434"/>
            <a:ext cx="3323299" cy="775683"/>
          </a:xfrm>
          <a:prstGeom prst="wedgeRoundRectCallout">
            <a:avLst>
              <a:gd name="adj1" fmla="val -15267"/>
              <a:gd name="adj2" fmla="val -42872"/>
              <a:gd name="adj3" fmla="val 16667"/>
            </a:avLst>
          </a:prstGeom>
          <a:solidFill>
            <a:schemeClr val="bg1"/>
          </a:solidFill>
          <a:ln>
            <a:solidFill>
              <a:srgbClr val="389454"/>
            </a:solidFill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1" kern="100" noProof="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おしりを</a:t>
            </a:r>
            <a:endParaRPr kumimoji="0" lang="en-US" altLang="ja-JP" b="1" kern="100" noProof="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1" kern="100" noProof="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おうちの人の膝で支えます</a:t>
            </a:r>
            <a:endParaRPr kumimoji="0" lang="en-US" altLang="ja-JP" sz="1800" b="1" i="0" u="none" strike="noStrike" kern="1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5" name="角丸四角形吹き出し 12">
            <a:extLst>
              <a:ext uri="{FF2B5EF4-FFF2-40B4-BE49-F238E27FC236}">
                <a16:creationId xmlns:a16="http://schemas.microsoft.com/office/drawing/2014/main" id="{544047A1-E6D2-4E65-A85B-1F197DD2207F}"/>
              </a:ext>
            </a:extLst>
          </p:cNvPr>
          <p:cNvSpPr/>
          <p:nvPr/>
        </p:nvSpPr>
        <p:spPr>
          <a:xfrm>
            <a:off x="5102087" y="3871909"/>
            <a:ext cx="3992155" cy="790209"/>
          </a:xfrm>
          <a:prstGeom prst="wedgeRoundRectCallout">
            <a:avLst>
              <a:gd name="adj1" fmla="val -15267"/>
              <a:gd name="adj2" fmla="val -42872"/>
              <a:gd name="adj3" fmla="val 16667"/>
            </a:avLst>
          </a:prstGeom>
          <a:solidFill>
            <a:schemeClr val="bg1"/>
          </a:solidFill>
          <a:ln>
            <a:solidFill>
              <a:srgbClr val="389454"/>
            </a:solidFill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1" kern="1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丸めたバスタオルやクッション、枕等を</a:t>
            </a:r>
            <a:endParaRPr kumimoji="0" lang="en-US" altLang="ja-JP" b="1" kern="1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1" kern="1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両足の間に挟んでおしりを支えます</a:t>
            </a:r>
            <a:endParaRPr kumimoji="0" lang="en-US" altLang="ja-JP" sz="1800" b="1" i="0" u="none" strike="noStrike" kern="1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6" name="角丸四角形吹き出し 12">
            <a:extLst>
              <a:ext uri="{FF2B5EF4-FFF2-40B4-BE49-F238E27FC236}">
                <a16:creationId xmlns:a16="http://schemas.microsoft.com/office/drawing/2014/main" id="{544047A1-E6D2-4E65-A85B-1F197DD2207F}"/>
              </a:ext>
            </a:extLst>
          </p:cNvPr>
          <p:cNvSpPr/>
          <p:nvPr/>
        </p:nvSpPr>
        <p:spPr>
          <a:xfrm>
            <a:off x="3591339" y="2886363"/>
            <a:ext cx="2330011" cy="974983"/>
          </a:xfrm>
          <a:prstGeom prst="wedgeRoundRectCallout">
            <a:avLst>
              <a:gd name="adj1" fmla="val -15267"/>
              <a:gd name="adj2" fmla="val -42872"/>
              <a:gd name="adj3" fmla="val 16667"/>
            </a:avLst>
          </a:prstGeom>
          <a:solidFill>
            <a:schemeClr val="bg1"/>
          </a:solidFill>
          <a:ln>
            <a:solidFill>
              <a:srgbClr val="389454"/>
            </a:solidFill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1" kern="1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アイロン台</a:t>
            </a:r>
            <a:endParaRPr kumimoji="0" lang="en-US" altLang="ja-JP" b="1" kern="1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1" kern="1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ベビーチェア</a:t>
            </a:r>
            <a:endParaRPr kumimoji="0" lang="en-US" altLang="ja-JP" b="1" kern="1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1" kern="1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におもちゃをおいて</a:t>
            </a:r>
            <a:endParaRPr kumimoji="0" lang="en-US" altLang="ja-JP" sz="1800" b="1" i="0" u="none" strike="noStrike" kern="1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75343" y="481447"/>
            <a:ext cx="2346007" cy="1971091"/>
          </a:xfrm>
          <a:prstGeom prst="ellipse">
            <a:avLst/>
          </a:prstGeom>
          <a:ln w="3175" cap="rnd">
            <a:solidFill>
              <a:schemeClr val="tx1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7" name="図 16"/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20328" y="675123"/>
            <a:ext cx="3251988" cy="3186225"/>
          </a:xfrm>
          <a:prstGeom prst="ellipse">
            <a:avLst/>
          </a:prstGeom>
          <a:ln w="15875" cap="rnd">
            <a:solidFill>
              <a:srgbClr val="333333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8" name="図 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448" y="706300"/>
            <a:ext cx="3634141" cy="3155047"/>
          </a:xfrm>
          <a:prstGeom prst="ellipse">
            <a:avLst/>
          </a:prstGeom>
          <a:ln w="15875" cap="rnd">
            <a:solidFill>
              <a:srgbClr val="333333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10377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</TotalTime>
  <Words>74</Words>
  <Application>Microsoft Office PowerPoint</Application>
  <PresentationFormat>画面に合わせる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HGP創英角ﾎﾟｯﾌﾟ体</vt:lpstr>
      <vt:lpstr>ＭＳ Ｐゴシック</vt:lpstr>
      <vt:lpstr>游ゴシック</vt:lpstr>
      <vt:lpstr>游ゴシック Light</vt:lpstr>
      <vt:lpstr>游明朝</vt:lpstr>
      <vt:lpstr>Arial</vt:lpstr>
      <vt:lpstr>Calibri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完成版背腹側坐膝立位</dc:title>
  <dc:creator>Owner</dc:creator>
  <dc:description/>
  <cp:lastModifiedBy>東京都
</cp:lastModifiedBy>
  <cp:revision>60</cp:revision>
  <cp:lastPrinted>2020-11-18T00:09:05Z</cp:lastPrinted>
  <dcterms:created xsi:type="dcterms:W3CDTF">2020-06-06T13:32:47Z</dcterms:created>
  <dcterms:modified xsi:type="dcterms:W3CDTF">2020-12-04T01:20:21Z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完成版背腹側坐膝立位</vt:lpwstr>
  </property>
  <property fmtid="{D5CDD505-2E9C-101B-9397-08002B2CF9AE}" pid="3" name="SlideDescription">
    <vt:lpwstr/>
  </property>
</Properties>
</file>