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12"/>
  </p:notesMasterIdLst>
  <p:handoutMasterIdLst>
    <p:handoutMasterId r:id="rId13"/>
  </p:handoutMasterIdLst>
  <p:sldIdLst>
    <p:sldId id="267" r:id="rId2"/>
    <p:sldId id="278" r:id="rId3"/>
    <p:sldId id="286" r:id="rId4"/>
    <p:sldId id="289" r:id="rId5"/>
    <p:sldId id="288" r:id="rId6"/>
    <p:sldId id="296" r:id="rId7"/>
    <p:sldId id="283" r:id="rId8"/>
    <p:sldId id="293" r:id="rId9"/>
    <p:sldId id="297" r:id="rId10"/>
    <p:sldId id="298" r:id="rId1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c3zn0GgNBTZGoiVXRfBLqA==" hashData="GXJFOq2ZzWfhZi7qXF2dW4++kXKEnzrjCXFz54yg3VbsE6cKBxHVtP1Se7MvpDw73oEYRxVH2eGc7GSamWW86g=="/>
  <p:extLst>
    <p:ext uri="{EFAFB233-063F-42B5-8137-9DF3F51BA10A}">
      <p15:sldGuideLst xmlns:p15="http://schemas.microsoft.com/office/powerpoint/2012/main">
        <p15:guide id="1" orient="horz" pos="3339"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a:srgbClr val="FFFFFF"/>
    <a:srgbClr val="CCFFCC"/>
    <a:srgbClr val="5F5F5F"/>
    <a:srgbClr val="CCECFF"/>
    <a:srgbClr val="99CCFF"/>
    <a:srgbClr val="CCDAEC"/>
    <a:srgbClr val="E7F0FF"/>
    <a:srgbClr val="E1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92354" autoAdjust="0"/>
  </p:normalViewPr>
  <p:slideViewPr>
    <p:cSldViewPr>
      <p:cViewPr varScale="1">
        <p:scale>
          <a:sx n="99" d="100"/>
          <a:sy n="99" d="100"/>
        </p:scale>
        <p:origin x="480" y="90"/>
      </p:cViewPr>
      <p:guideLst>
        <p:guide orient="horz" pos="3339"/>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786" cy="496967"/>
          </a:xfrm>
          <a:prstGeom prst="rect">
            <a:avLst/>
          </a:prstGeom>
        </p:spPr>
        <p:txBody>
          <a:bodyPr vert="horz" lIns="91541" tIns="45769" rIns="91541" bIns="4576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0"/>
            <a:ext cx="2949786" cy="496967"/>
          </a:xfrm>
          <a:prstGeom prst="rect">
            <a:avLst/>
          </a:prstGeom>
        </p:spPr>
        <p:txBody>
          <a:bodyPr vert="horz" lIns="91541" tIns="45769" rIns="91541" bIns="45769" rtlCol="0"/>
          <a:lstStyle>
            <a:lvl1pPr algn="r">
              <a:defRPr sz="1200"/>
            </a:lvl1pPr>
          </a:lstStyle>
          <a:p>
            <a:fld id="{8178877E-E88C-47D3-A1D9-F22EF3B93DDA}" type="datetimeFigureOut">
              <a:rPr kumimoji="1" lang="ja-JP" altLang="en-US" smtClean="0"/>
              <a:t>2025/3/25</a:t>
            </a:fld>
            <a:endParaRPr kumimoji="1" lang="ja-JP" altLang="en-US"/>
          </a:p>
        </p:txBody>
      </p:sp>
      <p:sp>
        <p:nvSpPr>
          <p:cNvPr id="4" name="フッター プレースホルダー 3"/>
          <p:cNvSpPr>
            <a:spLocks noGrp="1"/>
          </p:cNvSpPr>
          <p:nvPr>
            <p:ph type="ftr" sz="quarter" idx="2"/>
          </p:nvPr>
        </p:nvSpPr>
        <p:spPr>
          <a:xfrm>
            <a:off x="3" y="9440648"/>
            <a:ext cx="2949786" cy="496967"/>
          </a:xfrm>
          <a:prstGeom prst="rect">
            <a:avLst/>
          </a:prstGeom>
        </p:spPr>
        <p:txBody>
          <a:bodyPr vert="horz" lIns="91541" tIns="45769" rIns="91541" bIns="4576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8"/>
            <a:ext cx="2949786" cy="496967"/>
          </a:xfrm>
          <a:prstGeom prst="rect">
            <a:avLst/>
          </a:prstGeom>
        </p:spPr>
        <p:txBody>
          <a:bodyPr vert="horz" lIns="91541" tIns="45769" rIns="91541" bIns="45769" rtlCol="0" anchor="b"/>
          <a:lstStyle>
            <a:lvl1pPr algn="r">
              <a:defRPr sz="1200"/>
            </a:lvl1pPr>
          </a:lstStyle>
          <a:p>
            <a:fld id="{5C942C34-5237-48E7-9CF9-5DE4F27AB7F5}" type="slidenum">
              <a:rPr kumimoji="1" lang="ja-JP" altLang="en-US" smtClean="0"/>
              <a:t>‹#›</a:t>
            </a:fld>
            <a:endParaRPr kumimoji="1" lang="ja-JP" altLang="en-US"/>
          </a:p>
        </p:txBody>
      </p:sp>
    </p:spTree>
    <p:extLst>
      <p:ext uri="{BB962C8B-B14F-4D97-AF65-F5344CB8AC3E}">
        <p14:creationId xmlns:p14="http://schemas.microsoft.com/office/powerpoint/2010/main" val="149185304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786" cy="496967"/>
          </a:xfrm>
          <a:prstGeom prst="rect">
            <a:avLst/>
          </a:prstGeom>
        </p:spPr>
        <p:txBody>
          <a:bodyPr vert="horz" lIns="91541" tIns="45769" rIns="91541" bIns="4576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6967"/>
          </a:xfrm>
          <a:prstGeom prst="rect">
            <a:avLst/>
          </a:prstGeom>
        </p:spPr>
        <p:txBody>
          <a:bodyPr vert="horz" lIns="91541" tIns="45769" rIns="91541" bIns="45769" rtlCol="0"/>
          <a:lstStyle>
            <a:lvl1pPr algn="r">
              <a:defRPr sz="1200"/>
            </a:lvl1pPr>
          </a:lstStyle>
          <a:p>
            <a:fld id="{0643A0A6-9BF8-44B1-9CEE-D18377E6A108}"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7450"/>
          </a:xfrm>
          <a:prstGeom prst="rect">
            <a:avLst/>
          </a:prstGeom>
          <a:noFill/>
          <a:ln w="12700">
            <a:solidFill>
              <a:prstClr val="black"/>
            </a:solidFill>
          </a:ln>
        </p:spPr>
        <p:txBody>
          <a:bodyPr vert="horz" lIns="91541" tIns="45769" rIns="91541" bIns="45769"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541" tIns="45769" rIns="91541" bIns="4576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48"/>
            <a:ext cx="2949786" cy="496967"/>
          </a:xfrm>
          <a:prstGeom prst="rect">
            <a:avLst/>
          </a:prstGeom>
        </p:spPr>
        <p:txBody>
          <a:bodyPr vert="horz" lIns="91541" tIns="45769" rIns="91541" bIns="4576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6" cy="496967"/>
          </a:xfrm>
          <a:prstGeom prst="rect">
            <a:avLst/>
          </a:prstGeom>
        </p:spPr>
        <p:txBody>
          <a:bodyPr vert="horz" lIns="91541" tIns="45769" rIns="91541" bIns="45769" rtlCol="0" anchor="b"/>
          <a:lstStyle>
            <a:lvl1pPr algn="r">
              <a:defRPr sz="1200"/>
            </a:lvl1pPr>
          </a:lstStyle>
          <a:p>
            <a:fld id="{CF9D9FE1-A8DC-405D-825B-C43CEA70B3F1}" type="slidenum">
              <a:rPr kumimoji="1" lang="ja-JP" altLang="en-US" smtClean="0"/>
              <a:t>‹#›</a:t>
            </a:fld>
            <a:endParaRPr kumimoji="1" lang="ja-JP" altLang="en-US"/>
          </a:p>
        </p:txBody>
      </p:sp>
    </p:spTree>
    <p:extLst>
      <p:ext uri="{BB962C8B-B14F-4D97-AF65-F5344CB8AC3E}">
        <p14:creationId xmlns:p14="http://schemas.microsoft.com/office/powerpoint/2010/main" val="9705073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994806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38122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495948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Rot="1" noChangeAspect="1" noChangeArrowheads="1" noTextEdit="1"/>
          </p:cNvSpPr>
          <p:nvPr>
            <p:ph type="sldImg"/>
          </p:nvPr>
        </p:nvSpPr>
        <p:spPr>
          <a:xfrm>
            <a:off x="922338" y="746125"/>
            <a:ext cx="4972050" cy="3729038"/>
          </a:xfrm>
          <a:ln/>
        </p:spPr>
      </p:sp>
      <p:sp>
        <p:nvSpPr>
          <p:cNvPr id="6148" name="Rectangle 3"/>
          <p:cNvSpPr>
            <a:spLocks noGrp="1" noChangeArrowheads="1"/>
          </p:cNvSpPr>
          <p:nvPr>
            <p:ph type="body" idx="1"/>
          </p:nvPr>
        </p:nvSpPr>
        <p:spPr>
          <a:noFill/>
        </p:spPr>
        <p:txBody>
          <a:bodyPr/>
          <a:lstStyle/>
          <a:p>
            <a:pPr eaLnBrk="1" hangingPunct="1"/>
            <a:endParaRPr lang="ja-JP" altLang="ja-JP" sz="1800" dirty="0">
              <a:ea typeface="ＭＳ Ｐ明朝"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l" eaLnBrk="0" hangingPunct="0">
              <a:spcBef>
                <a:spcPct val="30000"/>
              </a:spcBef>
              <a:defRPr kumimoji="1" sz="1200">
                <a:solidFill>
                  <a:schemeClr val="tx1"/>
                </a:solidFill>
                <a:latin typeface="Arial" charset="0"/>
                <a:ea typeface="ＭＳ Ｐ明朝" charset="-128"/>
              </a:defRPr>
            </a:lvl1pPr>
            <a:lvl2pPr marL="749195" indent="-288152" algn="l" eaLnBrk="0" hangingPunct="0">
              <a:spcBef>
                <a:spcPct val="30000"/>
              </a:spcBef>
              <a:defRPr kumimoji="1" sz="1200">
                <a:solidFill>
                  <a:schemeClr val="tx1"/>
                </a:solidFill>
                <a:latin typeface="Arial" charset="0"/>
                <a:ea typeface="ＭＳ Ｐ明朝" charset="-128"/>
              </a:defRPr>
            </a:lvl2pPr>
            <a:lvl3pPr marL="1152606" indent="-230520" algn="l" eaLnBrk="0" hangingPunct="0">
              <a:spcBef>
                <a:spcPct val="30000"/>
              </a:spcBef>
              <a:defRPr kumimoji="1" sz="1200">
                <a:solidFill>
                  <a:schemeClr val="tx1"/>
                </a:solidFill>
                <a:latin typeface="Arial" charset="0"/>
                <a:ea typeface="ＭＳ Ｐ明朝" charset="-128"/>
              </a:defRPr>
            </a:lvl3pPr>
            <a:lvl4pPr marL="1613647" indent="-230520" algn="l" eaLnBrk="0" hangingPunct="0">
              <a:spcBef>
                <a:spcPct val="30000"/>
              </a:spcBef>
              <a:defRPr kumimoji="1" sz="1200">
                <a:solidFill>
                  <a:schemeClr val="tx1"/>
                </a:solidFill>
                <a:latin typeface="Arial" charset="0"/>
                <a:ea typeface="ＭＳ Ｐ明朝" charset="-128"/>
              </a:defRPr>
            </a:lvl4pPr>
            <a:lvl5pPr marL="2074691" indent="-230520" algn="l" eaLnBrk="0" hangingPunct="0">
              <a:spcBef>
                <a:spcPct val="30000"/>
              </a:spcBef>
              <a:defRPr kumimoji="1" sz="1200">
                <a:solidFill>
                  <a:schemeClr val="tx1"/>
                </a:solidFill>
                <a:latin typeface="Arial" charset="0"/>
                <a:ea typeface="ＭＳ Ｐ明朝" charset="-128"/>
              </a:defRPr>
            </a:lvl5pPr>
            <a:lvl6pPr marL="2535734" indent="-230520" eaLnBrk="0" fontAlgn="base" hangingPunct="0">
              <a:spcBef>
                <a:spcPct val="30000"/>
              </a:spcBef>
              <a:spcAft>
                <a:spcPct val="0"/>
              </a:spcAft>
              <a:defRPr kumimoji="1" sz="1200">
                <a:solidFill>
                  <a:schemeClr val="tx1"/>
                </a:solidFill>
                <a:latin typeface="Arial" charset="0"/>
                <a:ea typeface="ＭＳ Ｐ明朝" charset="-128"/>
              </a:defRPr>
            </a:lvl6pPr>
            <a:lvl7pPr marL="2996776" indent="-230520" eaLnBrk="0" fontAlgn="base" hangingPunct="0">
              <a:spcBef>
                <a:spcPct val="30000"/>
              </a:spcBef>
              <a:spcAft>
                <a:spcPct val="0"/>
              </a:spcAft>
              <a:defRPr kumimoji="1" sz="1200">
                <a:solidFill>
                  <a:schemeClr val="tx1"/>
                </a:solidFill>
                <a:latin typeface="Arial" charset="0"/>
                <a:ea typeface="ＭＳ Ｐ明朝" charset="-128"/>
              </a:defRPr>
            </a:lvl7pPr>
            <a:lvl8pPr marL="3457818" indent="-230520" eaLnBrk="0" fontAlgn="base" hangingPunct="0">
              <a:spcBef>
                <a:spcPct val="30000"/>
              </a:spcBef>
              <a:spcAft>
                <a:spcPct val="0"/>
              </a:spcAft>
              <a:defRPr kumimoji="1" sz="1200">
                <a:solidFill>
                  <a:schemeClr val="tx1"/>
                </a:solidFill>
                <a:latin typeface="Arial" charset="0"/>
                <a:ea typeface="ＭＳ Ｐ明朝" charset="-128"/>
              </a:defRPr>
            </a:lvl8pPr>
            <a:lvl9pPr marL="3918859" indent="-230520" eaLnBrk="0" fontAlgn="base" hangingPunct="0">
              <a:spcBef>
                <a:spcPct val="30000"/>
              </a:spcBef>
              <a:spcAft>
                <a:spcPct val="0"/>
              </a:spcAft>
              <a:defRPr kumimoji="1" sz="1200">
                <a:solidFill>
                  <a:schemeClr val="tx1"/>
                </a:solidFill>
                <a:latin typeface="Arial" charset="0"/>
                <a:ea typeface="ＭＳ Ｐ明朝" charset="-128"/>
              </a:defRPr>
            </a:lvl9pPr>
          </a:lstStyle>
          <a:p>
            <a:pPr algn="r" eaLnBrk="1" hangingPunct="1">
              <a:spcBef>
                <a:spcPct val="0"/>
              </a:spcBef>
            </a:pPr>
            <a:fld id="{05861D66-36AC-4CA0-8199-B931D046ECF2}" type="slidenum">
              <a:rPr lang="en-US" altLang="ja-JP" smtClean="0">
                <a:ea typeface="ＭＳ Ｐゴシック" charset="-128"/>
              </a:rPr>
              <a:pPr algn="r" eaLnBrk="1" hangingPunct="1">
                <a:spcBef>
                  <a:spcPct val="0"/>
                </a:spcBef>
              </a:pPr>
              <a:t>6</a:t>
            </a:fld>
            <a:endParaRPr lang="en-US" altLang="ja-JP">
              <a:ea typeface="ＭＳ Ｐゴシック" charset="-128"/>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ja-JP" altLang="ja-JP" sz="1800">
              <a:ea typeface="ＭＳ Ｐ明朝" charset="-128"/>
            </a:endParaRPr>
          </a:p>
        </p:txBody>
      </p:sp>
    </p:spTree>
    <p:extLst>
      <p:ext uri="{BB962C8B-B14F-4D97-AF65-F5344CB8AC3E}">
        <p14:creationId xmlns:p14="http://schemas.microsoft.com/office/powerpoint/2010/main" val="296736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09933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1684162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F73409B-1FC8-497D-BA34-95582CCB5E82}" type="datetime1">
              <a:rPr lang="ja-JP" altLang="en-US" smtClean="0">
                <a:solidFill>
                  <a:srgbClr val="DFDCB7"/>
                </a:solidFill>
              </a:rPr>
              <a:t>2025/3/25</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a:xfrm>
            <a:off x="6804248" y="6309320"/>
            <a:ext cx="2133600" cy="365125"/>
          </a:xfrm>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970704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B18CAD6-4A8C-49D3-A63E-3E7CB7A2C7A7}" type="datetime1">
              <a:rPr lang="ja-JP" altLang="en-US" smtClean="0">
                <a:solidFill>
                  <a:srgbClr val="DFDCB7"/>
                </a:solidFill>
              </a:rPr>
              <a:t>2025/3/25</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342416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A72071-F0FF-4A6E-8971-AFDADC6AB5D1}" type="datetime1">
              <a:rPr lang="ja-JP" altLang="en-US" smtClean="0">
                <a:solidFill>
                  <a:srgbClr val="DFDCB7"/>
                </a:solidFill>
              </a:rPr>
              <a:t>2025/3/25</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2647872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5C3F70-02F8-48B4-A41E-4DCBA5D9AA97}" type="datetime1">
              <a:rPr lang="ja-JP" altLang="en-US" smtClean="0">
                <a:solidFill>
                  <a:srgbClr val="DFDCB7"/>
                </a:solidFill>
              </a:rPr>
              <a:t>2025/3/25</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a:xfrm>
            <a:off x="6876256" y="6381328"/>
            <a:ext cx="2133600" cy="365125"/>
          </a:xfrm>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3351717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EE486C-BE90-427F-AC14-1540F7CC2CF5}" type="datetime1">
              <a:rPr lang="ja-JP" altLang="en-US" smtClean="0">
                <a:solidFill>
                  <a:srgbClr val="DFDCB7"/>
                </a:solidFill>
              </a:rPr>
              <a:t>2025/3/25</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1171439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674C5E-8F77-4768-B569-F983191A9578}" type="datetime1">
              <a:rPr lang="ja-JP" altLang="en-US" smtClean="0">
                <a:solidFill>
                  <a:srgbClr val="DFDCB7"/>
                </a:solidFill>
              </a:rPr>
              <a:t>2025/3/25</a:t>
            </a:fld>
            <a:endParaRPr lang="ja-JP" altLang="en-US">
              <a:solidFill>
                <a:srgbClr val="DFDCB7"/>
              </a:solidFill>
            </a:endParaRPr>
          </a:p>
        </p:txBody>
      </p:sp>
      <p:sp>
        <p:nvSpPr>
          <p:cNvPr id="6" name="フッター プレースホルダー 5"/>
          <p:cNvSpPr>
            <a:spLocks noGrp="1"/>
          </p:cNvSpPr>
          <p:nvPr>
            <p:ph type="ftr" sz="quarter" idx="11"/>
          </p:nvPr>
        </p:nvSpPr>
        <p:spPr/>
        <p:txBody>
          <a:bodyPr/>
          <a:lstStyle/>
          <a:p>
            <a:endParaRPr lang="ja-JP" altLang="en-US">
              <a:solidFill>
                <a:srgbClr val="DFDCB7"/>
              </a:solidFill>
            </a:endParaRPr>
          </a:p>
        </p:txBody>
      </p:sp>
      <p:sp>
        <p:nvSpPr>
          <p:cNvPr id="7" name="スライド番号プレースホルダー 6"/>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2500316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B74BAE2-BF7B-4635-A775-ADC22A15A891}" type="datetime1">
              <a:rPr lang="ja-JP" altLang="en-US" smtClean="0">
                <a:solidFill>
                  <a:srgbClr val="DFDCB7"/>
                </a:solidFill>
              </a:rPr>
              <a:t>2025/3/25</a:t>
            </a:fld>
            <a:endParaRPr lang="ja-JP" altLang="en-US">
              <a:solidFill>
                <a:srgbClr val="DFDCB7"/>
              </a:solidFill>
            </a:endParaRPr>
          </a:p>
        </p:txBody>
      </p:sp>
      <p:sp>
        <p:nvSpPr>
          <p:cNvPr id="8" name="フッター プレースホルダー 7"/>
          <p:cNvSpPr>
            <a:spLocks noGrp="1"/>
          </p:cNvSpPr>
          <p:nvPr>
            <p:ph type="ftr" sz="quarter" idx="11"/>
          </p:nvPr>
        </p:nvSpPr>
        <p:spPr/>
        <p:txBody>
          <a:bodyPr/>
          <a:lstStyle/>
          <a:p>
            <a:endParaRPr lang="ja-JP" altLang="en-US">
              <a:solidFill>
                <a:srgbClr val="DFDCB7"/>
              </a:solidFill>
            </a:endParaRPr>
          </a:p>
        </p:txBody>
      </p:sp>
      <p:sp>
        <p:nvSpPr>
          <p:cNvPr id="9" name="スライド番号プレースホルダー 8"/>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3601140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F26CC3A-A5C4-470A-8BB0-181B088477A6}" type="datetime1">
              <a:rPr lang="ja-JP" altLang="en-US" smtClean="0">
                <a:solidFill>
                  <a:srgbClr val="DFDCB7"/>
                </a:solidFill>
              </a:rPr>
              <a:t>2025/3/25</a:t>
            </a:fld>
            <a:endParaRPr lang="ja-JP" altLang="en-US">
              <a:solidFill>
                <a:srgbClr val="DFDCB7"/>
              </a:solidFill>
            </a:endParaRPr>
          </a:p>
        </p:txBody>
      </p:sp>
      <p:sp>
        <p:nvSpPr>
          <p:cNvPr id="4" name="フッター プレースホルダー 3"/>
          <p:cNvSpPr>
            <a:spLocks noGrp="1"/>
          </p:cNvSpPr>
          <p:nvPr>
            <p:ph type="ftr" sz="quarter" idx="11"/>
          </p:nvPr>
        </p:nvSpPr>
        <p:spPr/>
        <p:txBody>
          <a:bodyPr/>
          <a:lstStyle/>
          <a:p>
            <a:endParaRPr lang="ja-JP" altLang="en-US">
              <a:solidFill>
                <a:srgbClr val="DFDCB7"/>
              </a:solidFill>
            </a:endParaRPr>
          </a:p>
        </p:txBody>
      </p:sp>
      <p:sp>
        <p:nvSpPr>
          <p:cNvPr id="5" name="スライド番号プレースホルダー 4"/>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45093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47C13F9-81F8-4FE0-B7DD-871F11E1D9B5}" type="datetime1">
              <a:rPr lang="ja-JP" altLang="en-US" smtClean="0">
                <a:solidFill>
                  <a:srgbClr val="DFDCB7"/>
                </a:solidFill>
              </a:rPr>
              <a:t>2025/3/25</a:t>
            </a:fld>
            <a:endParaRPr lang="ja-JP" altLang="en-US">
              <a:solidFill>
                <a:srgbClr val="DFDCB7"/>
              </a:solidFill>
            </a:endParaRPr>
          </a:p>
        </p:txBody>
      </p:sp>
      <p:sp>
        <p:nvSpPr>
          <p:cNvPr id="3" name="フッター プレースホルダー 2"/>
          <p:cNvSpPr>
            <a:spLocks noGrp="1"/>
          </p:cNvSpPr>
          <p:nvPr>
            <p:ph type="ftr" sz="quarter" idx="11"/>
          </p:nvPr>
        </p:nvSpPr>
        <p:spPr/>
        <p:txBody>
          <a:bodyPr/>
          <a:lstStyle/>
          <a:p>
            <a:endParaRPr lang="ja-JP" altLang="en-US">
              <a:solidFill>
                <a:srgbClr val="DFDCB7"/>
              </a:solidFill>
            </a:endParaRPr>
          </a:p>
        </p:txBody>
      </p:sp>
      <p:sp>
        <p:nvSpPr>
          <p:cNvPr id="4" name="スライド番号プレースホルダー 3"/>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136288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0AAC323-2AA7-446B-A2CA-A8100C5814E5}" type="datetime1">
              <a:rPr lang="ja-JP" altLang="en-US" smtClean="0">
                <a:solidFill>
                  <a:srgbClr val="DFDCB7"/>
                </a:solidFill>
              </a:rPr>
              <a:t>2025/3/25</a:t>
            </a:fld>
            <a:endParaRPr lang="ja-JP" altLang="en-US">
              <a:solidFill>
                <a:srgbClr val="DFDCB7"/>
              </a:solidFill>
            </a:endParaRPr>
          </a:p>
        </p:txBody>
      </p:sp>
      <p:sp>
        <p:nvSpPr>
          <p:cNvPr id="6" name="フッター プレースホルダー 5"/>
          <p:cNvSpPr>
            <a:spLocks noGrp="1"/>
          </p:cNvSpPr>
          <p:nvPr>
            <p:ph type="ftr" sz="quarter" idx="11"/>
          </p:nvPr>
        </p:nvSpPr>
        <p:spPr/>
        <p:txBody>
          <a:bodyPr/>
          <a:lstStyle/>
          <a:p>
            <a:endParaRPr lang="ja-JP" altLang="en-US">
              <a:solidFill>
                <a:srgbClr val="DFDCB7"/>
              </a:solidFill>
            </a:endParaRPr>
          </a:p>
        </p:txBody>
      </p:sp>
      <p:sp>
        <p:nvSpPr>
          <p:cNvPr id="7" name="スライド番号プレースホルダー 6"/>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3977009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005DAA4-7377-42F5-B595-B27173839076}" type="datetime1">
              <a:rPr lang="ja-JP" altLang="en-US" smtClean="0">
                <a:solidFill>
                  <a:srgbClr val="DFDCB7"/>
                </a:solidFill>
              </a:rPr>
              <a:t>2025/3/25</a:t>
            </a:fld>
            <a:endParaRPr lang="ja-JP" altLang="en-US">
              <a:solidFill>
                <a:srgbClr val="DFDCB7"/>
              </a:solidFill>
            </a:endParaRPr>
          </a:p>
        </p:txBody>
      </p:sp>
      <p:sp>
        <p:nvSpPr>
          <p:cNvPr id="6" name="フッター プレースホルダー 5"/>
          <p:cNvSpPr>
            <a:spLocks noGrp="1"/>
          </p:cNvSpPr>
          <p:nvPr>
            <p:ph type="ftr" sz="quarter" idx="11"/>
          </p:nvPr>
        </p:nvSpPr>
        <p:spPr/>
        <p:txBody>
          <a:bodyPr/>
          <a:lstStyle/>
          <a:p>
            <a:endParaRPr lang="ja-JP" altLang="en-US">
              <a:solidFill>
                <a:srgbClr val="DFDCB7"/>
              </a:solidFill>
            </a:endParaRPr>
          </a:p>
        </p:txBody>
      </p:sp>
      <p:sp>
        <p:nvSpPr>
          <p:cNvPr id="7" name="スライド番号プレースホルダー 6"/>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922997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9949EF-F734-4A16-9007-9B506772CBC9}" type="datetime1">
              <a:rPr lang="ja-JP" altLang="en-US" smtClean="0">
                <a:solidFill>
                  <a:srgbClr val="DFDCB7"/>
                </a:solidFill>
              </a:rPr>
              <a:t>2025/3/25</a:t>
            </a:fld>
            <a:endParaRPr lang="ja-JP" altLang="en-US">
              <a:solidFill>
                <a:srgbClr val="DFDCB7"/>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srgbClr val="DFDCB7"/>
              </a:solidFill>
            </a:endParaRPr>
          </a:p>
        </p:txBody>
      </p:sp>
      <p:sp>
        <p:nvSpPr>
          <p:cNvPr id="6" name="スライド番号プレースホルダー 5"/>
          <p:cNvSpPr>
            <a:spLocks noGrp="1"/>
          </p:cNvSpPr>
          <p:nvPr>
            <p:ph type="sldNum" sz="quarter" idx="4"/>
          </p:nvPr>
        </p:nvSpPr>
        <p:spPr>
          <a:xfrm>
            <a:off x="6948264" y="645333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1146265016"/>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juutakuseisaku.metro.tokyo.lg.jp/juutaku_seisaku/116kouyutin.ht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fukushi.metro.tokyo.lg.jp/kourei/jiritsu_shien/renkeikyoukakasan.htm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juutakuseisaku.metro.tokyo.lg.jp/documents/d/juutakuseisaku/kourei_service_01_2309"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4"/>
          <p:cNvSpPr>
            <a:spLocks noChangeArrowheads="1"/>
          </p:cNvSpPr>
          <p:nvPr/>
        </p:nvSpPr>
        <p:spPr bwMode="auto">
          <a:xfrm>
            <a:off x="467544" y="836712"/>
            <a:ext cx="8229600" cy="1860550"/>
          </a:xfrm>
          <a:prstGeom prst="rect">
            <a:avLst/>
          </a:prstGeom>
          <a:ln>
            <a:headEnd/>
            <a:tailEnd/>
          </a:ln>
        </p:spPr>
        <p:style>
          <a:lnRef idx="2">
            <a:schemeClr val="dk1"/>
          </a:lnRef>
          <a:fillRef idx="1">
            <a:schemeClr val="lt1"/>
          </a:fillRef>
          <a:effectRef idx="0">
            <a:schemeClr val="dk1"/>
          </a:effectRef>
          <a:fontRef idx="minor">
            <a:schemeClr val="dk1"/>
          </a:fontRef>
        </p:style>
        <p:txBody>
          <a:bodyPr lIns="87224" tIns="43612" rIns="87224" bIns="43612"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lnSpc>
                <a:spcPct val="80000"/>
              </a:lnSpc>
              <a:buFontTx/>
              <a:buNone/>
              <a:defRPr/>
            </a:pPr>
            <a:r>
              <a:rPr lang="ja-JP" altLang="en-US" sz="2800" b="1" spc="300" dirty="0">
                <a:effectLst>
                  <a:outerShdw blurRad="38100" dist="38100" dir="2700000" algn="tl">
                    <a:srgbClr val="000000">
                      <a:alpha val="43137"/>
                    </a:srgbClr>
                  </a:outerShdw>
                </a:effectLst>
                <a:latin typeface="+mj-ea"/>
                <a:ea typeface="+mj-ea"/>
              </a:rPr>
              <a:t>東京都サービス付き高齢者向け住宅整備事業</a:t>
            </a:r>
            <a:endParaRPr lang="en-US" altLang="ja-JP" sz="2800" b="1" spc="300" dirty="0">
              <a:effectLst>
                <a:outerShdw blurRad="38100" dist="38100" dir="2700000" algn="tl">
                  <a:srgbClr val="000000">
                    <a:alpha val="43137"/>
                  </a:srgbClr>
                </a:outerShdw>
              </a:effectLst>
              <a:latin typeface="+mj-ea"/>
              <a:ea typeface="+mj-ea"/>
            </a:endParaRPr>
          </a:p>
          <a:p>
            <a:pPr algn="ctr" eaLnBrk="1" hangingPunct="1">
              <a:lnSpc>
                <a:spcPct val="80000"/>
              </a:lnSpc>
              <a:buFontTx/>
              <a:buNone/>
              <a:defRPr/>
            </a:pPr>
            <a:r>
              <a:rPr lang="ja-JP" altLang="en-US" sz="2800" b="1" spc="300" dirty="0">
                <a:effectLst>
                  <a:outerShdw blurRad="38100" dist="38100" dir="2700000" algn="tl">
                    <a:srgbClr val="000000">
                      <a:alpha val="43137"/>
                    </a:srgbClr>
                  </a:outerShdw>
                </a:effectLst>
                <a:latin typeface="+mj-ea"/>
                <a:ea typeface="+mj-ea"/>
              </a:rPr>
              <a:t>（医療・介護連携強化加算）について</a:t>
            </a:r>
          </a:p>
        </p:txBody>
      </p:sp>
      <p:sp>
        <p:nvSpPr>
          <p:cNvPr id="3" name="スライド番号プレースホルダー 2"/>
          <p:cNvSpPr>
            <a:spLocks noGrp="1"/>
          </p:cNvSpPr>
          <p:nvPr>
            <p:ph type="sldNum" sz="quarter" idx="12"/>
          </p:nvPr>
        </p:nvSpPr>
        <p:spPr/>
        <p:txBody>
          <a:bodyPr/>
          <a:lstStyle/>
          <a:p>
            <a:fld id="{9FB76AFA-577E-4394-9110-67FCE30B0DB9}" type="slidenum">
              <a:rPr lang="ja-JP" altLang="en-US" sz="1800" smtClean="0"/>
              <a:pPr/>
              <a:t>1</a:t>
            </a:fld>
            <a:endParaRPr lang="ja-JP" altLang="en-US" sz="1800" dirty="0"/>
          </a:p>
        </p:txBody>
      </p:sp>
      <p:sp>
        <p:nvSpPr>
          <p:cNvPr id="4" name="サブタイトル 1"/>
          <p:cNvSpPr>
            <a:spLocks noGrp="1"/>
          </p:cNvSpPr>
          <p:nvPr>
            <p:ph type="subTitle" idx="1"/>
          </p:nvPr>
        </p:nvSpPr>
        <p:spPr>
          <a:xfrm>
            <a:off x="2699792" y="4725144"/>
            <a:ext cx="5848350" cy="1682626"/>
          </a:xfrm>
        </p:spPr>
        <p:txBody>
          <a:bodyPr tIns="0">
            <a:normAutofit/>
          </a:bodyPr>
          <a:lstStyle/>
          <a:p>
            <a:pPr marL="26988" algn="r" eaLnBrk="1" hangingPunct="1"/>
            <a:r>
              <a:rPr lang="ja-JP" altLang="en-US" sz="2000" dirty="0">
                <a:solidFill>
                  <a:schemeClr val="tx1"/>
                </a:solidFill>
                <a:latin typeface="+mj-ea"/>
                <a:ea typeface="+mj-ea"/>
              </a:rPr>
              <a:t>東京都 福祉局 高齢者施策推進部</a:t>
            </a:r>
            <a:endParaRPr lang="en-US" altLang="ja-JP" sz="2000" dirty="0">
              <a:solidFill>
                <a:schemeClr val="tx1"/>
              </a:solidFill>
              <a:latin typeface="+mj-ea"/>
              <a:ea typeface="+mj-ea"/>
            </a:endParaRPr>
          </a:p>
          <a:p>
            <a:pPr marL="26988" algn="r" eaLnBrk="1" hangingPunct="1"/>
            <a:r>
              <a:rPr lang="ja-JP" altLang="en-US" sz="2000" dirty="0">
                <a:solidFill>
                  <a:schemeClr val="tx1"/>
                </a:solidFill>
                <a:latin typeface="+mj-ea"/>
                <a:ea typeface="+mj-ea"/>
              </a:rPr>
              <a:t>在宅支援課　高齢者住宅担当</a:t>
            </a:r>
            <a:endParaRPr lang="en-US" altLang="ja-JP" sz="2000" dirty="0">
              <a:solidFill>
                <a:schemeClr val="tx1"/>
              </a:solidFill>
              <a:latin typeface="+mj-ea"/>
              <a:ea typeface="+mj-ea"/>
            </a:endParaRPr>
          </a:p>
          <a:p>
            <a:pPr marL="26988" eaLnBrk="1" hangingPunct="1"/>
            <a:endParaRPr lang="en-US" altLang="ja-JP" sz="2000" dirty="0">
              <a:solidFill>
                <a:schemeClr val="tx1"/>
              </a:solidFill>
              <a:latin typeface="+mj-ea"/>
              <a:ea typeface="+mj-ea"/>
            </a:endParaRPr>
          </a:p>
          <a:p>
            <a:pPr marL="26988" algn="r" eaLnBrk="1" hangingPunct="1"/>
            <a:r>
              <a:rPr lang="ja-JP" altLang="en-US" sz="2000" dirty="0">
                <a:solidFill>
                  <a:schemeClr val="tx1"/>
                </a:solidFill>
                <a:latin typeface="+mj-ea"/>
                <a:ea typeface="+mj-ea"/>
              </a:rPr>
              <a:t>令和</a:t>
            </a:r>
            <a:r>
              <a:rPr lang="en-US" altLang="ja-JP" sz="2000" dirty="0">
                <a:solidFill>
                  <a:schemeClr val="tx1"/>
                </a:solidFill>
                <a:latin typeface="+mj-ea"/>
                <a:ea typeface="+mj-ea"/>
              </a:rPr>
              <a:t>7</a:t>
            </a:r>
            <a:r>
              <a:rPr lang="ja-JP" altLang="en-US" sz="2000" dirty="0">
                <a:solidFill>
                  <a:schemeClr val="tx1"/>
                </a:solidFill>
                <a:latin typeface="+mj-ea"/>
                <a:ea typeface="+mj-ea"/>
              </a:rPr>
              <a:t>（</a:t>
            </a:r>
            <a:r>
              <a:rPr lang="en-US" altLang="ja-JP" sz="2000" dirty="0">
                <a:solidFill>
                  <a:schemeClr val="tx1"/>
                </a:solidFill>
                <a:latin typeface="+mj-ea"/>
                <a:ea typeface="+mj-ea"/>
              </a:rPr>
              <a:t>2025</a:t>
            </a:r>
            <a:r>
              <a:rPr lang="ja-JP" altLang="en-US" sz="2000" dirty="0">
                <a:solidFill>
                  <a:schemeClr val="tx1"/>
                </a:solidFill>
                <a:latin typeface="+mj-ea"/>
                <a:ea typeface="+mj-ea"/>
              </a:rPr>
              <a:t>）年</a:t>
            </a:r>
            <a:r>
              <a:rPr lang="en-US" altLang="ja-JP" sz="2000" dirty="0">
                <a:solidFill>
                  <a:schemeClr val="tx1"/>
                </a:solidFill>
                <a:latin typeface="+mj-ea"/>
                <a:ea typeface="+mj-ea"/>
              </a:rPr>
              <a:t>4</a:t>
            </a:r>
            <a:r>
              <a:rPr lang="ja-JP" altLang="en-US" sz="2000" dirty="0">
                <a:solidFill>
                  <a:schemeClr val="tx1"/>
                </a:solidFill>
                <a:latin typeface="+mj-ea"/>
                <a:ea typeface="+mj-ea"/>
              </a:rPr>
              <a:t>月</a:t>
            </a:r>
          </a:p>
        </p:txBody>
      </p:sp>
    </p:spTree>
    <p:extLst>
      <p:ext uri="{BB962C8B-B14F-4D97-AF65-F5344CB8AC3E}">
        <p14:creationId xmlns:p14="http://schemas.microsoft.com/office/powerpoint/2010/main" val="3560424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0" y="0"/>
            <a:ext cx="9175504" cy="540000"/>
          </a:xfrm>
        </p:spPr>
        <p:txBody>
          <a:bodyPr/>
          <a:lstStyle/>
          <a:p>
            <a:pPr algn="ctr" eaLnBrk="1" hangingPunct="1">
              <a:defRPr/>
            </a:pPr>
            <a:r>
              <a:rPr lang="ja-JP" altLang="en-US" sz="2800" b="1" spc="300" dirty="0">
                <a:solidFill>
                  <a:schemeClr val="tx2">
                    <a:lumMod val="50000"/>
                  </a:schemeClr>
                </a:solidFill>
                <a:effectLst>
                  <a:outerShdw blurRad="38100" dist="38100" dir="2700000" algn="tl">
                    <a:srgbClr val="C0C0C0"/>
                  </a:outerShdw>
                </a:effectLst>
                <a:latin typeface="ＭＳ Ｐゴシック" pitchFamily="50" charset="-128"/>
              </a:rPr>
              <a:t>令和７（２０２５）年度の募集について</a:t>
            </a:r>
          </a:p>
        </p:txBody>
      </p:sp>
      <p:sp>
        <p:nvSpPr>
          <p:cNvPr id="3" name="スライド番号プレースホルダー 2"/>
          <p:cNvSpPr>
            <a:spLocks noGrp="1"/>
          </p:cNvSpPr>
          <p:nvPr>
            <p:ph type="sldNum" sz="quarter" idx="12"/>
          </p:nvPr>
        </p:nvSpPr>
        <p:spPr/>
        <p:txBody>
          <a:bodyPr/>
          <a:lstStyle/>
          <a:p>
            <a:fld id="{9FB76AFA-577E-4394-9110-67FCE30B0DB9}" type="slidenum">
              <a:rPr lang="ja-JP" altLang="en-US" sz="1800" smtClean="0"/>
              <a:pPr/>
              <a:t>10</a:t>
            </a:fld>
            <a:endParaRPr lang="ja-JP" altLang="en-US" sz="1800" dirty="0"/>
          </a:p>
        </p:txBody>
      </p:sp>
      <p:sp>
        <p:nvSpPr>
          <p:cNvPr id="9" name="Rectangle 4"/>
          <p:cNvSpPr>
            <a:spLocks noChangeArrowheads="1"/>
          </p:cNvSpPr>
          <p:nvPr/>
        </p:nvSpPr>
        <p:spPr bwMode="auto">
          <a:xfrm>
            <a:off x="395536" y="3929434"/>
            <a:ext cx="7992888" cy="2808312"/>
          </a:xfrm>
          <a:prstGeom prst="rect">
            <a:avLst/>
          </a:prstGeom>
          <a:ln/>
        </p:spPr>
        <p:style>
          <a:lnRef idx="2">
            <a:schemeClr val="accent1"/>
          </a:lnRef>
          <a:fillRef idx="1">
            <a:schemeClr val="lt1"/>
          </a:fillRef>
          <a:effectRef idx="0">
            <a:schemeClr val="accent1"/>
          </a:effectRef>
          <a:fontRef idx="minor">
            <a:schemeClr val="dk1"/>
          </a:fontRef>
        </p:style>
        <p:txBody>
          <a:bodyPr/>
          <a:lstStyle>
            <a:lvl1pPr marL="342900" indent="-342900"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lnSpc>
                <a:spcPct val="80000"/>
              </a:lnSpc>
              <a:buFontTx/>
              <a:buNone/>
              <a:defRPr/>
            </a:pPr>
            <a:endParaRPr lang="en-US" altLang="ja-JP" sz="500" b="1" dirty="0">
              <a:latin typeface="+mj-ea"/>
              <a:ea typeface="+mj-ea"/>
            </a:endParaRPr>
          </a:p>
          <a:p>
            <a:pPr eaLnBrk="1" hangingPunct="1">
              <a:lnSpc>
                <a:spcPct val="80000"/>
              </a:lnSpc>
              <a:buFontTx/>
              <a:buNone/>
              <a:defRPr/>
            </a:pPr>
            <a:r>
              <a:rPr lang="en-US" altLang="ja-JP" sz="1700" b="1" dirty="0">
                <a:latin typeface="+mj-ea"/>
                <a:ea typeface="+mj-ea"/>
              </a:rPr>
              <a:t>【</a:t>
            </a:r>
            <a:r>
              <a:rPr lang="ja-JP" altLang="en-US" sz="1700" b="1" dirty="0">
                <a:latin typeface="+mj-ea"/>
                <a:ea typeface="+mj-ea"/>
              </a:rPr>
              <a:t>審査依頼・応募・交付申請の提出先</a:t>
            </a:r>
            <a:r>
              <a:rPr lang="en-US" altLang="ja-JP" sz="1700" b="1" dirty="0">
                <a:latin typeface="+mj-ea"/>
                <a:ea typeface="+mj-ea"/>
              </a:rPr>
              <a:t>】</a:t>
            </a:r>
          </a:p>
          <a:p>
            <a:pPr eaLnBrk="1" hangingPunct="1">
              <a:lnSpc>
                <a:spcPct val="80000"/>
              </a:lnSpc>
              <a:buFontTx/>
              <a:buNone/>
              <a:defRPr/>
            </a:pPr>
            <a:endParaRPr lang="en-US" altLang="ja-JP" sz="900" dirty="0">
              <a:latin typeface="+mj-ea"/>
              <a:ea typeface="+mj-ea"/>
            </a:endParaRPr>
          </a:p>
          <a:p>
            <a:pPr eaLnBrk="1" hangingPunct="1">
              <a:lnSpc>
                <a:spcPct val="80000"/>
              </a:lnSpc>
              <a:buFontTx/>
              <a:buNone/>
              <a:defRPr/>
            </a:pPr>
            <a:r>
              <a:rPr lang="ja-JP" altLang="en-US" sz="1700" b="1" dirty="0">
                <a:latin typeface="+mj-ea"/>
                <a:ea typeface="+mj-ea"/>
              </a:rPr>
              <a:t>東京都 住宅政策本部　</a:t>
            </a:r>
            <a:r>
              <a:rPr lang="zh-TW" altLang="en-US" sz="1700" b="1" dirty="0">
                <a:latin typeface="ＭＳ Ｐゴシック" panose="020B0600070205080204" pitchFamily="50" charset="-128"/>
                <a:ea typeface="ＭＳ Ｐゴシック" panose="020B0600070205080204" pitchFamily="50" charset="-128"/>
              </a:rPr>
              <a:t>民間住宅部　安心居住推進課</a:t>
            </a:r>
            <a:r>
              <a:rPr lang="ja-JP" altLang="en-US" sz="1700" b="1" dirty="0">
                <a:latin typeface="ＭＳ Ｐゴシック" panose="020B0600070205080204" pitchFamily="50" charset="-128"/>
                <a:ea typeface="ＭＳ Ｐゴシック" panose="020B0600070205080204" pitchFamily="50" charset="-128"/>
              </a:rPr>
              <a:t>　</a:t>
            </a:r>
            <a:r>
              <a:rPr lang="ja-JP" altLang="en-US" sz="1700" b="1" dirty="0">
                <a:latin typeface="+mj-ea"/>
                <a:ea typeface="+mj-ea"/>
              </a:rPr>
              <a:t>高齢者住宅担当</a:t>
            </a:r>
            <a:endParaRPr lang="en-US" altLang="ja-JP" sz="1700" b="1" dirty="0">
              <a:latin typeface="+mj-ea"/>
              <a:ea typeface="+mj-ea"/>
            </a:endParaRPr>
          </a:p>
          <a:p>
            <a:pPr eaLnBrk="1" hangingPunct="1">
              <a:lnSpc>
                <a:spcPct val="80000"/>
              </a:lnSpc>
              <a:buFontTx/>
              <a:buNone/>
              <a:defRPr/>
            </a:pPr>
            <a:r>
              <a:rPr lang="ja-JP" altLang="en-US" sz="1700" dirty="0">
                <a:latin typeface="+mj-ea"/>
                <a:ea typeface="+mj-ea"/>
              </a:rPr>
              <a:t>☎   　</a:t>
            </a:r>
            <a:r>
              <a:rPr lang="en-US" altLang="ja-JP" sz="1700" dirty="0">
                <a:latin typeface="+mj-ea"/>
                <a:ea typeface="+mj-ea"/>
              </a:rPr>
              <a:t>03-5320-4947</a:t>
            </a:r>
            <a:r>
              <a:rPr lang="ja-JP" altLang="en-US" sz="1700" dirty="0">
                <a:latin typeface="+mj-ea"/>
                <a:ea typeface="+mj-ea"/>
              </a:rPr>
              <a:t>　　　　　</a:t>
            </a:r>
            <a:endParaRPr lang="en-US" altLang="ja-JP" sz="1700" dirty="0">
              <a:latin typeface="+mj-ea"/>
              <a:ea typeface="+mj-ea"/>
            </a:endParaRPr>
          </a:p>
          <a:p>
            <a:pPr eaLnBrk="1" hangingPunct="1">
              <a:lnSpc>
                <a:spcPct val="80000"/>
              </a:lnSpc>
              <a:buNone/>
              <a:defRPr/>
            </a:pPr>
            <a:r>
              <a:rPr lang="en-US" altLang="ja-JP" sz="1700" dirty="0">
                <a:latin typeface="+mj-ea"/>
                <a:ea typeface="+mj-ea"/>
              </a:rPr>
              <a:t>URL</a:t>
            </a:r>
            <a:r>
              <a:rPr lang="ja-JP" altLang="en-US" sz="1800" dirty="0">
                <a:latin typeface="+mj-ea"/>
                <a:ea typeface="+mj-ea"/>
              </a:rPr>
              <a:t>　　</a:t>
            </a:r>
            <a:r>
              <a:rPr lang="en-US" altLang="ja-JP" sz="1400" u="sng" dirty="0">
                <a:latin typeface="+mj-ea"/>
                <a:hlinkClick r:id="rId3"/>
              </a:rPr>
              <a:t>https://www.juutakuseisaku.metro.tokyo.lg.jp/juutaku_seisaku/116kouyutin.htm</a:t>
            </a:r>
            <a:endParaRPr lang="en-US" altLang="ja-JP" sz="1400" u="sng" dirty="0">
              <a:latin typeface="+mj-ea"/>
            </a:endParaRPr>
          </a:p>
          <a:p>
            <a:pPr eaLnBrk="1" hangingPunct="1">
              <a:lnSpc>
                <a:spcPct val="80000"/>
              </a:lnSpc>
              <a:buNone/>
              <a:defRPr/>
            </a:pPr>
            <a:endParaRPr lang="en-US" altLang="ja-JP" sz="1200" dirty="0">
              <a:latin typeface="+mj-ea"/>
              <a:ea typeface="+mj-ea"/>
            </a:endParaRPr>
          </a:p>
          <a:p>
            <a:pPr eaLnBrk="1" hangingPunct="1">
              <a:lnSpc>
                <a:spcPct val="80000"/>
              </a:lnSpc>
              <a:buFontTx/>
              <a:buNone/>
              <a:defRPr/>
            </a:pPr>
            <a:r>
              <a:rPr lang="en-US" altLang="ja-JP" sz="1700" b="1" dirty="0">
                <a:latin typeface="+mj-ea"/>
                <a:ea typeface="+mj-ea"/>
              </a:rPr>
              <a:t>【</a:t>
            </a:r>
            <a:r>
              <a:rPr lang="ja-JP" altLang="en-US" sz="1700" b="1" dirty="0">
                <a:latin typeface="+mj-ea"/>
                <a:ea typeface="+mj-ea"/>
              </a:rPr>
              <a:t>審査依頼の事前相談、医療・介護連携強化加算に関するお問い合わせ先</a:t>
            </a:r>
            <a:r>
              <a:rPr lang="en-US" altLang="ja-JP" sz="1700" b="1" dirty="0">
                <a:latin typeface="+mj-ea"/>
                <a:ea typeface="+mj-ea"/>
              </a:rPr>
              <a:t>】</a:t>
            </a:r>
          </a:p>
          <a:p>
            <a:pPr eaLnBrk="1" hangingPunct="1">
              <a:lnSpc>
                <a:spcPct val="80000"/>
              </a:lnSpc>
              <a:buFontTx/>
              <a:buNone/>
              <a:defRPr/>
            </a:pPr>
            <a:endParaRPr lang="en-US" altLang="ja-JP" sz="900" dirty="0">
              <a:latin typeface="+mj-ea"/>
              <a:ea typeface="+mj-ea"/>
            </a:endParaRPr>
          </a:p>
          <a:p>
            <a:pPr eaLnBrk="1" hangingPunct="1">
              <a:lnSpc>
                <a:spcPct val="80000"/>
              </a:lnSpc>
              <a:buFontTx/>
              <a:buNone/>
              <a:defRPr/>
            </a:pPr>
            <a:r>
              <a:rPr lang="ja-JP" altLang="en-US" sz="1700" b="1" dirty="0">
                <a:latin typeface="+mj-ea"/>
                <a:ea typeface="+mj-ea"/>
              </a:rPr>
              <a:t>東京都 福祉局 高齢者施策推進部 在宅支援課 高齢者住宅担当</a:t>
            </a:r>
            <a:endParaRPr lang="en-US" altLang="ja-JP" sz="1700" b="1" dirty="0">
              <a:latin typeface="+mj-ea"/>
              <a:ea typeface="+mj-ea"/>
            </a:endParaRPr>
          </a:p>
          <a:p>
            <a:pPr eaLnBrk="1" hangingPunct="1">
              <a:lnSpc>
                <a:spcPct val="80000"/>
              </a:lnSpc>
              <a:buFontTx/>
              <a:buNone/>
              <a:defRPr/>
            </a:pPr>
            <a:r>
              <a:rPr lang="ja-JP" altLang="en-US" sz="1700" dirty="0">
                <a:latin typeface="+mj-ea"/>
                <a:ea typeface="+mj-ea"/>
              </a:rPr>
              <a:t>　☎　 　</a:t>
            </a:r>
            <a:r>
              <a:rPr lang="en-US" altLang="ja-JP" sz="1700" dirty="0">
                <a:latin typeface="+mj-ea"/>
                <a:ea typeface="+mj-ea"/>
              </a:rPr>
              <a:t>03-5000-7564</a:t>
            </a:r>
            <a:r>
              <a:rPr lang="ja-JP" altLang="en-US" sz="1700" dirty="0">
                <a:latin typeface="+mj-ea"/>
                <a:ea typeface="+mj-ea"/>
              </a:rPr>
              <a:t>　　</a:t>
            </a:r>
            <a:endParaRPr lang="en-US" altLang="ja-JP" sz="1700" dirty="0">
              <a:latin typeface="+mj-ea"/>
              <a:ea typeface="+mj-ea"/>
            </a:endParaRPr>
          </a:p>
          <a:p>
            <a:pPr eaLnBrk="1" hangingPunct="1">
              <a:lnSpc>
                <a:spcPct val="80000"/>
              </a:lnSpc>
              <a:buFontTx/>
              <a:buNone/>
              <a:defRPr/>
            </a:pPr>
            <a:r>
              <a:rPr lang="en-US" altLang="ja-JP" sz="1700" dirty="0">
                <a:latin typeface="+mj-ea"/>
                <a:ea typeface="+mj-ea"/>
              </a:rPr>
              <a:t>.</a:t>
            </a:r>
            <a:r>
              <a:rPr lang="en-US" altLang="ja-JP" sz="1700" dirty="0">
                <a:latin typeface="+mj-ea"/>
              </a:rPr>
              <a:t>URL</a:t>
            </a:r>
            <a:r>
              <a:rPr lang="ja-JP" altLang="en-US" sz="1800" dirty="0">
                <a:latin typeface="+mj-ea"/>
              </a:rPr>
              <a:t>  </a:t>
            </a:r>
            <a:r>
              <a:rPr lang="en-US" altLang="ja-JP" sz="1800" dirty="0">
                <a:latin typeface="+mj-ea"/>
              </a:rPr>
              <a:t>  </a:t>
            </a:r>
            <a:r>
              <a:rPr lang="en-US" altLang="ja-JP" sz="1400" u="sng" dirty="0">
                <a:solidFill>
                  <a:srgbClr val="0000FF"/>
                </a:solidFill>
                <a:latin typeface="+mj-ea"/>
                <a:hlinkClick r:id="rId4"/>
              </a:rPr>
              <a:t>https://www.fukushi.metro.tokyo.lg.jp/kourei/jiritsu_shien/renkeikyoukakasan.html</a:t>
            </a:r>
            <a:endParaRPr lang="en-US" altLang="ja-JP" sz="1400" u="sng" dirty="0">
              <a:solidFill>
                <a:srgbClr val="0000FF"/>
              </a:solidFill>
              <a:latin typeface="+mj-ea"/>
            </a:endParaRPr>
          </a:p>
        </p:txBody>
      </p:sp>
      <p:sp>
        <p:nvSpPr>
          <p:cNvPr id="8" name="Rectangle 3"/>
          <p:cNvSpPr txBox="1">
            <a:spLocks noChangeArrowheads="1"/>
          </p:cNvSpPr>
          <p:nvPr/>
        </p:nvSpPr>
        <p:spPr>
          <a:xfrm>
            <a:off x="214936" y="686162"/>
            <a:ext cx="9109592" cy="183600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ts val="2800"/>
              </a:lnSpc>
              <a:spcBef>
                <a:spcPts val="600"/>
              </a:spcBef>
              <a:buFontTx/>
              <a:buNone/>
              <a:defRPr/>
            </a:pPr>
            <a:r>
              <a:rPr lang="ja-JP" altLang="en-US" sz="2400" b="1" dirty="0">
                <a:latin typeface="+mj-ea"/>
                <a:ea typeface="+mj-ea"/>
              </a:rPr>
              <a:t>○</a:t>
            </a:r>
            <a:r>
              <a:rPr lang="ja-JP" altLang="en-US" sz="2100" b="1" dirty="0">
                <a:latin typeface="+mj-ea"/>
                <a:ea typeface="+mj-ea"/>
              </a:rPr>
              <a:t>東京都サービス付き高齢者向け住宅整備事業　応募・交付申請期間</a:t>
            </a:r>
            <a:endParaRPr lang="en-US" altLang="ja-JP" sz="2100" b="1" dirty="0">
              <a:latin typeface="+mj-ea"/>
              <a:ea typeface="+mj-ea"/>
            </a:endParaRPr>
          </a:p>
          <a:p>
            <a:pPr>
              <a:lnSpc>
                <a:spcPts val="2800"/>
              </a:lnSpc>
              <a:spcBef>
                <a:spcPts val="600"/>
              </a:spcBef>
              <a:buNone/>
              <a:defRPr/>
            </a:pPr>
            <a:r>
              <a:rPr lang="ja-JP" altLang="en-US" sz="2600" b="1" dirty="0">
                <a:latin typeface="+mj-ea"/>
                <a:ea typeface="+mj-ea"/>
              </a:rPr>
              <a:t>　　</a:t>
            </a:r>
            <a:r>
              <a:rPr lang="ja-JP" altLang="en-US" sz="2400" b="1" u="sng" dirty="0">
                <a:latin typeface="+mj-ea"/>
                <a:ea typeface="+mj-ea"/>
              </a:rPr>
              <a:t>令和７（２０２５）年４月２１日（月曜日）～令和８（２０２６）年３月１３日（金曜日）</a:t>
            </a:r>
            <a:endParaRPr lang="en-US" altLang="ja-JP" sz="2400" b="1" u="sng" dirty="0">
              <a:latin typeface="+mj-ea"/>
              <a:ea typeface="+mj-ea"/>
            </a:endParaRPr>
          </a:p>
          <a:p>
            <a:pPr>
              <a:lnSpc>
                <a:spcPts val="2800"/>
              </a:lnSpc>
              <a:spcBef>
                <a:spcPts val="600"/>
              </a:spcBef>
              <a:buFont typeface="Arial" panose="020B0604020202020204" pitchFamily="34" charset="0"/>
              <a:buNone/>
              <a:defRPr/>
            </a:pPr>
            <a:r>
              <a:rPr lang="ja-JP" altLang="en-US" sz="2400" b="1" dirty="0">
                <a:solidFill>
                  <a:srgbClr val="FF0000"/>
                </a:solidFill>
                <a:latin typeface="+mj-ea"/>
              </a:rPr>
              <a:t>○</a:t>
            </a:r>
            <a:r>
              <a:rPr lang="ja-JP" altLang="en-US" sz="2100" b="1" dirty="0">
                <a:solidFill>
                  <a:srgbClr val="FF0000"/>
                </a:solidFill>
                <a:latin typeface="+mj-ea"/>
              </a:rPr>
              <a:t>医療・介護連携強化加算　審査依頼受付期間</a:t>
            </a:r>
            <a:endParaRPr lang="en-US" altLang="ja-JP" sz="2100" b="1" dirty="0">
              <a:solidFill>
                <a:srgbClr val="FF0000"/>
              </a:solidFill>
              <a:latin typeface="+mj-ea"/>
            </a:endParaRPr>
          </a:p>
          <a:p>
            <a:pPr>
              <a:lnSpc>
                <a:spcPts val="2800"/>
              </a:lnSpc>
              <a:spcBef>
                <a:spcPts val="600"/>
              </a:spcBef>
              <a:buNone/>
              <a:defRPr/>
            </a:pPr>
            <a:r>
              <a:rPr lang="ja-JP" altLang="en-US" sz="2600" b="1" dirty="0">
                <a:solidFill>
                  <a:srgbClr val="FF0000"/>
                </a:solidFill>
                <a:latin typeface="+mj-ea"/>
              </a:rPr>
              <a:t>　　</a:t>
            </a:r>
            <a:r>
              <a:rPr lang="ja-JP" altLang="en-US" sz="2400" b="1" u="sng" dirty="0">
                <a:solidFill>
                  <a:srgbClr val="FF0000"/>
                </a:solidFill>
              </a:rPr>
              <a:t>令和７（２０２５）年４月２１日（月曜日）～令和８（２０２６）年１月３０日（金曜日）</a:t>
            </a:r>
            <a:endParaRPr lang="en-US" altLang="ja-JP" sz="2400" b="1" u="sng" dirty="0">
              <a:solidFill>
                <a:srgbClr val="FF0000"/>
              </a:solidFill>
            </a:endParaRPr>
          </a:p>
          <a:p>
            <a:pPr>
              <a:lnSpc>
                <a:spcPts val="3000"/>
              </a:lnSpc>
              <a:spcBef>
                <a:spcPts val="600"/>
              </a:spcBef>
              <a:buFontTx/>
              <a:buNone/>
              <a:defRPr/>
            </a:pPr>
            <a:endParaRPr lang="en-US" altLang="ja-JP" sz="1000" b="1" dirty="0">
              <a:latin typeface="+mj-ea"/>
              <a:ea typeface="+mj-ea"/>
            </a:endParaRPr>
          </a:p>
          <a:p>
            <a:pPr>
              <a:lnSpc>
                <a:spcPts val="1680"/>
              </a:lnSpc>
              <a:buFont typeface="Arial" panose="020B0604020202020204" pitchFamily="34" charset="0"/>
              <a:buNone/>
              <a:defRPr/>
            </a:pPr>
            <a:endParaRPr lang="en-US" altLang="ja-JP" sz="1600" dirty="0">
              <a:latin typeface="+mj-ea"/>
              <a:ea typeface="+mj-ea"/>
            </a:endParaRPr>
          </a:p>
        </p:txBody>
      </p:sp>
      <p:sp>
        <p:nvSpPr>
          <p:cNvPr id="12" name="Rectangle 3"/>
          <p:cNvSpPr txBox="1">
            <a:spLocks noChangeArrowheads="1"/>
          </p:cNvSpPr>
          <p:nvPr/>
        </p:nvSpPr>
        <p:spPr>
          <a:xfrm>
            <a:off x="87752" y="2325632"/>
            <a:ext cx="9000000" cy="161251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ct val="90000"/>
              </a:lnSpc>
              <a:buFontTx/>
              <a:buNone/>
              <a:defRPr/>
            </a:pPr>
            <a:endParaRPr lang="en-US" altLang="ja-JP" sz="1000" b="1" dirty="0">
              <a:latin typeface="+mj-ea"/>
              <a:ea typeface="+mj-ea"/>
            </a:endParaRPr>
          </a:p>
          <a:p>
            <a:pPr>
              <a:lnSpc>
                <a:spcPts val="1680"/>
              </a:lnSpc>
              <a:buFont typeface="Arial" panose="020B0604020202020204" pitchFamily="34" charset="0"/>
              <a:buNone/>
              <a:defRPr/>
            </a:pPr>
            <a:r>
              <a:rPr lang="ja-JP" altLang="en-US" sz="1600" dirty="0">
                <a:latin typeface="+mj-ea"/>
                <a:ea typeface="+mj-ea"/>
              </a:rPr>
              <a:t>　</a:t>
            </a:r>
            <a:r>
              <a:rPr lang="en-US" altLang="ja-JP" sz="1600" dirty="0">
                <a:latin typeface="ＭＳ ゴシック" panose="020B0609070205080204" pitchFamily="49" charset="-128"/>
                <a:ea typeface="ＭＳ ゴシック" panose="020B0609070205080204" pitchFamily="49" charset="-128"/>
              </a:rPr>
              <a:t>※</a:t>
            </a:r>
            <a:r>
              <a:rPr lang="ja-JP" altLang="en-US" sz="1600" dirty="0">
                <a:latin typeface="ＭＳ ゴシック" panose="020B0609070205080204" pitchFamily="49" charset="-128"/>
                <a:ea typeface="ＭＳ ゴシック" panose="020B0609070205080204" pitchFamily="49" charset="-128"/>
              </a:rPr>
              <a:t>住宅政策本部への交付申請に先立ち、医療・介護連携強化加算の審査を行います。</a:t>
            </a:r>
            <a:r>
              <a:rPr lang="ja-JP" altLang="en-US" sz="1600" b="1" u="sng" dirty="0">
                <a:latin typeface="ＭＳ ゴシック" panose="020B0609070205080204" pitchFamily="49" charset="-128"/>
                <a:ea typeface="ＭＳ ゴシック" panose="020B0609070205080204" pitchFamily="49" charset="-128"/>
              </a:rPr>
              <a:t>審査には１か月程度要します</a:t>
            </a:r>
            <a:r>
              <a:rPr lang="ja-JP" altLang="en-US" sz="1600" dirty="0">
                <a:latin typeface="ＭＳ ゴシック" panose="020B0609070205080204" pitchFamily="49" charset="-128"/>
                <a:ea typeface="ＭＳ ゴシック" panose="020B0609070205080204" pitchFamily="49" charset="-128"/>
              </a:rPr>
              <a:t>ので、住宅政策本部における審査と合わせ、</a:t>
            </a:r>
            <a:r>
              <a:rPr lang="ja-JP" altLang="en-US" sz="1600" b="1" u="sng" dirty="0">
                <a:solidFill>
                  <a:srgbClr val="FF0000"/>
                </a:solidFill>
                <a:latin typeface="ＭＳ ゴシック" panose="020B0609070205080204" pitchFamily="49" charset="-128"/>
                <a:ea typeface="ＭＳ ゴシック" panose="020B0609070205080204" pitchFamily="49" charset="-128"/>
              </a:rPr>
              <a:t>事業着手（工事請負契約締結）予定日の２か月前</a:t>
            </a:r>
            <a:r>
              <a:rPr lang="ja-JP" altLang="en-US" sz="1600" dirty="0">
                <a:latin typeface="ＭＳ ゴシック" panose="020B0609070205080204" pitchFamily="49" charset="-128"/>
                <a:ea typeface="ＭＳ ゴシック" panose="020B0609070205080204" pitchFamily="49" charset="-128"/>
              </a:rPr>
              <a:t>には加算申請書類の提出をお願いします。</a:t>
            </a:r>
            <a:endParaRPr lang="en-US" altLang="ja-JP" sz="1600" dirty="0">
              <a:latin typeface="ＭＳ ゴシック" panose="020B0609070205080204" pitchFamily="49" charset="-128"/>
              <a:ea typeface="ＭＳ ゴシック" panose="020B0609070205080204" pitchFamily="49" charset="-128"/>
            </a:endParaRPr>
          </a:p>
          <a:p>
            <a:pPr>
              <a:lnSpc>
                <a:spcPct val="90000"/>
              </a:lnSpc>
              <a:buFont typeface="Arial" panose="020B0604020202020204" pitchFamily="34" charset="0"/>
              <a:buNone/>
              <a:defRPr/>
            </a:pPr>
            <a:endParaRPr lang="en-US" altLang="ja-JP" sz="900" dirty="0">
              <a:latin typeface="+mj-ea"/>
              <a:ea typeface="+mj-ea"/>
            </a:endParaRPr>
          </a:p>
          <a:p>
            <a:pPr>
              <a:lnSpc>
                <a:spcPts val="1800"/>
              </a:lnSpc>
              <a:buFontTx/>
              <a:buNone/>
              <a:defRPr/>
            </a:pPr>
            <a:r>
              <a:rPr lang="ja-JP" altLang="en-US" sz="1600" dirty="0">
                <a:latin typeface="+mj-ea"/>
                <a:ea typeface="+mj-ea"/>
              </a:rPr>
              <a:t>　</a:t>
            </a:r>
            <a:r>
              <a:rPr lang="en-US" altLang="ja-JP" sz="1600" dirty="0">
                <a:latin typeface="+mj-ea"/>
                <a:ea typeface="+mj-ea"/>
              </a:rPr>
              <a:t>※</a:t>
            </a:r>
            <a:r>
              <a:rPr lang="ja-JP" altLang="en-US" sz="1600" dirty="0">
                <a:latin typeface="+mj-ea"/>
                <a:ea typeface="+mj-ea"/>
              </a:rPr>
              <a:t>審査依頼書類に漏れ・誤りがあった場合、受理できない場合があります。</a:t>
            </a:r>
            <a:r>
              <a:rPr lang="ja-JP" altLang="en-US" sz="1600" b="1" u="sng" dirty="0">
                <a:solidFill>
                  <a:srgbClr val="FF0000"/>
                </a:solidFill>
                <a:latin typeface="+mj-ea"/>
                <a:ea typeface="+mj-ea"/>
              </a:rPr>
              <a:t>審査依頼の１か月～２か月前に</a:t>
            </a:r>
            <a:r>
              <a:rPr lang="ja-JP" altLang="en-US" sz="1600" b="1" dirty="0">
                <a:latin typeface="+mj-ea"/>
                <a:ea typeface="+mj-ea"/>
              </a:rPr>
              <a:t>福祉局</a:t>
            </a:r>
            <a:endParaRPr lang="en-US" altLang="ja-JP" sz="1600" b="1" dirty="0">
              <a:latin typeface="+mj-ea"/>
              <a:ea typeface="+mj-ea"/>
            </a:endParaRPr>
          </a:p>
          <a:p>
            <a:pPr>
              <a:lnSpc>
                <a:spcPts val="1800"/>
              </a:lnSpc>
              <a:buFontTx/>
              <a:buNone/>
              <a:defRPr/>
            </a:pPr>
            <a:r>
              <a:rPr lang="ja-JP" altLang="en-US" sz="1600" b="1" dirty="0">
                <a:latin typeface="+mj-ea"/>
                <a:ea typeface="+mj-ea"/>
              </a:rPr>
              <a:t>　　 高齢者施策推進部在宅支援課に内容の確認・事前相談を行うことができます</a:t>
            </a:r>
            <a:r>
              <a:rPr lang="ja-JP" altLang="en-US" sz="1600" dirty="0">
                <a:latin typeface="+mj-ea"/>
                <a:ea typeface="+mj-ea"/>
              </a:rPr>
              <a:t>ので、早めにご連絡ください。</a:t>
            </a:r>
            <a:endParaRPr lang="en-US" altLang="ja-JP" sz="1600" dirty="0">
              <a:latin typeface="+mj-ea"/>
              <a:ea typeface="+mj-ea"/>
            </a:endParaRPr>
          </a:p>
        </p:txBody>
      </p:sp>
    </p:spTree>
    <p:extLst>
      <p:ext uri="{BB962C8B-B14F-4D97-AF65-F5344CB8AC3E}">
        <p14:creationId xmlns:p14="http://schemas.microsoft.com/office/powerpoint/2010/main" val="1919741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テキスト ボックス 3"/>
          <p:cNvSpPr txBox="1"/>
          <p:nvPr/>
        </p:nvSpPr>
        <p:spPr>
          <a:xfrm>
            <a:off x="261578" y="89198"/>
            <a:ext cx="8424936" cy="830997"/>
          </a:xfrm>
          <a:prstGeom prst="rect">
            <a:avLst/>
          </a:prstGeom>
          <a:noFill/>
        </p:spPr>
        <p:txBody>
          <a:bodyPr wrap="square" rtlCol="0">
            <a:spAutoFit/>
          </a:bodyPr>
          <a:lstStyle/>
          <a:p>
            <a:pPr algn="ctr"/>
            <a:r>
              <a:rPr kumimoji="1" lang="ja-JP" altLang="en-US" sz="2400" b="1" dirty="0">
                <a:latin typeface="+mj-ea"/>
                <a:ea typeface="+mj-ea"/>
              </a:rPr>
              <a:t>東京都サービス付き高齢者向け住宅整備事業</a:t>
            </a:r>
            <a:endParaRPr kumimoji="1" lang="en-US" altLang="ja-JP" sz="2400" b="1" dirty="0">
              <a:latin typeface="+mj-ea"/>
              <a:ea typeface="+mj-ea"/>
            </a:endParaRPr>
          </a:p>
          <a:p>
            <a:pPr algn="ctr"/>
            <a:r>
              <a:rPr lang="ja-JP" altLang="en-US" sz="2400" b="1" dirty="0">
                <a:latin typeface="+mj-ea"/>
                <a:ea typeface="+mj-ea"/>
              </a:rPr>
              <a:t>（医療・介護連携強化加算）　　</a:t>
            </a:r>
            <a:r>
              <a:rPr lang="en-US" altLang="ja-JP" b="1" dirty="0">
                <a:latin typeface="+mj-ea"/>
                <a:ea typeface="+mj-ea"/>
              </a:rPr>
              <a:t>【</a:t>
            </a:r>
            <a:r>
              <a:rPr lang="ja-JP" altLang="en-US" b="1" dirty="0">
                <a:latin typeface="+mj-ea"/>
                <a:ea typeface="+mj-ea"/>
              </a:rPr>
              <a:t>平成３０（</a:t>
            </a:r>
            <a:r>
              <a:rPr lang="en-US" altLang="ja-JP" b="1" dirty="0">
                <a:latin typeface="+mj-ea"/>
                <a:ea typeface="+mj-ea"/>
              </a:rPr>
              <a:t>2018</a:t>
            </a:r>
            <a:r>
              <a:rPr lang="ja-JP" altLang="en-US" b="1" dirty="0">
                <a:latin typeface="+mj-ea"/>
                <a:ea typeface="+mj-ea"/>
              </a:rPr>
              <a:t>）年度～　</a:t>
            </a:r>
            <a:r>
              <a:rPr lang="en-US" altLang="ja-JP" b="1" dirty="0">
                <a:latin typeface="+mj-ea"/>
                <a:ea typeface="+mj-ea"/>
              </a:rPr>
              <a:t>】</a:t>
            </a:r>
            <a:endParaRPr kumimoji="1" lang="ja-JP" altLang="en-US" b="1" dirty="0">
              <a:latin typeface="+mj-ea"/>
              <a:ea typeface="+mj-ea"/>
            </a:endParaRPr>
          </a:p>
        </p:txBody>
      </p:sp>
      <p:sp>
        <p:nvSpPr>
          <p:cNvPr id="5" name="テキスト ボックス 4"/>
          <p:cNvSpPr txBox="1"/>
          <p:nvPr/>
        </p:nvSpPr>
        <p:spPr>
          <a:xfrm>
            <a:off x="263488" y="945040"/>
            <a:ext cx="8628992" cy="1477328"/>
          </a:xfrm>
          <a:prstGeom prst="rect">
            <a:avLst/>
          </a:prstGeom>
          <a:solidFill>
            <a:srgbClr val="F4F2F0"/>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dirty="0"/>
              <a:t>　地域包括ケアの考え方を踏まえ、地域住民やまちづくり等へ貢献するサービス付き高齢者向け住宅の整備費の一部を補助するとともに、住宅、医療事業所、介護事業所において提供される各サービスが効果的に提供される方策や体制が整っている住宅等に上乗せ補助を行い、高齢者が医療や介護が必要になっても、住み慣れた地域で安心して暮らし続けられる住まいの確保を図る。</a:t>
            </a: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648" y="3067285"/>
            <a:ext cx="5241173" cy="342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正方形/長方形 10"/>
          <p:cNvSpPr/>
          <p:nvPr/>
        </p:nvSpPr>
        <p:spPr>
          <a:xfrm>
            <a:off x="5387094" y="2564904"/>
            <a:ext cx="3505386" cy="3931706"/>
          </a:xfrm>
          <a:prstGeom prst="rect">
            <a:avLst/>
          </a:prstGeom>
          <a:ln>
            <a:prstDash val="sysDot"/>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b="1" dirty="0"/>
              <a:t>【</a:t>
            </a:r>
            <a:r>
              <a:rPr kumimoji="1" lang="ja-JP" altLang="en-US" b="1" dirty="0"/>
              <a:t>対象となる事業</a:t>
            </a:r>
            <a:r>
              <a:rPr kumimoji="1" lang="en-US" altLang="ja-JP" b="1" dirty="0"/>
              <a:t>】</a:t>
            </a:r>
          </a:p>
          <a:p>
            <a:r>
              <a:rPr kumimoji="1" lang="ja-JP" altLang="en-US" dirty="0"/>
              <a:t>○事業全体の対象</a:t>
            </a:r>
            <a:endParaRPr kumimoji="1" lang="en-US" altLang="ja-JP" dirty="0"/>
          </a:p>
          <a:p>
            <a:r>
              <a:rPr lang="ja-JP" altLang="en-US" sz="1600" dirty="0"/>
              <a:t>地域密着型サービス事業所等と連携したサービス付き高齢者向け住宅を</a:t>
            </a:r>
            <a:r>
              <a:rPr lang="ja-JP" altLang="en-US" sz="1600" spc="-150" dirty="0"/>
              <a:t>新規又は改修により整備するもの</a:t>
            </a:r>
            <a:endParaRPr lang="en-US" altLang="ja-JP" sz="1600" spc="-150" dirty="0"/>
          </a:p>
          <a:p>
            <a:endParaRPr lang="en-US" altLang="ja-JP" spc="-150" dirty="0"/>
          </a:p>
          <a:p>
            <a:r>
              <a:rPr lang="ja-JP" altLang="en-US" dirty="0"/>
              <a:t>○</a:t>
            </a:r>
            <a:r>
              <a:rPr lang="ja-JP" altLang="en-US" spc="-150" dirty="0"/>
              <a:t>医療・介護連携強化加算の対象</a:t>
            </a:r>
            <a:endParaRPr lang="en-US" altLang="ja-JP" spc="-150" dirty="0"/>
          </a:p>
          <a:p>
            <a:r>
              <a:rPr lang="ja-JP" altLang="en-US" sz="1600" spc="-150" dirty="0"/>
              <a:t>・住宅と医療及び地密・介護事業所を一体として整備するもの（ただし、医療・介護事業所のいずれか一方であれば、近接した事業所との連携も可能）</a:t>
            </a:r>
            <a:endParaRPr lang="en-US" altLang="ja-JP" sz="1600" spc="-150" dirty="0"/>
          </a:p>
          <a:p>
            <a:r>
              <a:rPr lang="ja-JP" altLang="en-US" sz="1600" spc="-150" dirty="0"/>
              <a:t>・住宅・医療・介護の三者が相互に連携して、各サービスを効果的に提供する方策や体制の整っているもの</a:t>
            </a:r>
          </a:p>
        </p:txBody>
      </p:sp>
      <p:sp>
        <p:nvSpPr>
          <p:cNvPr id="12" name="テキスト ボックス 11"/>
          <p:cNvSpPr txBox="1"/>
          <p:nvPr/>
        </p:nvSpPr>
        <p:spPr>
          <a:xfrm>
            <a:off x="179512" y="2709309"/>
            <a:ext cx="4398472" cy="338554"/>
          </a:xfrm>
          <a:prstGeom prst="rect">
            <a:avLst/>
          </a:prstGeom>
          <a:noFill/>
        </p:spPr>
        <p:txBody>
          <a:bodyPr wrap="square" rtlCol="0">
            <a:spAutoFit/>
          </a:bodyPr>
          <a:lstStyle/>
          <a:p>
            <a:r>
              <a:rPr kumimoji="1" lang="en-US" altLang="ja-JP" sz="1600" dirty="0"/>
              <a:t>【</a:t>
            </a:r>
            <a:r>
              <a:rPr kumimoji="1" lang="ja-JP" altLang="en-US" sz="1600" dirty="0"/>
              <a:t>医療・介護連携強化加算のイメージ図</a:t>
            </a:r>
            <a:r>
              <a:rPr kumimoji="1" lang="en-US" altLang="ja-JP" sz="1600" dirty="0"/>
              <a:t>】</a:t>
            </a:r>
            <a:endParaRPr kumimoji="1" lang="ja-JP" altLang="en-US" sz="1600" dirty="0"/>
          </a:p>
        </p:txBody>
      </p:sp>
      <p:sp>
        <p:nvSpPr>
          <p:cNvPr id="3" name="スライド番号プレースホルダー 2"/>
          <p:cNvSpPr>
            <a:spLocks noGrp="1"/>
          </p:cNvSpPr>
          <p:nvPr>
            <p:ph type="sldNum" sz="quarter" idx="12"/>
          </p:nvPr>
        </p:nvSpPr>
        <p:spPr>
          <a:xfrm>
            <a:off x="6931286" y="6492875"/>
            <a:ext cx="2133600" cy="365125"/>
          </a:xfrm>
        </p:spPr>
        <p:txBody>
          <a:bodyPr/>
          <a:lstStyle/>
          <a:p>
            <a:fld id="{9FB76AFA-577E-4394-9110-67FCE30B0DB9}" type="slidenum">
              <a:rPr lang="ja-JP" altLang="en-US" sz="1800" smtClean="0"/>
              <a:pPr/>
              <a:t>2</a:t>
            </a:fld>
            <a:endParaRPr lang="ja-JP" altLang="en-US" sz="1800"/>
          </a:p>
        </p:txBody>
      </p:sp>
    </p:spTree>
    <p:extLst>
      <p:ext uri="{BB962C8B-B14F-4D97-AF65-F5344CB8AC3E}">
        <p14:creationId xmlns:p14="http://schemas.microsoft.com/office/powerpoint/2010/main" val="2985789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title"/>
          </p:nvPr>
        </p:nvSpPr>
        <p:spPr>
          <a:xfrm>
            <a:off x="250540" y="21295"/>
            <a:ext cx="8570912" cy="504800"/>
          </a:xfrm>
          <a:noFill/>
        </p:spPr>
        <p:txBody>
          <a:bodyPr lIns="87224" tIns="43612" rIns="87224" bIns="43612" anchor="ctr" anchorCtr="0"/>
          <a:lstStyle/>
          <a:p>
            <a:pPr algn="ctr" eaLnBrk="1" hangingPunct="1"/>
            <a:r>
              <a:rPr lang="ja-JP" altLang="en-US" sz="2400" b="1" spc="300" dirty="0">
                <a:solidFill>
                  <a:schemeClr val="tx1"/>
                </a:solidFill>
              </a:rPr>
              <a:t>提案事業の要件</a:t>
            </a:r>
          </a:p>
        </p:txBody>
      </p:sp>
      <p:sp>
        <p:nvSpPr>
          <p:cNvPr id="5" name="角丸四角形 4"/>
          <p:cNvSpPr/>
          <p:nvPr/>
        </p:nvSpPr>
        <p:spPr>
          <a:xfrm>
            <a:off x="251164" y="553317"/>
            <a:ext cx="8640960" cy="1584176"/>
          </a:xfrm>
          <a:prstGeom prst="roundRect">
            <a:avLst>
              <a:gd name="adj" fmla="val 12063"/>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b="1" dirty="0">
                <a:solidFill>
                  <a:schemeClr val="tx2">
                    <a:lumMod val="50000"/>
                  </a:schemeClr>
                </a:solidFill>
              </a:rPr>
              <a:t>【</a:t>
            </a:r>
            <a:r>
              <a:rPr lang="ja-JP" altLang="en-US" b="1" dirty="0">
                <a:solidFill>
                  <a:schemeClr val="tx2">
                    <a:lumMod val="50000"/>
                  </a:schemeClr>
                </a:solidFill>
              </a:rPr>
              <a:t>事業全体の主な要件</a:t>
            </a:r>
            <a:r>
              <a:rPr lang="en-US" altLang="ja-JP" b="1" dirty="0">
                <a:solidFill>
                  <a:schemeClr val="tx2">
                    <a:lumMod val="50000"/>
                  </a:schemeClr>
                </a:solidFill>
              </a:rPr>
              <a:t>】</a:t>
            </a:r>
          </a:p>
          <a:p>
            <a:r>
              <a:rPr kumimoji="1" lang="ja-JP" altLang="en-US" dirty="0">
                <a:solidFill>
                  <a:schemeClr val="tx2">
                    <a:lumMod val="50000"/>
                  </a:schemeClr>
                </a:solidFill>
                <a:latin typeface="+mn-ea"/>
              </a:rPr>
              <a:t>①国土交通省「</a:t>
            </a:r>
            <a:r>
              <a:rPr lang="ja-JP" altLang="en-US" dirty="0">
                <a:solidFill>
                  <a:schemeClr val="tx2">
                    <a:lumMod val="50000"/>
                  </a:schemeClr>
                </a:solidFill>
                <a:latin typeface="+mn-ea"/>
              </a:rPr>
              <a:t>サービス付き高齢者向け住宅整備事業」の補助金交付を受けてサー</a:t>
            </a:r>
            <a:endParaRPr lang="en-US" altLang="ja-JP" dirty="0">
              <a:solidFill>
                <a:schemeClr val="tx2">
                  <a:lumMod val="50000"/>
                </a:schemeClr>
              </a:solidFill>
              <a:latin typeface="+mn-ea"/>
            </a:endParaRPr>
          </a:p>
          <a:p>
            <a:r>
              <a:rPr lang="ja-JP" altLang="en-US" dirty="0">
                <a:solidFill>
                  <a:schemeClr val="tx2">
                    <a:lumMod val="50000"/>
                  </a:schemeClr>
                </a:solidFill>
                <a:latin typeface="+mn-ea"/>
              </a:rPr>
              <a:t>　ビス付き高齢者向け住宅を整備する事業であること</a:t>
            </a:r>
            <a:endParaRPr lang="en-US" altLang="ja-JP" dirty="0">
              <a:solidFill>
                <a:schemeClr val="tx2">
                  <a:lumMod val="50000"/>
                </a:schemeClr>
              </a:solidFill>
              <a:latin typeface="+mn-ea"/>
            </a:endParaRPr>
          </a:p>
          <a:p>
            <a:r>
              <a:rPr lang="ja-JP" altLang="en-US" dirty="0">
                <a:solidFill>
                  <a:schemeClr val="tx2">
                    <a:lumMod val="50000"/>
                  </a:schemeClr>
                </a:solidFill>
                <a:latin typeface="+mn-ea"/>
              </a:rPr>
              <a:t>②区市町村の関与手続を行うこと</a:t>
            </a:r>
          </a:p>
          <a:p>
            <a:r>
              <a:rPr lang="ja-JP" altLang="en-US" spc="-150" dirty="0">
                <a:solidFill>
                  <a:schemeClr val="tx2">
                    <a:lumMod val="50000"/>
                  </a:schemeClr>
                </a:solidFill>
                <a:latin typeface="ＭＳ Ｐゴシック"/>
              </a:rPr>
              <a:t>③住宅と地域密着型サービス事業所等とが協定により１０年以上連携すること　　　　　　</a:t>
            </a:r>
            <a:r>
              <a:rPr lang="ja-JP" altLang="en-US" dirty="0">
                <a:solidFill>
                  <a:schemeClr val="tx2">
                    <a:lumMod val="50000"/>
                  </a:schemeClr>
                </a:solidFill>
                <a:latin typeface="ＭＳ Ｐゴシック"/>
              </a:rPr>
              <a:t>など</a:t>
            </a:r>
          </a:p>
        </p:txBody>
      </p:sp>
      <p:sp>
        <p:nvSpPr>
          <p:cNvPr id="6" name="加算記号 5"/>
          <p:cNvSpPr/>
          <p:nvPr/>
        </p:nvSpPr>
        <p:spPr>
          <a:xfrm>
            <a:off x="4337618" y="2162186"/>
            <a:ext cx="468052" cy="504056"/>
          </a:xfrm>
          <a:prstGeom prst="mathPlus">
            <a:avLst>
              <a:gd name="adj1" fmla="val 176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6"/>
          <p:cNvSpPr/>
          <p:nvPr/>
        </p:nvSpPr>
        <p:spPr>
          <a:xfrm>
            <a:off x="253434" y="2699643"/>
            <a:ext cx="8640960" cy="2880320"/>
          </a:xfrm>
          <a:prstGeom prst="roundRect">
            <a:avLst>
              <a:gd name="adj" fmla="val 7632"/>
            </a:avLst>
          </a:prstGeom>
          <a:solidFill>
            <a:srgbClr val="E7F0FF"/>
          </a:solidFill>
        </p:spPr>
        <p:style>
          <a:lnRef idx="1">
            <a:schemeClr val="accent1"/>
          </a:lnRef>
          <a:fillRef idx="2">
            <a:schemeClr val="accent1"/>
          </a:fillRef>
          <a:effectRef idx="1">
            <a:schemeClr val="accent1"/>
          </a:effectRef>
          <a:fontRef idx="minor">
            <a:schemeClr val="dk1"/>
          </a:fontRef>
        </p:style>
        <p:txBody>
          <a:bodyPr rtlCol="0" anchor="ctr"/>
          <a:lstStyle/>
          <a:p>
            <a:r>
              <a:rPr lang="en-US" altLang="ja-JP" b="1" dirty="0">
                <a:solidFill>
                  <a:schemeClr val="tx2">
                    <a:lumMod val="50000"/>
                  </a:schemeClr>
                </a:solidFill>
              </a:rPr>
              <a:t>【</a:t>
            </a:r>
            <a:r>
              <a:rPr lang="ja-JP" altLang="en-US" b="1" dirty="0">
                <a:solidFill>
                  <a:schemeClr val="tx2">
                    <a:lumMod val="50000"/>
                  </a:schemeClr>
                </a:solidFill>
              </a:rPr>
              <a:t>医療・介護連携強化加算申請時の主な要件</a:t>
            </a:r>
            <a:r>
              <a:rPr lang="en-US" altLang="ja-JP" b="1" dirty="0">
                <a:solidFill>
                  <a:schemeClr val="tx2">
                    <a:lumMod val="50000"/>
                  </a:schemeClr>
                </a:solidFill>
              </a:rPr>
              <a:t>】</a:t>
            </a:r>
          </a:p>
          <a:p>
            <a:pPr lvl="0"/>
            <a:r>
              <a:rPr lang="ja-JP" altLang="en-US" dirty="0">
                <a:solidFill>
                  <a:srgbClr val="1F497D">
                    <a:lumMod val="50000"/>
                  </a:srgbClr>
                </a:solidFill>
                <a:latin typeface="ＭＳ Ｐゴシック"/>
              </a:rPr>
              <a:t>①原則、医療及び地密・介護事業所を併設すること</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　　（いずれか一方のみ近接連携でも可能）</a:t>
            </a:r>
          </a:p>
          <a:p>
            <a:pPr lvl="0"/>
            <a:r>
              <a:rPr lang="ja-JP" altLang="en-US" dirty="0">
                <a:solidFill>
                  <a:srgbClr val="1F497D">
                    <a:lumMod val="50000"/>
                  </a:srgbClr>
                </a:solidFill>
                <a:latin typeface="ＭＳ Ｐゴシック"/>
              </a:rPr>
              <a:t>②住宅の運営開始と同時に、連携先である医療及び地密・介護事業所のサービス</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　提供が可能であること</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③原則</a:t>
            </a:r>
            <a:r>
              <a:rPr lang="en-US" altLang="ja-JP" dirty="0">
                <a:solidFill>
                  <a:srgbClr val="1F497D">
                    <a:lumMod val="50000"/>
                  </a:srgbClr>
                </a:solidFill>
                <a:latin typeface="ＭＳ Ｐゴシック"/>
              </a:rPr>
              <a:t>24</a:t>
            </a:r>
            <a:r>
              <a:rPr lang="ja-JP" altLang="en-US" dirty="0">
                <a:solidFill>
                  <a:srgbClr val="1F497D">
                    <a:lumMod val="50000"/>
                  </a:srgbClr>
                </a:solidFill>
                <a:latin typeface="ＭＳ Ｐゴシック"/>
              </a:rPr>
              <a:t>時間</a:t>
            </a:r>
            <a:r>
              <a:rPr lang="en-US" altLang="ja-JP" dirty="0">
                <a:solidFill>
                  <a:srgbClr val="1F497D">
                    <a:lumMod val="50000"/>
                  </a:srgbClr>
                </a:solidFill>
                <a:latin typeface="ＭＳ Ｐゴシック"/>
              </a:rPr>
              <a:t>365</a:t>
            </a:r>
            <a:r>
              <a:rPr lang="ja-JP" altLang="en-US" dirty="0">
                <a:solidFill>
                  <a:srgbClr val="1F497D">
                    <a:lumMod val="50000"/>
                  </a:srgbClr>
                </a:solidFill>
                <a:latin typeface="ＭＳ Ｐゴシック"/>
              </a:rPr>
              <a:t>日住宅内に職員が常駐すること</a:t>
            </a:r>
          </a:p>
          <a:p>
            <a:pPr lvl="0"/>
            <a:r>
              <a:rPr lang="ja-JP" altLang="en-US" dirty="0">
                <a:solidFill>
                  <a:srgbClr val="1F497D">
                    <a:lumMod val="50000"/>
                  </a:srgbClr>
                </a:solidFill>
                <a:latin typeface="ＭＳ Ｐゴシック"/>
              </a:rPr>
              <a:t>④住宅・医療・介護の三者が相互に連携し、各サービスを効果的に提供する方策や</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　体制が整っていること　　　　　</a:t>
            </a:r>
          </a:p>
          <a:p>
            <a:pPr lvl="0"/>
            <a:r>
              <a:rPr lang="ja-JP" altLang="en-US" dirty="0">
                <a:solidFill>
                  <a:srgbClr val="1F497D">
                    <a:lumMod val="50000"/>
                  </a:srgbClr>
                </a:solidFill>
                <a:latin typeface="ＭＳ Ｐゴシック"/>
              </a:rPr>
              <a:t>⑤コーディネーター</a:t>
            </a:r>
            <a:r>
              <a:rPr lang="en-US" altLang="ja-JP" dirty="0">
                <a:solidFill>
                  <a:srgbClr val="1F497D">
                    <a:lumMod val="50000"/>
                  </a:srgbClr>
                </a:solidFill>
                <a:latin typeface="ＭＳ Ｐゴシック"/>
              </a:rPr>
              <a:t>(※)</a:t>
            </a:r>
            <a:r>
              <a:rPr lang="ja-JP" altLang="en-US" dirty="0">
                <a:solidFill>
                  <a:srgbClr val="1F497D">
                    <a:lumMod val="50000"/>
                  </a:srgbClr>
                </a:solidFill>
                <a:latin typeface="ＭＳ Ｐゴシック"/>
              </a:rPr>
              <a:t>を配置し、生活支援コーディネートスペースを設けること</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⑥運営開始から３年間は特定施設入居者生活介護の指定を受けないこと　　　　など　　　　　　　　　　　　　　　　　　　　　　　　　　　　　　　　　　　　　　　　　　　　　　　</a:t>
            </a:r>
          </a:p>
        </p:txBody>
      </p:sp>
      <p:sp>
        <p:nvSpPr>
          <p:cNvPr id="8" name="テキスト ボックス 7"/>
          <p:cNvSpPr txBox="1"/>
          <p:nvPr/>
        </p:nvSpPr>
        <p:spPr>
          <a:xfrm>
            <a:off x="215160" y="5627591"/>
            <a:ext cx="8712968" cy="1200329"/>
          </a:xfrm>
          <a:prstGeom prst="rect">
            <a:avLst/>
          </a:prstGeom>
          <a:noFill/>
        </p:spPr>
        <p:txBody>
          <a:bodyPr wrap="square" rtlCol="0">
            <a:spAutoFit/>
          </a:bodyPr>
          <a:lstStyle/>
          <a:p>
            <a:r>
              <a:rPr kumimoji="1" lang="en-US" altLang="ja-JP" sz="1400" dirty="0"/>
              <a:t>※</a:t>
            </a:r>
            <a:r>
              <a:rPr lang="ja-JP" altLang="en-US" sz="1400" dirty="0"/>
              <a:t>入居者からの生活相談に応じ、生活支援サービスの調整や①の事業所との連携等、入居者の生活全般のコーディネートを行う職員</a:t>
            </a:r>
            <a:endParaRPr lang="en-US" altLang="ja-JP" sz="1400" dirty="0"/>
          </a:p>
          <a:p>
            <a:endParaRPr kumimoji="1" lang="en-US" altLang="ja-JP" sz="800" dirty="0"/>
          </a:p>
          <a:p>
            <a:r>
              <a:rPr lang="ja-JP" altLang="en-US" dirty="0"/>
              <a:t>☆要件の詳細については、「</a:t>
            </a:r>
            <a:r>
              <a:rPr lang="ja-JP" altLang="en-US" dirty="0">
                <a:hlinkClick r:id="rId3"/>
              </a:rPr>
              <a:t>東京都サービス付き高齢者向け住宅整備事業補助金交付　要綱</a:t>
            </a:r>
            <a:r>
              <a:rPr lang="ja-JP" altLang="en-US" dirty="0"/>
              <a:t>」をご確認ください。</a:t>
            </a:r>
            <a:endParaRPr kumimoji="1" lang="ja-JP" altLang="en-US" dirty="0"/>
          </a:p>
        </p:txBody>
      </p:sp>
      <p:sp>
        <p:nvSpPr>
          <p:cNvPr id="3" name="スライド番号プレースホルダー 2"/>
          <p:cNvSpPr>
            <a:spLocks noGrp="1"/>
          </p:cNvSpPr>
          <p:nvPr>
            <p:ph type="sldNum" sz="quarter" idx="12"/>
          </p:nvPr>
        </p:nvSpPr>
        <p:spPr>
          <a:xfrm>
            <a:off x="6984290" y="6478183"/>
            <a:ext cx="2133600" cy="365125"/>
          </a:xfrm>
        </p:spPr>
        <p:txBody>
          <a:bodyPr/>
          <a:lstStyle/>
          <a:p>
            <a:fld id="{9FB76AFA-577E-4394-9110-67FCE30B0DB9}" type="slidenum">
              <a:rPr lang="ja-JP" altLang="en-US" sz="1800" smtClean="0"/>
              <a:pPr/>
              <a:t>3</a:t>
            </a:fld>
            <a:endParaRPr lang="ja-JP" altLang="en-US" sz="1800" dirty="0"/>
          </a:p>
        </p:txBody>
      </p:sp>
    </p:spTree>
    <p:extLst>
      <p:ext uri="{BB962C8B-B14F-4D97-AF65-F5344CB8AC3E}">
        <p14:creationId xmlns:p14="http://schemas.microsoft.com/office/powerpoint/2010/main" val="1257469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59532" y="196642"/>
            <a:ext cx="8424936" cy="523220"/>
          </a:xfrm>
          <a:prstGeom prst="rect">
            <a:avLst/>
          </a:prstGeom>
          <a:noFill/>
        </p:spPr>
        <p:txBody>
          <a:bodyPr wrap="square" rtlCol="0">
            <a:spAutoFit/>
          </a:bodyPr>
          <a:lstStyle/>
          <a:p>
            <a:pPr algn="ctr"/>
            <a:r>
              <a:rPr lang="ja-JP" altLang="en-US" sz="2800" b="1" dirty="0">
                <a:latin typeface="+mj-ea"/>
                <a:ea typeface="+mj-ea"/>
              </a:rPr>
              <a:t>医療・介護連携強化加算の連携</a:t>
            </a:r>
            <a:r>
              <a:rPr kumimoji="1" lang="ja-JP" altLang="en-US" sz="2800" b="1" dirty="0">
                <a:latin typeface="+mj-ea"/>
                <a:ea typeface="+mj-ea"/>
              </a:rPr>
              <a:t>対象事業所</a:t>
            </a:r>
            <a:endParaRPr kumimoji="1" lang="en-US" altLang="ja-JP" sz="2800" b="1" dirty="0">
              <a:latin typeface="+mj-ea"/>
              <a:ea typeface="+mj-ea"/>
            </a:endParaRPr>
          </a:p>
        </p:txBody>
      </p:sp>
      <p:sp>
        <p:nvSpPr>
          <p:cNvPr id="3" name="スライド番号プレースホルダー 2"/>
          <p:cNvSpPr>
            <a:spLocks noGrp="1"/>
          </p:cNvSpPr>
          <p:nvPr>
            <p:ph type="sldNum" sz="quarter" idx="12"/>
          </p:nvPr>
        </p:nvSpPr>
        <p:spPr/>
        <p:txBody>
          <a:bodyPr/>
          <a:lstStyle/>
          <a:p>
            <a:fld id="{9FB76AFA-577E-4394-9110-67FCE30B0DB9}" type="slidenum">
              <a:rPr lang="ja-JP" altLang="en-US" sz="1800" smtClean="0"/>
              <a:pPr/>
              <a:t>4</a:t>
            </a:fld>
            <a:endParaRPr lang="ja-JP" altLang="en-US" sz="1800"/>
          </a:p>
        </p:txBody>
      </p:sp>
      <p:sp>
        <p:nvSpPr>
          <p:cNvPr id="2" name="テキスト ボックス 1"/>
          <p:cNvSpPr txBox="1"/>
          <p:nvPr/>
        </p:nvSpPr>
        <p:spPr>
          <a:xfrm>
            <a:off x="162000" y="836131"/>
            <a:ext cx="8820000" cy="5722079"/>
          </a:xfrm>
          <a:prstGeom prst="rect">
            <a:avLst/>
          </a:prstGeom>
          <a:noFill/>
          <a:ln>
            <a:noFill/>
          </a:ln>
        </p:spPr>
        <p:txBody>
          <a:bodyPr wrap="square" rtlCol="0">
            <a:spAutoFit/>
          </a:bodyPr>
          <a:lstStyle/>
          <a:p>
            <a:pPr>
              <a:lnSpc>
                <a:spcPts val="2400"/>
              </a:lnSpc>
            </a:pPr>
            <a:r>
              <a:rPr lang="en-US" altLang="ja-JP" sz="2000" b="1" dirty="0">
                <a:latin typeface="+mn-ea"/>
              </a:rPr>
              <a:t>≪</a:t>
            </a:r>
            <a:r>
              <a:rPr lang="ja-JP" altLang="en-US" sz="2000" b="1" dirty="0">
                <a:latin typeface="+mn-ea"/>
              </a:rPr>
              <a:t>医療サービス事業所（訪問看護を含む。）≫</a:t>
            </a:r>
            <a:endParaRPr lang="en-US" altLang="ja-JP" sz="2000" b="1" dirty="0">
              <a:latin typeface="HG丸ｺﾞｼｯｸM-PRO" panose="020F0600000000000000" pitchFamily="50" charset="-128"/>
              <a:ea typeface="HG丸ｺﾞｼｯｸM-PRO" panose="020F0600000000000000" pitchFamily="50" charset="-128"/>
            </a:endParaRP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■診療所（訪問診療の実施体制があるもの）</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■訪問看護ステーション</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□病院（訪問診療の実施体制があるもの）</a:t>
            </a:r>
            <a:endParaRPr lang="en-US" altLang="ja-JP" sz="1600" dirty="0">
              <a:latin typeface="HG丸ｺﾞｼｯｸM-PRO" panose="020F0600000000000000" pitchFamily="50" charset="-128"/>
              <a:ea typeface="HG丸ｺﾞｼｯｸM-PRO" panose="020F0600000000000000" pitchFamily="50" charset="-128"/>
            </a:endParaRPr>
          </a:p>
          <a:p>
            <a:pPr marL="288000">
              <a:lnSpc>
                <a:spcPts val="2300"/>
              </a:lnSpc>
            </a:pPr>
            <a:endParaRPr lang="ja-JP" altLang="en-US" sz="1600" dirty="0">
              <a:latin typeface="HG丸ｺﾞｼｯｸM-PRO" panose="020F0600000000000000" pitchFamily="50" charset="-128"/>
              <a:ea typeface="HG丸ｺﾞｼｯｸM-PRO" panose="020F0600000000000000" pitchFamily="50" charset="-128"/>
            </a:endParaRPr>
          </a:p>
          <a:p>
            <a:pPr>
              <a:lnSpc>
                <a:spcPts val="2400"/>
              </a:lnSpc>
            </a:pPr>
            <a:r>
              <a:rPr lang="en-US" altLang="ja-JP" sz="2000" b="1" dirty="0">
                <a:latin typeface="+mn-ea"/>
              </a:rPr>
              <a:t>≪</a:t>
            </a:r>
            <a:r>
              <a:rPr lang="ja-JP" altLang="en-US" sz="2000" b="1" dirty="0">
                <a:latin typeface="+mn-ea"/>
              </a:rPr>
              <a:t>地域密着型・介護サービス事業所≫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□訪問介護事業所（早朝・夜間、深夜の訪問介護の実施体制があるもの）</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■夜間対応型訪問介護事業所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■定期巡回・随時対応型訪問介護看護</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□通所介護事業所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■通所リハビリテーション事業所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■認知症対応型通所介護事業所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□地域密着型通所介護事業所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■短期入所生活介護事業所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■小規模多機能型居宅介護事業所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■看護小規模多機能型居宅介護事業所（</a:t>
            </a:r>
            <a:r>
              <a:rPr lang="en-US" altLang="ja-JP" sz="1600" dirty="0">
                <a:latin typeface="HG丸ｺﾞｼｯｸM-PRO" panose="020F0600000000000000" pitchFamily="50" charset="-128"/>
                <a:ea typeface="HG丸ｺﾞｼｯｸM-PRO" panose="020F0600000000000000" pitchFamily="50" charset="-128"/>
              </a:rPr>
              <a:t>H26</a:t>
            </a:r>
            <a:r>
              <a:rPr lang="ja-JP" altLang="en-US" sz="1600" dirty="0">
                <a:latin typeface="HG丸ｺﾞｼｯｸM-PRO" panose="020F0600000000000000" pitchFamily="50" charset="-128"/>
                <a:ea typeface="HG丸ｺﾞｼｯｸM-PRO" panose="020F0600000000000000" pitchFamily="50" charset="-128"/>
              </a:rPr>
              <a:t>年度までの「複合型サービス」）</a:t>
            </a:r>
            <a:endParaRPr lang="en-US" altLang="ja-JP" sz="1600" dirty="0">
              <a:latin typeface="HG丸ｺﾞｼｯｸM-PRO" panose="020F0600000000000000" pitchFamily="50" charset="-128"/>
              <a:ea typeface="HG丸ｺﾞｼｯｸM-PRO" panose="020F0600000000000000" pitchFamily="50" charset="-128"/>
            </a:endParaRPr>
          </a:p>
          <a:p>
            <a:pPr marL="288000">
              <a:lnSpc>
                <a:spcPts val="2300"/>
              </a:lnSpc>
            </a:pPr>
            <a:endParaRPr lang="en-US" altLang="ja-JP" sz="1600" dirty="0">
              <a:latin typeface="HG丸ｺﾞｼｯｸM-PRO" panose="020F0600000000000000" pitchFamily="50" charset="-128"/>
              <a:ea typeface="HG丸ｺﾞｼｯｸM-PRO" panose="020F0600000000000000" pitchFamily="50" charset="-128"/>
            </a:endParaRPr>
          </a:p>
          <a:p>
            <a:pPr marL="288000" indent="-457200">
              <a:lnSpc>
                <a:spcPts val="2300"/>
              </a:lnSpc>
            </a:pPr>
            <a:r>
              <a:rPr lang="ja-JP" altLang="en-US" sz="1600" dirty="0">
                <a:solidFill>
                  <a:srgbClr val="0000FF"/>
                </a:solidFill>
                <a:latin typeface="HG丸ｺﾞｼｯｸM-PRO" panose="020F0600000000000000" pitchFamily="50" charset="-128"/>
                <a:ea typeface="HG丸ｺﾞｼｯｸM-PRO" panose="020F0600000000000000" pitchFamily="50" charset="-128"/>
              </a:rPr>
              <a:t>　</a:t>
            </a:r>
            <a:r>
              <a:rPr lang="en-US" altLang="ja-JP" sz="1600" dirty="0">
                <a:solidFill>
                  <a:srgbClr val="0000FF"/>
                </a:solidFill>
                <a:latin typeface="HG丸ｺﾞｼｯｸM-PRO" panose="020F0600000000000000" pitchFamily="50" charset="-128"/>
                <a:ea typeface="HG丸ｺﾞｼｯｸM-PRO" panose="020F0600000000000000" pitchFamily="50" charset="-128"/>
              </a:rPr>
              <a:t>※ </a:t>
            </a:r>
            <a:r>
              <a:rPr lang="ja-JP" altLang="en-US" sz="1600" dirty="0">
                <a:solidFill>
                  <a:srgbClr val="0000FF"/>
                </a:solidFill>
                <a:latin typeface="HG丸ｺﾞｼｯｸM-PRO" panose="020F0600000000000000" pitchFamily="50" charset="-128"/>
                <a:ea typeface="HG丸ｺﾞｼｯｸM-PRO" panose="020F0600000000000000" pitchFamily="50" charset="-128"/>
              </a:rPr>
              <a:t>□病院、 □訪問介護事業所、 □通所介護事業所、 □地域密着型通所介護事業所は、補助要件としての</a:t>
            </a:r>
            <a:r>
              <a:rPr lang="ja-JP" altLang="en-US" sz="1600" u="sng" dirty="0">
                <a:solidFill>
                  <a:srgbClr val="0000FF"/>
                </a:solidFill>
                <a:latin typeface="HG丸ｺﾞｼｯｸM-PRO" panose="020F0600000000000000" pitchFamily="50" charset="-128"/>
                <a:ea typeface="HG丸ｺﾞｼｯｸM-PRO" panose="020F0600000000000000" pitchFamily="50" charset="-128"/>
              </a:rPr>
              <a:t>連携の対象となります</a:t>
            </a:r>
            <a:r>
              <a:rPr lang="ja-JP" altLang="en-US" sz="1600" dirty="0">
                <a:solidFill>
                  <a:srgbClr val="0000FF"/>
                </a:solidFill>
                <a:latin typeface="HG丸ｺﾞｼｯｸM-PRO" panose="020F0600000000000000" pitchFamily="50" charset="-128"/>
                <a:ea typeface="HG丸ｺﾞｼｯｸM-PRO" panose="020F0600000000000000" pitchFamily="50" charset="-128"/>
              </a:rPr>
              <a:t>が、補助金対象外であるため</a:t>
            </a:r>
            <a:r>
              <a:rPr lang="ja-JP" altLang="en-US" sz="1600" u="sng" dirty="0">
                <a:solidFill>
                  <a:srgbClr val="0000FF"/>
                </a:solidFill>
                <a:latin typeface="HG丸ｺﾞｼｯｸM-PRO" panose="020F0600000000000000" pitchFamily="50" charset="-128"/>
                <a:ea typeface="HG丸ｺﾞｼｯｸM-PRO" panose="020F0600000000000000" pitchFamily="50" charset="-128"/>
              </a:rPr>
              <a:t>補助金は交付されません</a:t>
            </a:r>
            <a:r>
              <a:rPr lang="ja-JP" altLang="en-US" sz="1600" dirty="0">
                <a:solidFill>
                  <a:srgbClr val="0000FF"/>
                </a:solidFill>
                <a:latin typeface="HG丸ｺﾞｼｯｸM-PRO" panose="020F0600000000000000" pitchFamily="50" charset="-128"/>
                <a:ea typeface="HG丸ｺﾞｼｯｸM-PRO" panose="020F0600000000000000" pitchFamily="50" charset="-128"/>
              </a:rPr>
              <a:t>。</a:t>
            </a:r>
            <a:endParaRPr kumimoji="1" lang="ja-JP" altLang="en-US" sz="1600" dirty="0">
              <a:solidFill>
                <a:srgbClr val="0000FF"/>
              </a:solidFill>
            </a:endParaRPr>
          </a:p>
        </p:txBody>
      </p:sp>
    </p:spTree>
    <p:extLst>
      <p:ext uri="{BB962C8B-B14F-4D97-AF65-F5344CB8AC3E}">
        <p14:creationId xmlns:p14="http://schemas.microsoft.com/office/powerpoint/2010/main" val="2542070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611188" y="1700213"/>
            <a:ext cx="3529012" cy="41767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51" name="Text Box 3"/>
          <p:cNvSpPr txBox="1">
            <a:spLocks noChangeArrowheads="1"/>
          </p:cNvSpPr>
          <p:nvPr/>
        </p:nvSpPr>
        <p:spPr bwMode="auto">
          <a:xfrm>
            <a:off x="611188" y="981075"/>
            <a:ext cx="3529012" cy="812800"/>
          </a:xfrm>
          <a:prstGeom prst="rect">
            <a:avLst/>
          </a:prstGeom>
          <a:solidFill>
            <a:srgbClr val="CCECFF"/>
          </a:solidFill>
          <a:ln w="9525">
            <a:solidFill>
              <a:schemeClr val="tx1"/>
            </a:solidFill>
            <a:miter lim="800000"/>
            <a:headEnd/>
            <a:tailEnd/>
          </a:ln>
          <a:effectLst/>
        </p:spPr>
        <p:txBody>
          <a:bodyPr lIns="87224" tIns="43612" rIns="87224" bIns="43612">
            <a:spAutoFit/>
          </a:bodyPr>
          <a:lstStyle>
            <a:lvl1pPr algn="l" defTabSz="873125" eaLnBrk="0" hangingPunct="0">
              <a:spcBef>
                <a:spcPct val="20000"/>
              </a:spcBef>
              <a:buChar char="•"/>
              <a:defRPr kumimoji="1" sz="3200">
                <a:solidFill>
                  <a:schemeClr val="tx1"/>
                </a:solidFill>
                <a:latin typeface="Arial" charset="0"/>
                <a:ea typeface="ＭＳ Ｐゴシック" charset="-128"/>
              </a:defRPr>
            </a:lvl1pPr>
            <a:lvl2pPr marL="436563" indent="-285750" algn="l" defTabSz="873125" eaLnBrk="0" hangingPunct="0">
              <a:spcBef>
                <a:spcPct val="20000"/>
              </a:spcBef>
              <a:buChar char="–"/>
              <a:defRPr kumimoji="1" sz="2800">
                <a:solidFill>
                  <a:schemeClr val="tx1"/>
                </a:solidFill>
                <a:latin typeface="Arial" charset="0"/>
                <a:ea typeface="ＭＳ Ｐゴシック" charset="-128"/>
              </a:defRPr>
            </a:lvl2pPr>
            <a:lvl3pPr marL="873125" indent="-228600" algn="l" defTabSz="873125" eaLnBrk="0" hangingPunct="0">
              <a:spcBef>
                <a:spcPct val="20000"/>
              </a:spcBef>
              <a:buChar char="•"/>
              <a:defRPr kumimoji="1" sz="2400">
                <a:solidFill>
                  <a:schemeClr val="tx1"/>
                </a:solidFill>
                <a:latin typeface="Arial" charset="0"/>
                <a:ea typeface="ＭＳ Ｐゴシック" charset="-128"/>
              </a:defRPr>
            </a:lvl3pPr>
            <a:lvl4pPr marL="1308100" indent="-228600" algn="l" defTabSz="873125" eaLnBrk="0" hangingPunct="0">
              <a:spcBef>
                <a:spcPct val="20000"/>
              </a:spcBef>
              <a:buChar char="–"/>
              <a:defRPr kumimoji="1" sz="2000">
                <a:solidFill>
                  <a:schemeClr val="tx1"/>
                </a:solidFill>
                <a:latin typeface="Arial" charset="0"/>
                <a:ea typeface="ＭＳ Ｐゴシック" charset="-128"/>
              </a:defRPr>
            </a:lvl4pPr>
            <a:lvl5pPr marL="1744663" indent="-228600" algn="l" defTabSz="873125" eaLnBrk="0" hangingPunct="0">
              <a:spcBef>
                <a:spcPct val="20000"/>
              </a:spcBef>
              <a:buChar char="»"/>
              <a:defRPr kumimoji="1" sz="2000">
                <a:solidFill>
                  <a:schemeClr val="tx1"/>
                </a:solidFill>
                <a:latin typeface="Arial" charset="0"/>
                <a:ea typeface="ＭＳ Ｐゴシック" charset="-128"/>
              </a:defRPr>
            </a:lvl5pPr>
            <a:lvl6pPr marL="22018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6590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1162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5734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50000"/>
              </a:spcBef>
              <a:buFontTx/>
              <a:buNone/>
            </a:pPr>
            <a:r>
              <a:rPr lang="ja-JP" altLang="en-US" sz="2000" b="1" dirty="0"/>
              <a:t>パターン１</a:t>
            </a:r>
          </a:p>
          <a:p>
            <a:pPr algn="ctr" eaLnBrk="1" hangingPunct="1">
              <a:spcBef>
                <a:spcPct val="50000"/>
              </a:spcBef>
              <a:buFontTx/>
              <a:buNone/>
            </a:pPr>
            <a:r>
              <a:rPr lang="ja-JP" altLang="en-US" sz="1800" b="1" dirty="0"/>
              <a:t>（建物一体連携型・隣接連携型）</a:t>
            </a:r>
          </a:p>
        </p:txBody>
      </p:sp>
      <p:sp>
        <p:nvSpPr>
          <p:cNvPr id="2052" name="Rectangle 4"/>
          <p:cNvSpPr>
            <a:spLocks noChangeArrowheads="1"/>
          </p:cNvSpPr>
          <p:nvPr/>
        </p:nvSpPr>
        <p:spPr bwMode="auto">
          <a:xfrm>
            <a:off x="4643438" y="1700213"/>
            <a:ext cx="4176712" cy="41767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53" name="Text Box 5"/>
          <p:cNvSpPr txBox="1">
            <a:spLocks noChangeArrowheads="1"/>
          </p:cNvSpPr>
          <p:nvPr/>
        </p:nvSpPr>
        <p:spPr bwMode="auto">
          <a:xfrm>
            <a:off x="4643438" y="981075"/>
            <a:ext cx="4176712" cy="812800"/>
          </a:xfrm>
          <a:prstGeom prst="rect">
            <a:avLst/>
          </a:prstGeom>
          <a:solidFill>
            <a:srgbClr val="CCECFF"/>
          </a:solidFill>
          <a:ln w="9525">
            <a:solidFill>
              <a:schemeClr val="tx1"/>
            </a:solidFill>
            <a:miter lim="800000"/>
            <a:headEnd/>
            <a:tailEnd/>
          </a:ln>
          <a:effectLst/>
        </p:spPr>
        <p:txBody>
          <a:bodyPr lIns="87224" tIns="43612" rIns="87224" bIns="43612">
            <a:spAutoFit/>
          </a:bodyPr>
          <a:lstStyle>
            <a:lvl1pPr algn="l" defTabSz="873125" eaLnBrk="0" hangingPunct="0">
              <a:spcBef>
                <a:spcPct val="20000"/>
              </a:spcBef>
              <a:buChar char="•"/>
              <a:defRPr kumimoji="1" sz="3200">
                <a:solidFill>
                  <a:schemeClr val="tx1"/>
                </a:solidFill>
                <a:latin typeface="Arial" charset="0"/>
                <a:ea typeface="ＭＳ Ｐゴシック" charset="-128"/>
              </a:defRPr>
            </a:lvl1pPr>
            <a:lvl2pPr marL="436563" indent="-285750" algn="l" defTabSz="873125" eaLnBrk="0" hangingPunct="0">
              <a:spcBef>
                <a:spcPct val="20000"/>
              </a:spcBef>
              <a:buChar char="–"/>
              <a:defRPr kumimoji="1" sz="2800">
                <a:solidFill>
                  <a:schemeClr val="tx1"/>
                </a:solidFill>
                <a:latin typeface="Arial" charset="0"/>
                <a:ea typeface="ＭＳ Ｐゴシック" charset="-128"/>
              </a:defRPr>
            </a:lvl2pPr>
            <a:lvl3pPr marL="873125" indent="-228600" algn="l" defTabSz="873125" eaLnBrk="0" hangingPunct="0">
              <a:spcBef>
                <a:spcPct val="20000"/>
              </a:spcBef>
              <a:buChar char="•"/>
              <a:defRPr kumimoji="1" sz="2400">
                <a:solidFill>
                  <a:schemeClr val="tx1"/>
                </a:solidFill>
                <a:latin typeface="Arial" charset="0"/>
                <a:ea typeface="ＭＳ Ｐゴシック" charset="-128"/>
              </a:defRPr>
            </a:lvl3pPr>
            <a:lvl4pPr marL="1308100" indent="-228600" algn="l" defTabSz="873125" eaLnBrk="0" hangingPunct="0">
              <a:spcBef>
                <a:spcPct val="20000"/>
              </a:spcBef>
              <a:buChar char="–"/>
              <a:defRPr kumimoji="1" sz="2000">
                <a:solidFill>
                  <a:schemeClr val="tx1"/>
                </a:solidFill>
                <a:latin typeface="Arial" charset="0"/>
                <a:ea typeface="ＭＳ Ｐゴシック" charset="-128"/>
              </a:defRPr>
            </a:lvl4pPr>
            <a:lvl5pPr marL="1744663" indent="-228600" algn="l" defTabSz="873125" eaLnBrk="0" hangingPunct="0">
              <a:spcBef>
                <a:spcPct val="20000"/>
              </a:spcBef>
              <a:buChar char="»"/>
              <a:defRPr kumimoji="1" sz="2000">
                <a:solidFill>
                  <a:schemeClr val="tx1"/>
                </a:solidFill>
                <a:latin typeface="Arial" charset="0"/>
                <a:ea typeface="ＭＳ Ｐゴシック" charset="-128"/>
              </a:defRPr>
            </a:lvl5pPr>
            <a:lvl6pPr marL="22018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6590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1162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5734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50000"/>
              </a:spcBef>
              <a:buFontTx/>
              <a:buNone/>
            </a:pPr>
            <a:r>
              <a:rPr lang="ja-JP" altLang="en-US" sz="2000" b="1" dirty="0"/>
              <a:t>パターン２</a:t>
            </a:r>
          </a:p>
          <a:p>
            <a:pPr algn="ctr" eaLnBrk="1" hangingPunct="1">
              <a:spcBef>
                <a:spcPct val="50000"/>
              </a:spcBef>
              <a:buFontTx/>
              <a:buNone/>
            </a:pPr>
            <a:r>
              <a:rPr lang="ja-JP" altLang="en-US" sz="1800" b="1" dirty="0"/>
              <a:t>（近接連携型）</a:t>
            </a:r>
          </a:p>
        </p:txBody>
      </p:sp>
      <p:sp>
        <p:nvSpPr>
          <p:cNvPr id="2054" name="Rectangle 10"/>
          <p:cNvSpPr>
            <a:spLocks noGrp="1" noChangeArrowheads="1"/>
          </p:cNvSpPr>
          <p:nvPr>
            <p:ph type="title"/>
          </p:nvPr>
        </p:nvSpPr>
        <p:spPr>
          <a:xfrm>
            <a:off x="249238" y="115888"/>
            <a:ext cx="8570912" cy="581025"/>
          </a:xfrm>
          <a:noFill/>
        </p:spPr>
        <p:txBody>
          <a:bodyPr lIns="87224" tIns="43612" rIns="87224" bIns="43612" anchor="b"/>
          <a:lstStyle/>
          <a:p>
            <a:pPr algn="ctr" eaLnBrk="1" hangingPunct="1"/>
            <a:r>
              <a:rPr lang="ja-JP" altLang="en-US" sz="2400" b="1" dirty="0">
                <a:solidFill>
                  <a:schemeClr val="tx1"/>
                </a:solidFill>
              </a:rPr>
              <a:t>医療・介護連携強化加算の併設事業所設置条件</a:t>
            </a:r>
          </a:p>
        </p:txBody>
      </p:sp>
      <p:sp>
        <p:nvSpPr>
          <p:cNvPr id="2055" name="Rectangle 11"/>
          <p:cNvSpPr>
            <a:spLocks noChangeArrowheads="1"/>
          </p:cNvSpPr>
          <p:nvPr/>
        </p:nvSpPr>
        <p:spPr bwMode="auto">
          <a:xfrm>
            <a:off x="684213" y="6021388"/>
            <a:ext cx="7632700" cy="696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7224" tIns="43612" rIns="87224" bIns="43612">
            <a:spAutoFit/>
          </a:bodyPr>
          <a:lstStyle>
            <a:lvl1pPr marL="325438" indent="-325438" algn="l" defTabSz="873125" eaLnBrk="0" hangingPunct="0">
              <a:spcBef>
                <a:spcPct val="20000"/>
              </a:spcBef>
              <a:buChar char="•"/>
              <a:defRPr kumimoji="1" sz="3200">
                <a:solidFill>
                  <a:schemeClr val="tx1"/>
                </a:solidFill>
                <a:latin typeface="Arial" charset="0"/>
                <a:ea typeface="ＭＳ Ｐゴシック" charset="-128"/>
              </a:defRPr>
            </a:lvl1pPr>
            <a:lvl2pPr marL="436563" indent="-285750" algn="l" defTabSz="873125" eaLnBrk="0" hangingPunct="0">
              <a:spcBef>
                <a:spcPct val="20000"/>
              </a:spcBef>
              <a:buChar char="–"/>
              <a:defRPr kumimoji="1" sz="2800">
                <a:solidFill>
                  <a:schemeClr val="tx1"/>
                </a:solidFill>
                <a:latin typeface="Arial" charset="0"/>
                <a:ea typeface="ＭＳ Ｐゴシック" charset="-128"/>
              </a:defRPr>
            </a:lvl2pPr>
            <a:lvl3pPr marL="873125" indent="-228600" algn="l" defTabSz="873125" eaLnBrk="0" hangingPunct="0">
              <a:spcBef>
                <a:spcPct val="20000"/>
              </a:spcBef>
              <a:buChar char="•"/>
              <a:defRPr kumimoji="1" sz="2400">
                <a:solidFill>
                  <a:schemeClr val="tx1"/>
                </a:solidFill>
                <a:latin typeface="Arial" charset="0"/>
                <a:ea typeface="ＭＳ Ｐゴシック" charset="-128"/>
              </a:defRPr>
            </a:lvl3pPr>
            <a:lvl4pPr marL="1308100" indent="-228600" algn="l" defTabSz="873125" eaLnBrk="0" hangingPunct="0">
              <a:spcBef>
                <a:spcPct val="20000"/>
              </a:spcBef>
              <a:buChar char="–"/>
              <a:defRPr kumimoji="1" sz="2000">
                <a:solidFill>
                  <a:schemeClr val="tx1"/>
                </a:solidFill>
                <a:latin typeface="Arial" charset="0"/>
                <a:ea typeface="ＭＳ Ｐゴシック" charset="-128"/>
              </a:defRPr>
            </a:lvl4pPr>
            <a:lvl5pPr marL="1744663" indent="-228600" algn="l" defTabSz="873125" eaLnBrk="0" hangingPunct="0">
              <a:spcBef>
                <a:spcPct val="20000"/>
              </a:spcBef>
              <a:buChar char="»"/>
              <a:defRPr kumimoji="1" sz="2000">
                <a:solidFill>
                  <a:schemeClr val="tx1"/>
                </a:solidFill>
                <a:latin typeface="Arial" charset="0"/>
                <a:ea typeface="ＭＳ Ｐゴシック" charset="-128"/>
              </a:defRPr>
            </a:lvl5pPr>
            <a:lvl6pPr marL="22018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6590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1162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5734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spcBef>
                <a:spcPct val="50000"/>
              </a:spcBef>
              <a:buClr>
                <a:schemeClr val="bg2"/>
              </a:buClr>
              <a:buSzPct val="75000"/>
              <a:buFont typeface="Wingdings" pitchFamily="2" charset="2"/>
              <a:buNone/>
            </a:pPr>
            <a:r>
              <a:rPr lang="en-US" altLang="ja-JP" sz="1600" dirty="0">
                <a:latin typeface="ＭＳ Ｐゴシック" charset="-128"/>
              </a:rPr>
              <a:t>※</a:t>
            </a:r>
            <a:r>
              <a:rPr lang="ja-JP" altLang="en-US" sz="1600" dirty="0">
                <a:latin typeface="ＭＳ Ｐゴシック" charset="-128"/>
              </a:rPr>
              <a:t>　パターン２の場合の</a:t>
            </a:r>
            <a:r>
              <a:rPr lang="ja-JP" altLang="en-US" sz="1600" u="sng" dirty="0">
                <a:solidFill>
                  <a:srgbClr val="0000FF"/>
                </a:solidFill>
                <a:latin typeface="ＭＳ Ｐゴシック" charset="-128"/>
              </a:rPr>
              <a:t>近接事業所は補助対象外</a:t>
            </a:r>
            <a:r>
              <a:rPr lang="ja-JP" altLang="en-US" sz="1600" dirty="0">
                <a:latin typeface="ＭＳ Ｐゴシック" charset="-128"/>
              </a:rPr>
              <a:t>。</a:t>
            </a:r>
          </a:p>
          <a:p>
            <a:pPr>
              <a:spcBef>
                <a:spcPct val="50000"/>
              </a:spcBef>
              <a:buClr>
                <a:schemeClr val="bg2"/>
              </a:buClr>
              <a:buSzPct val="75000"/>
              <a:buFont typeface="Wingdings" pitchFamily="2" charset="2"/>
              <a:buNone/>
            </a:pPr>
            <a:r>
              <a:rPr lang="en-US" altLang="ja-JP" sz="1600" dirty="0">
                <a:latin typeface="ＭＳ Ｐゴシック" charset="-128"/>
              </a:rPr>
              <a:t>※</a:t>
            </a:r>
            <a:r>
              <a:rPr lang="ja-JP" altLang="en-US" sz="1600" dirty="0">
                <a:latin typeface="ＭＳ Ｐゴシック" charset="-128"/>
              </a:rPr>
              <a:t>　パターン２の場合の近接事業所は、住宅からおおむね５分程度であることが要件。</a:t>
            </a:r>
          </a:p>
        </p:txBody>
      </p:sp>
      <p:sp>
        <p:nvSpPr>
          <p:cNvPr id="2056" name="Freeform 15"/>
          <p:cNvSpPr>
            <a:spLocks/>
          </p:cNvSpPr>
          <p:nvPr/>
        </p:nvSpPr>
        <p:spPr bwMode="auto">
          <a:xfrm>
            <a:off x="1765300" y="1933575"/>
            <a:ext cx="1352550" cy="501650"/>
          </a:xfrm>
          <a:custGeom>
            <a:avLst/>
            <a:gdLst>
              <a:gd name="T0" fmla="*/ 2147483647 w 852"/>
              <a:gd name="T1" fmla="*/ 0 h 316"/>
              <a:gd name="T2" fmla="*/ 0 w 852"/>
              <a:gd name="T3" fmla="*/ 2147483647 h 316"/>
              <a:gd name="T4" fmla="*/ 2147483647 w 852"/>
              <a:gd name="T5" fmla="*/ 2147483647 h 316"/>
              <a:gd name="T6" fmla="*/ 2147483647 w 852"/>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52" h="316">
                <a:moveTo>
                  <a:pt x="426" y="0"/>
                </a:moveTo>
                <a:lnTo>
                  <a:pt x="0" y="316"/>
                </a:lnTo>
                <a:lnTo>
                  <a:pt x="852" y="316"/>
                </a:lnTo>
                <a:lnTo>
                  <a:pt x="426"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58" name="Rectangle 17"/>
          <p:cNvSpPr>
            <a:spLocks noChangeArrowheads="1"/>
          </p:cNvSpPr>
          <p:nvPr/>
        </p:nvSpPr>
        <p:spPr bwMode="auto">
          <a:xfrm>
            <a:off x="1765300" y="2424113"/>
            <a:ext cx="1341438" cy="8334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59" name="Rectangle 18"/>
          <p:cNvSpPr>
            <a:spLocks noChangeArrowheads="1"/>
          </p:cNvSpPr>
          <p:nvPr/>
        </p:nvSpPr>
        <p:spPr bwMode="auto">
          <a:xfrm>
            <a:off x="1765300" y="2424113"/>
            <a:ext cx="1341438" cy="833437"/>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60" name="Freeform 20"/>
          <p:cNvSpPr>
            <a:spLocks/>
          </p:cNvSpPr>
          <p:nvPr/>
        </p:nvSpPr>
        <p:spPr bwMode="auto">
          <a:xfrm>
            <a:off x="1765300" y="2835275"/>
            <a:ext cx="622300" cy="422275"/>
          </a:xfrm>
          <a:custGeom>
            <a:avLst/>
            <a:gdLst>
              <a:gd name="T0" fmla="*/ 2147483647 w 392"/>
              <a:gd name="T1" fmla="*/ 0 h 266"/>
              <a:gd name="T2" fmla="*/ 2147483647 w 392"/>
              <a:gd name="T3" fmla="*/ 0 h 266"/>
              <a:gd name="T4" fmla="*/ 2147483647 w 392"/>
              <a:gd name="T5" fmla="*/ 2147483647 h 266"/>
              <a:gd name="T6" fmla="*/ 0 w 392"/>
              <a:gd name="T7" fmla="*/ 2147483647 h 266"/>
              <a:gd name="T8" fmla="*/ 2147483647 w 392"/>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2" h="266">
                <a:moveTo>
                  <a:pt x="78" y="0"/>
                </a:moveTo>
                <a:lnTo>
                  <a:pt x="392" y="0"/>
                </a:lnTo>
                <a:lnTo>
                  <a:pt x="312" y="266"/>
                </a:lnTo>
                <a:lnTo>
                  <a:pt x="0" y="266"/>
                </a:lnTo>
                <a:lnTo>
                  <a:pt x="7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061" name="Freeform 21"/>
          <p:cNvSpPr>
            <a:spLocks/>
          </p:cNvSpPr>
          <p:nvPr/>
        </p:nvSpPr>
        <p:spPr bwMode="auto">
          <a:xfrm>
            <a:off x="1765300" y="2835275"/>
            <a:ext cx="622300" cy="422275"/>
          </a:xfrm>
          <a:custGeom>
            <a:avLst/>
            <a:gdLst>
              <a:gd name="T0" fmla="*/ 2147483647 w 392"/>
              <a:gd name="T1" fmla="*/ 0 h 266"/>
              <a:gd name="T2" fmla="*/ 2147483647 w 392"/>
              <a:gd name="T3" fmla="*/ 0 h 266"/>
              <a:gd name="T4" fmla="*/ 2147483647 w 392"/>
              <a:gd name="T5" fmla="*/ 2147483647 h 266"/>
              <a:gd name="T6" fmla="*/ 0 w 392"/>
              <a:gd name="T7" fmla="*/ 2147483647 h 266"/>
              <a:gd name="T8" fmla="*/ 2147483647 w 392"/>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2" h="266">
                <a:moveTo>
                  <a:pt x="78" y="0"/>
                </a:moveTo>
                <a:lnTo>
                  <a:pt x="392" y="0"/>
                </a:lnTo>
                <a:lnTo>
                  <a:pt x="312" y="266"/>
                </a:lnTo>
                <a:lnTo>
                  <a:pt x="0" y="266"/>
                </a:lnTo>
                <a:lnTo>
                  <a:pt x="78"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62" name="Rectangle 23"/>
          <p:cNvSpPr>
            <a:spLocks noChangeArrowheads="1"/>
          </p:cNvSpPr>
          <p:nvPr/>
        </p:nvSpPr>
        <p:spPr bwMode="auto">
          <a:xfrm>
            <a:off x="1905000" y="2978150"/>
            <a:ext cx="355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a:t>
            </a:r>
            <a:endParaRPr lang="ja-JP" altLang="en-US" sz="1800"/>
          </a:p>
        </p:txBody>
      </p:sp>
      <p:sp>
        <p:nvSpPr>
          <p:cNvPr id="2063" name="Rectangle 24"/>
          <p:cNvSpPr>
            <a:spLocks noChangeArrowheads="1"/>
          </p:cNvSpPr>
          <p:nvPr/>
        </p:nvSpPr>
        <p:spPr bwMode="auto">
          <a:xfrm>
            <a:off x="2643188" y="2835275"/>
            <a:ext cx="463550" cy="4222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64" name="Rectangle 25"/>
          <p:cNvSpPr>
            <a:spLocks noChangeArrowheads="1"/>
          </p:cNvSpPr>
          <p:nvPr/>
        </p:nvSpPr>
        <p:spPr bwMode="auto">
          <a:xfrm>
            <a:off x="2643188" y="2835275"/>
            <a:ext cx="463550" cy="422275"/>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65" name="Rectangle 27"/>
          <p:cNvSpPr>
            <a:spLocks noChangeArrowheads="1"/>
          </p:cNvSpPr>
          <p:nvPr/>
        </p:nvSpPr>
        <p:spPr bwMode="auto">
          <a:xfrm>
            <a:off x="2697163" y="2978150"/>
            <a:ext cx="355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介護</a:t>
            </a:r>
            <a:endParaRPr lang="ja-JP" altLang="en-US" sz="1800"/>
          </a:p>
        </p:txBody>
      </p:sp>
      <p:sp>
        <p:nvSpPr>
          <p:cNvPr id="2066" name="Rectangle 33"/>
          <p:cNvSpPr>
            <a:spLocks noChangeArrowheads="1"/>
          </p:cNvSpPr>
          <p:nvPr/>
        </p:nvSpPr>
        <p:spPr bwMode="auto">
          <a:xfrm>
            <a:off x="1835150" y="3429000"/>
            <a:ext cx="1244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建物一体連携型</a:t>
            </a:r>
            <a:endParaRPr lang="ja-JP" altLang="en-US" sz="1800"/>
          </a:p>
        </p:txBody>
      </p:sp>
      <p:grpSp>
        <p:nvGrpSpPr>
          <p:cNvPr id="2067" name="Group 137"/>
          <p:cNvGrpSpPr>
            <a:grpSpLocks/>
          </p:cNvGrpSpPr>
          <p:nvPr/>
        </p:nvGrpSpPr>
        <p:grpSpPr bwMode="auto">
          <a:xfrm>
            <a:off x="1187450" y="3860800"/>
            <a:ext cx="2292350" cy="1797050"/>
            <a:chOff x="839" y="2432"/>
            <a:chExt cx="1444" cy="1132"/>
          </a:xfrm>
        </p:grpSpPr>
        <p:sp>
          <p:nvSpPr>
            <p:cNvPr id="2105" name="AutoShape 34"/>
            <p:cNvSpPr>
              <a:spLocks noChangeAspect="1" noChangeArrowheads="1" noTextEdit="1"/>
            </p:cNvSpPr>
            <p:nvPr/>
          </p:nvSpPr>
          <p:spPr bwMode="auto">
            <a:xfrm>
              <a:off x="839" y="2432"/>
              <a:ext cx="1444" cy="1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106" name="Freeform 37"/>
            <p:cNvSpPr>
              <a:spLocks/>
            </p:cNvSpPr>
            <p:nvPr/>
          </p:nvSpPr>
          <p:spPr bwMode="auto">
            <a:xfrm>
              <a:off x="1383" y="2478"/>
              <a:ext cx="862" cy="317"/>
            </a:xfrm>
            <a:custGeom>
              <a:avLst/>
              <a:gdLst>
                <a:gd name="T0" fmla="*/ 472 w 853"/>
                <a:gd name="T1" fmla="*/ 0 h 316"/>
                <a:gd name="T2" fmla="*/ 0 w 853"/>
                <a:gd name="T3" fmla="*/ 325 h 316"/>
                <a:gd name="T4" fmla="*/ 937 w 853"/>
                <a:gd name="T5" fmla="*/ 325 h 316"/>
                <a:gd name="T6" fmla="*/ 472 w 853"/>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53" h="316">
                  <a:moveTo>
                    <a:pt x="427" y="0"/>
                  </a:moveTo>
                  <a:lnTo>
                    <a:pt x="0" y="316"/>
                  </a:lnTo>
                  <a:lnTo>
                    <a:pt x="853" y="316"/>
                  </a:lnTo>
                  <a:lnTo>
                    <a:pt x="427"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107" name="Rectangle 40"/>
            <p:cNvSpPr>
              <a:spLocks noChangeArrowheads="1"/>
            </p:cNvSpPr>
            <p:nvPr/>
          </p:nvSpPr>
          <p:spPr bwMode="auto">
            <a:xfrm>
              <a:off x="1383" y="2795"/>
              <a:ext cx="862" cy="544"/>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108" name="Freeform 43"/>
            <p:cNvSpPr>
              <a:spLocks/>
            </p:cNvSpPr>
            <p:nvPr/>
          </p:nvSpPr>
          <p:spPr bwMode="auto">
            <a:xfrm>
              <a:off x="1791" y="3067"/>
              <a:ext cx="408" cy="267"/>
            </a:xfrm>
            <a:custGeom>
              <a:avLst/>
              <a:gdLst>
                <a:gd name="T0" fmla="*/ 112 w 392"/>
                <a:gd name="T1" fmla="*/ 0 h 267"/>
                <a:gd name="T2" fmla="*/ 562 w 392"/>
                <a:gd name="T3" fmla="*/ 0 h 267"/>
                <a:gd name="T4" fmla="*/ 448 w 392"/>
                <a:gd name="T5" fmla="*/ 267 h 267"/>
                <a:gd name="T6" fmla="*/ 0 w 392"/>
                <a:gd name="T7" fmla="*/ 267 h 267"/>
                <a:gd name="T8" fmla="*/ 112 w 392"/>
                <a:gd name="T9" fmla="*/ 0 h 26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2" h="267">
                  <a:moveTo>
                    <a:pt x="79" y="0"/>
                  </a:moveTo>
                  <a:lnTo>
                    <a:pt x="392" y="0"/>
                  </a:lnTo>
                  <a:lnTo>
                    <a:pt x="312" y="267"/>
                  </a:lnTo>
                  <a:lnTo>
                    <a:pt x="0" y="267"/>
                  </a:lnTo>
                  <a:lnTo>
                    <a:pt x="79"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109" name="Rectangle 45"/>
            <p:cNvSpPr>
              <a:spLocks noChangeArrowheads="1"/>
            </p:cNvSpPr>
            <p:nvPr/>
          </p:nvSpPr>
          <p:spPr bwMode="auto">
            <a:xfrm>
              <a:off x="1882" y="3158"/>
              <a:ext cx="22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a:t>
              </a:r>
              <a:endParaRPr lang="ja-JP" altLang="en-US" sz="1800"/>
            </a:p>
          </p:txBody>
        </p:sp>
        <p:sp>
          <p:nvSpPr>
            <p:cNvPr id="2110" name="Rectangle 47"/>
            <p:cNvSpPr>
              <a:spLocks noChangeArrowheads="1"/>
            </p:cNvSpPr>
            <p:nvPr/>
          </p:nvSpPr>
          <p:spPr bwMode="auto">
            <a:xfrm>
              <a:off x="1020" y="3067"/>
              <a:ext cx="318" cy="272"/>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111" name="Rectangle 49"/>
            <p:cNvSpPr>
              <a:spLocks noChangeArrowheads="1"/>
            </p:cNvSpPr>
            <p:nvPr/>
          </p:nvSpPr>
          <p:spPr bwMode="auto">
            <a:xfrm>
              <a:off x="1066" y="3158"/>
              <a:ext cx="22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介護</a:t>
              </a:r>
              <a:endParaRPr lang="ja-JP" altLang="en-US" sz="1800"/>
            </a:p>
          </p:txBody>
        </p:sp>
        <p:sp>
          <p:nvSpPr>
            <p:cNvPr id="2112" name="Rectangle 55"/>
            <p:cNvSpPr>
              <a:spLocks noChangeArrowheads="1"/>
            </p:cNvSpPr>
            <p:nvPr/>
          </p:nvSpPr>
          <p:spPr bwMode="auto">
            <a:xfrm>
              <a:off x="1247" y="3430"/>
              <a:ext cx="78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建物隣接連携型</a:t>
              </a:r>
              <a:endParaRPr lang="ja-JP" altLang="en-US" sz="1800"/>
            </a:p>
          </p:txBody>
        </p:sp>
      </p:grpSp>
      <p:sp>
        <p:nvSpPr>
          <p:cNvPr id="2069" name="Freeform 61"/>
          <p:cNvSpPr>
            <a:spLocks/>
          </p:cNvSpPr>
          <p:nvPr/>
        </p:nvSpPr>
        <p:spPr bwMode="auto">
          <a:xfrm>
            <a:off x="5076825" y="2060575"/>
            <a:ext cx="1295400" cy="503238"/>
          </a:xfrm>
          <a:custGeom>
            <a:avLst/>
            <a:gdLst>
              <a:gd name="T0" fmla="*/ 2147483647 w 799"/>
              <a:gd name="T1" fmla="*/ 0 h 316"/>
              <a:gd name="T2" fmla="*/ 0 w 799"/>
              <a:gd name="T3" fmla="*/ 2147483647 h 316"/>
              <a:gd name="T4" fmla="*/ 2147483647 w 799"/>
              <a:gd name="T5" fmla="*/ 2147483647 h 316"/>
              <a:gd name="T6" fmla="*/ 2147483647 w 799"/>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99" h="316">
                <a:moveTo>
                  <a:pt x="399" y="0"/>
                </a:moveTo>
                <a:lnTo>
                  <a:pt x="0" y="316"/>
                </a:lnTo>
                <a:lnTo>
                  <a:pt x="799" y="316"/>
                </a:lnTo>
                <a:lnTo>
                  <a:pt x="399"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70" name="Rectangle 63"/>
          <p:cNvSpPr>
            <a:spLocks noChangeArrowheads="1"/>
          </p:cNvSpPr>
          <p:nvPr/>
        </p:nvSpPr>
        <p:spPr bwMode="auto">
          <a:xfrm>
            <a:off x="5076825" y="2565400"/>
            <a:ext cx="1295400" cy="8651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71" name="Rectangle 64"/>
          <p:cNvSpPr>
            <a:spLocks noChangeArrowheads="1"/>
          </p:cNvSpPr>
          <p:nvPr/>
        </p:nvSpPr>
        <p:spPr bwMode="auto">
          <a:xfrm>
            <a:off x="5076825" y="2563813"/>
            <a:ext cx="1295400" cy="865187"/>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72" name="Rectangle 66"/>
          <p:cNvSpPr>
            <a:spLocks noChangeArrowheads="1"/>
          </p:cNvSpPr>
          <p:nvPr/>
        </p:nvSpPr>
        <p:spPr bwMode="auto">
          <a:xfrm>
            <a:off x="5076825" y="2924175"/>
            <a:ext cx="503238" cy="4937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73" name="Rectangle 67"/>
          <p:cNvSpPr>
            <a:spLocks noChangeArrowheads="1"/>
          </p:cNvSpPr>
          <p:nvPr/>
        </p:nvSpPr>
        <p:spPr bwMode="auto">
          <a:xfrm>
            <a:off x="5076825" y="2924175"/>
            <a:ext cx="503238" cy="493713"/>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74" name="Rectangle 69"/>
          <p:cNvSpPr>
            <a:spLocks noChangeArrowheads="1"/>
          </p:cNvSpPr>
          <p:nvPr/>
        </p:nvSpPr>
        <p:spPr bwMode="auto">
          <a:xfrm>
            <a:off x="5148263" y="3068638"/>
            <a:ext cx="355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介護</a:t>
            </a:r>
            <a:endParaRPr lang="ja-JP" altLang="en-US" sz="1800"/>
          </a:p>
        </p:txBody>
      </p:sp>
      <p:sp>
        <p:nvSpPr>
          <p:cNvPr id="2075" name="Rectangle 75"/>
          <p:cNvSpPr>
            <a:spLocks noChangeArrowheads="1"/>
          </p:cNvSpPr>
          <p:nvPr/>
        </p:nvSpPr>
        <p:spPr bwMode="auto">
          <a:xfrm>
            <a:off x="6300788" y="3573463"/>
            <a:ext cx="1244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医療近接連携型</a:t>
            </a:r>
            <a:endParaRPr lang="ja-JP" altLang="en-US" sz="1800"/>
          </a:p>
        </p:txBody>
      </p:sp>
      <p:grpSp>
        <p:nvGrpSpPr>
          <p:cNvPr id="2076" name="Group 78"/>
          <p:cNvGrpSpPr>
            <a:grpSpLocks/>
          </p:cNvGrpSpPr>
          <p:nvPr/>
        </p:nvGrpSpPr>
        <p:grpSpPr bwMode="auto">
          <a:xfrm>
            <a:off x="7524750" y="2924175"/>
            <a:ext cx="1116013" cy="422275"/>
            <a:chOff x="4853" y="2187"/>
            <a:chExt cx="367" cy="266"/>
          </a:xfrm>
        </p:grpSpPr>
        <p:sp>
          <p:nvSpPr>
            <p:cNvPr id="2103" name="Freeform 76"/>
            <p:cNvSpPr>
              <a:spLocks/>
            </p:cNvSpPr>
            <p:nvPr/>
          </p:nvSpPr>
          <p:spPr bwMode="auto">
            <a:xfrm>
              <a:off x="4853" y="2187"/>
              <a:ext cx="367" cy="266"/>
            </a:xfrm>
            <a:custGeom>
              <a:avLst/>
              <a:gdLst>
                <a:gd name="T0" fmla="*/ 74 w 367"/>
                <a:gd name="T1" fmla="*/ 0 h 266"/>
                <a:gd name="T2" fmla="*/ 367 w 367"/>
                <a:gd name="T3" fmla="*/ 0 h 266"/>
                <a:gd name="T4" fmla="*/ 292 w 367"/>
                <a:gd name="T5" fmla="*/ 266 h 266"/>
                <a:gd name="T6" fmla="*/ 0 w 367"/>
                <a:gd name="T7" fmla="*/ 266 h 266"/>
                <a:gd name="T8" fmla="*/ 74 w 367"/>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7" h="266">
                  <a:moveTo>
                    <a:pt x="74" y="0"/>
                  </a:moveTo>
                  <a:lnTo>
                    <a:pt x="367" y="0"/>
                  </a:lnTo>
                  <a:lnTo>
                    <a:pt x="292" y="266"/>
                  </a:lnTo>
                  <a:lnTo>
                    <a:pt x="0" y="266"/>
                  </a:lnTo>
                  <a:lnTo>
                    <a:pt x="7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104" name="Freeform 77"/>
            <p:cNvSpPr>
              <a:spLocks/>
            </p:cNvSpPr>
            <p:nvPr/>
          </p:nvSpPr>
          <p:spPr bwMode="auto">
            <a:xfrm>
              <a:off x="4853" y="2187"/>
              <a:ext cx="367" cy="266"/>
            </a:xfrm>
            <a:custGeom>
              <a:avLst/>
              <a:gdLst>
                <a:gd name="T0" fmla="*/ 74 w 367"/>
                <a:gd name="T1" fmla="*/ 0 h 266"/>
                <a:gd name="T2" fmla="*/ 367 w 367"/>
                <a:gd name="T3" fmla="*/ 0 h 266"/>
                <a:gd name="T4" fmla="*/ 292 w 367"/>
                <a:gd name="T5" fmla="*/ 266 h 266"/>
                <a:gd name="T6" fmla="*/ 0 w 367"/>
                <a:gd name="T7" fmla="*/ 266 h 266"/>
                <a:gd name="T8" fmla="*/ 74 w 367"/>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7" h="266">
                  <a:moveTo>
                    <a:pt x="74" y="0"/>
                  </a:moveTo>
                  <a:lnTo>
                    <a:pt x="367" y="0"/>
                  </a:lnTo>
                  <a:lnTo>
                    <a:pt x="292" y="266"/>
                  </a:lnTo>
                  <a:lnTo>
                    <a:pt x="0" y="266"/>
                  </a:lnTo>
                  <a:lnTo>
                    <a:pt x="74"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2077" name="Rectangle 79"/>
          <p:cNvSpPr>
            <a:spLocks noChangeArrowheads="1"/>
          </p:cNvSpPr>
          <p:nvPr/>
        </p:nvSpPr>
        <p:spPr bwMode="auto">
          <a:xfrm>
            <a:off x="7740650" y="3068638"/>
            <a:ext cx="7112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a:t>
            </a:r>
            <a:r>
              <a:rPr lang="en-US" altLang="ja-JP" sz="1400">
                <a:solidFill>
                  <a:srgbClr val="000000"/>
                </a:solidFill>
                <a:latin typeface="ＭＳ Ｐゴシック" charset="-128"/>
              </a:rPr>
              <a:t>※</a:t>
            </a:r>
            <a:r>
              <a:rPr lang="ja-JP" altLang="en-US" sz="1400">
                <a:solidFill>
                  <a:srgbClr val="000000"/>
                </a:solidFill>
                <a:latin typeface="ＭＳ Ｐゴシック" charset="-128"/>
              </a:rPr>
              <a:t>）</a:t>
            </a:r>
            <a:endParaRPr lang="ja-JP" altLang="en-US" sz="1400"/>
          </a:p>
        </p:txBody>
      </p:sp>
      <p:sp>
        <p:nvSpPr>
          <p:cNvPr id="2078" name="Freeform 88"/>
          <p:cNvSpPr>
            <a:spLocks/>
          </p:cNvSpPr>
          <p:nvPr/>
        </p:nvSpPr>
        <p:spPr bwMode="auto">
          <a:xfrm>
            <a:off x="5075238" y="3932238"/>
            <a:ext cx="1268412" cy="501650"/>
          </a:xfrm>
          <a:custGeom>
            <a:avLst/>
            <a:gdLst>
              <a:gd name="T0" fmla="*/ 2147483647 w 799"/>
              <a:gd name="T1" fmla="*/ 0 h 316"/>
              <a:gd name="T2" fmla="*/ 0 w 799"/>
              <a:gd name="T3" fmla="*/ 2147483647 h 316"/>
              <a:gd name="T4" fmla="*/ 2147483647 w 799"/>
              <a:gd name="T5" fmla="*/ 2147483647 h 316"/>
              <a:gd name="T6" fmla="*/ 2147483647 w 799"/>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99" h="316">
                <a:moveTo>
                  <a:pt x="399" y="0"/>
                </a:moveTo>
                <a:lnTo>
                  <a:pt x="0" y="316"/>
                </a:lnTo>
                <a:lnTo>
                  <a:pt x="799" y="316"/>
                </a:lnTo>
                <a:lnTo>
                  <a:pt x="39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079" name="Freeform 89"/>
          <p:cNvSpPr>
            <a:spLocks/>
          </p:cNvSpPr>
          <p:nvPr/>
        </p:nvSpPr>
        <p:spPr bwMode="auto">
          <a:xfrm>
            <a:off x="5075238" y="3932238"/>
            <a:ext cx="1268412" cy="501650"/>
          </a:xfrm>
          <a:custGeom>
            <a:avLst/>
            <a:gdLst>
              <a:gd name="T0" fmla="*/ 2147483647 w 799"/>
              <a:gd name="T1" fmla="*/ 0 h 316"/>
              <a:gd name="T2" fmla="*/ 0 w 799"/>
              <a:gd name="T3" fmla="*/ 2147483647 h 316"/>
              <a:gd name="T4" fmla="*/ 2147483647 w 799"/>
              <a:gd name="T5" fmla="*/ 2147483647 h 316"/>
              <a:gd name="T6" fmla="*/ 2147483647 w 799"/>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99" h="316">
                <a:moveTo>
                  <a:pt x="399" y="0"/>
                </a:moveTo>
                <a:lnTo>
                  <a:pt x="0" y="316"/>
                </a:lnTo>
                <a:lnTo>
                  <a:pt x="799" y="316"/>
                </a:lnTo>
                <a:lnTo>
                  <a:pt x="399"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80" name="Rectangle 91"/>
          <p:cNvSpPr>
            <a:spLocks noChangeArrowheads="1"/>
          </p:cNvSpPr>
          <p:nvPr/>
        </p:nvSpPr>
        <p:spPr bwMode="auto">
          <a:xfrm>
            <a:off x="5075238" y="4435475"/>
            <a:ext cx="1255712" cy="8651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81" name="Rectangle 92"/>
          <p:cNvSpPr>
            <a:spLocks noChangeArrowheads="1"/>
          </p:cNvSpPr>
          <p:nvPr/>
        </p:nvSpPr>
        <p:spPr bwMode="auto">
          <a:xfrm>
            <a:off x="5075238" y="4435475"/>
            <a:ext cx="1255712" cy="865188"/>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82" name="Rectangle 95"/>
          <p:cNvSpPr>
            <a:spLocks noChangeArrowheads="1"/>
          </p:cNvSpPr>
          <p:nvPr/>
        </p:nvSpPr>
        <p:spPr bwMode="auto">
          <a:xfrm>
            <a:off x="7812088" y="4868863"/>
            <a:ext cx="863600" cy="431800"/>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83" name="Rectangle 97"/>
          <p:cNvSpPr>
            <a:spLocks noChangeArrowheads="1"/>
          </p:cNvSpPr>
          <p:nvPr/>
        </p:nvSpPr>
        <p:spPr bwMode="auto">
          <a:xfrm>
            <a:off x="7929563" y="4995652"/>
            <a:ext cx="7112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dirty="0">
                <a:solidFill>
                  <a:srgbClr val="000000"/>
                </a:solidFill>
                <a:latin typeface="ＭＳ Ｐゴシック" charset="-128"/>
              </a:rPr>
              <a:t>介護（</a:t>
            </a:r>
            <a:r>
              <a:rPr lang="en-US" altLang="ja-JP" sz="1400" dirty="0">
                <a:solidFill>
                  <a:srgbClr val="000000"/>
                </a:solidFill>
                <a:latin typeface="ＭＳ Ｐゴシック" charset="-128"/>
              </a:rPr>
              <a:t>※</a:t>
            </a:r>
            <a:r>
              <a:rPr lang="ja-JP" altLang="en-US" sz="1400" dirty="0">
                <a:solidFill>
                  <a:srgbClr val="000000"/>
                </a:solidFill>
                <a:latin typeface="ＭＳ Ｐゴシック" charset="-128"/>
              </a:rPr>
              <a:t>）</a:t>
            </a:r>
            <a:endParaRPr lang="ja-JP" altLang="en-US" sz="1800" dirty="0"/>
          </a:p>
        </p:txBody>
      </p:sp>
      <p:sp>
        <p:nvSpPr>
          <p:cNvPr id="2084" name="Rectangle 103"/>
          <p:cNvSpPr>
            <a:spLocks noChangeArrowheads="1"/>
          </p:cNvSpPr>
          <p:nvPr/>
        </p:nvSpPr>
        <p:spPr bwMode="auto">
          <a:xfrm>
            <a:off x="6300788" y="5516563"/>
            <a:ext cx="170559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dirty="0">
                <a:solidFill>
                  <a:srgbClr val="000000"/>
                </a:solidFill>
                <a:latin typeface="ＭＳ Ｐゴシック" charset="-128"/>
              </a:rPr>
              <a:t>地密・介護近接連携型</a:t>
            </a:r>
            <a:endParaRPr lang="ja-JP" altLang="en-US" sz="1800" dirty="0"/>
          </a:p>
        </p:txBody>
      </p:sp>
      <p:sp>
        <p:nvSpPr>
          <p:cNvPr id="2085" name="Freeform 104"/>
          <p:cNvSpPr>
            <a:spLocks/>
          </p:cNvSpPr>
          <p:nvPr/>
        </p:nvSpPr>
        <p:spPr bwMode="auto">
          <a:xfrm>
            <a:off x="5075238" y="4868863"/>
            <a:ext cx="647700" cy="422275"/>
          </a:xfrm>
          <a:custGeom>
            <a:avLst/>
            <a:gdLst>
              <a:gd name="T0" fmla="*/ 2147483647 w 367"/>
              <a:gd name="T1" fmla="*/ 0 h 266"/>
              <a:gd name="T2" fmla="*/ 2147483647 w 367"/>
              <a:gd name="T3" fmla="*/ 0 h 266"/>
              <a:gd name="T4" fmla="*/ 2147483647 w 367"/>
              <a:gd name="T5" fmla="*/ 2147483647 h 266"/>
              <a:gd name="T6" fmla="*/ 0 w 367"/>
              <a:gd name="T7" fmla="*/ 2147483647 h 266"/>
              <a:gd name="T8" fmla="*/ 2147483647 w 367"/>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7" h="266">
                <a:moveTo>
                  <a:pt x="74" y="0"/>
                </a:moveTo>
                <a:lnTo>
                  <a:pt x="367" y="0"/>
                </a:lnTo>
                <a:lnTo>
                  <a:pt x="292" y="266"/>
                </a:lnTo>
                <a:lnTo>
                  <a:pt x="0" y="266"/>
                </a:lnTo>
                <a:lnTo>
                  <a:pt x="7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086" name="Freeform 105"/>
          <p:cNvSpPr>
            <a:spLocks/>
          </p:cNvSpPr>
          <p:nvPr/>
        </p:nvSpPr>
        <p:spPr bwMode="auto">
          <a:xfrm>
            <a:off x="5075238" y="4868863"/>
            <a:ext cx="647700" cy="422275"/>
          </a:xfrm>
          <a:custGeom>
            <a:avLst/>
            <a:gdLst>
              <a:gd name="T0" fmla="*/ 2147483647 w 367"/>
              <a:gd name="T1" fmla="*/ 0 h 266"/>
              <a:gd name="T2" fmla="*/ 2147483647 w 367"/>
              <a:gd name="T3" fmla="*/ 0 h 266"/>
              <a:gd name="T4" fmla="*/ 2147483647 w 367"/>
              <a:gd name="T5" fmla="*/ 2147483647 h 266"/>
              <a:gd name="T6" fmla="*/ 0 w 367"/>
              <a:gd name="T7" fmla="*/ 2147483647 h 266"/>
              <a:gd name="T8" fmla="*/ 2147483647 w 367"/>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7" h="266">
                <a:moveTo>
                  <a:pt x="74" y="0"/>
                </a:moveTo>
                <a:lnTo>
                  <a:pt x="367" y="0"/>
                </a:lnTo>
                <a:lnTo>
                  <a:pt x="292" y="266"/>
                </a:lnTo>
                <a:lnTo>
                  <a:pt x="0" y="266"/>
                </a:lnTo>
                <a:lnTo>
                  <a:pt x="74"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87" name="Rectangle 107"/>
          <p:cNvSpPr>
            <a:spLocks noChangeArrowheads="1"/>
          </p:cNvSpPr>
          <p:nvPr/>
        </p:nvSpPr>
        <p:spPr bwMode="auto">
          <a:xfrm>
            <a:off x="5219700" y="5011738"/>
            <a:ext cx="355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a:t>
            </a:r>
            <a:endParaRPr lang="ja-JP" altLang="en-US" sz="1800"/>
          </a:p>
        </p:txBody>
      </p:sp>
      <p:sp>
        <p:nvSpPr>
          <p:cNvPr id="2088" name="Rectangle 150"/>
          <p:cNvSpPr>
            <a:spLocks noChangeArrowheads="1"/>
          </p:cNvSpPr>
          <p:nvPr/>
        </p:nvSpPr>
        <p:spPr bwMode="auto">
          <a:xfrm>
            <a:off x="2051050" y="2205038"/>
            <a:ext cx="738188"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サ付き住宅</a:t>
            </a:r>
            <a:endParaRPr lang="ja-JP" altLang="en-US" sz="1200"/>
          </a:p>
        </p:txBody>
      </p:sp>
      <p:sp>
        <p:nvSpPr>
          <p:cNvPr id="2089" name="Rectangle 151"/>
          <p:cNvSpPr>
            <a:spLocks noChangeArrowheads="1"/>
          </p:cNvSpPr>
          <p:nvPr/>
        </p:nvSpPr>
        <p:spPr bwMode="auto">
          <a:xfrm>
            <a:off x="2339975" y="4221163"/>
            <a:ext cx="738188"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サ付き住宅</a:t>
            </a:r>
            <a:endParaRPr lang="ja-JP" altLang="en-US" sz="1200"/>
          </a:p>
        </p:txBody>
      </p:sp>
      <p:sp>
        <p:nvSpPr>
          <p:cNvPr id="2090" name="Rectangle 152"/>
          <p:cNvSpPr>
            <a:spLocks noChangeArrowheads="1"/>
          </p:cNvSpPr>
          <p:nvPr/>
        </p:nvSpPr>
        <p:spPr bwMode="auto">
          <a:xfrm>
            <a:off x="5364163" y="2349500"/>
            <a:ext cx="738187"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サ付き住宅</a:t>
            </a:r>
            <a:endParaRPr lang="ja-JP" altLang="en-US" sz="1200"/>
          </a:p>
        </p:txBody>
      </p:sp>
      <p:sp>
        <p:nvSpPr>
          <p:cNvPr id="2091" name="Rectangle 153"/>
          <p:cNvSpPr>
            <a:spLocks noChangeArrowheads="1"/>
          </p:cNvSpPr>
          <p:nvPr/>
        </p:nvSpPr>
        <p:spPr bwMode="auto">
          <a:xfrm>
            <a:off x="5292725" y="4221163"/>
            <a:ext cx="738188"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サ付き住宅</a:t>
            </a:r>
            <a:endParaRPr lang="ja-JP" altLang="en-US" sz="1200"/>
          </a:p>
        </p:txBody>
      </p:sp>
      <p:grpSp>
        <p:nvGrpSpPr>
          <p:cNvPr id="2092" name="Group 155"/>
          <p:cNvGrpSpPr>
            <a:grpSpLocks/>
          </p:cNvGrpSpPr>
          <p:nvPr/>
        </p:nvGrpSpPr>
        <p:grpSpPr bwMode="auto">
          <a:xfrm>
            <a:off x="5580063" y="2781300"/>
            <a:ext cx="2087562" cy="685800"/>
            <a:chOff x="3515" y="1752"/>
            <a:chExt cx="1315" cy="432"/>
          </a:xfrm>
        </p:grpSpPr>
        <p:sp>
          <p:nvSpPr>
            <p:cNvPr id="2099" name="Freeform 80"/>
            <p:cNvSpPr>
              <a:spLocks noEditPoints="1"/>
            </p:cNvSpPr>
            <p:nvPr/>
          </p:nvSpPr>
          <p:spPr bwMode="auto">
            <a:xfrm>
              <a:off x="3827" y="2018"/>
              <a:ext cx="922" cy="58"/>
            </a:xfrm>
            <a:custGeom>
              <a:avLst/>
              <a:gdLst>
                <a:gd name="T0" fmla="*/ 0 w 2048"/>
                <a:gd name="T1" fmla="*/ 0 h 128"/>
                <a:gd name="T2" fmla="*/ 1 w 2048"/>
                <a:gd name="T3" fmla="*/ 0 h 128"/>
                <a:gd name="T4" fmla="*/ 1 w 2048"/>
                <a:gd name="T5" fmla="*/ 0 h 128"/>
                <a:gd name="T6" fmla="*/ 1 w 2048"/>
                <a:gd name="T7" fmla="*/ 0 h 128"/>
                <a:gd name="T8" fmla="*/ 0 w 2048"/>
                <a:gd name="T9" fmla="*/ 0 h 128"/>
                <a:gd name="T10" fmla="*/ 0 w 2048"/>
                <a:gd name="T11" fmla="*/ 0 h 128"/>
                <a:gd name="T12" fmla="*/ 0 w 2048"/>
                <a:gd name="T13" fmla="*/ 0 h 128"/>
                <a:gd name="T14" fmla="*/ 0 w 2048"/>
                <a:gd name="T15" fmla="*/ 0 h 128"/>
                <a:gd name="T16" fmla="*/ 0 w 2048"/>
                <a:gd name="T17" fmla="*/ 0 h 128"/>
                <a:gd name="T18" fmla="*/ 0 w 2048"/>
                <a:gd name="T19" fmla="*/ 0 h 128"/>
                <a:gd name="T20" fmla="*/ 0 w 2048"/>
                <a:gd name="T21" fmla="*/ 0 h 128"/>
                <a:gd name="T22" fmla="*/ 1 w 2048"/>
                <a:gd name="T23" fmla="*/ 0 h 128"/>
                <a:gd name="T24" fmla="*/ 2 w 2048"/>
                <a:gd name="T25" fmla="*/ 0 h 128"/>
                <a:gd name="T26" fmla="*/ 1 w 2048"/>
                <a:gd name="T27" fmla="*/ 0 h 128"/>
                <a:gd name="T28" fmla="*/ 1 w 2048"/>
                <a:gd name="T29" fmla="*/ 0 h 1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048" h="128">
                  <a:moveTo>
                    <a:pt x="128" y="54"/>
                  </a:moveTo>
                  <a:lnTo>
                    <a:pt x="1920" y="54"/>
                  </a:lnTo>
                  <a:cubicBezTo>
                    <a:pt x="1926" y="54"/>
                    <a:pt x="1931" y="59"/>
                    <a:pt x="1931" y="64"/>
                  </a:cubicBezTo>
                  <a:cubicBezTo>
                    <a:pt x="1931" y="70"/>
                    <a:pt x="1926" y="75"/>
                    <a:pt x="1920" y="75"/>
                  </a:cubicBezTo>
                  <a:lnTo>
                    <a:pt x="128" y="75"/>
                  </a:lnTo>
                  <a:cubicBezTo>
                    <a:pt x="123" y="75"/>
                    <a:pt x="118" y="70"/>
                    <a:pt x="118" y="64"/>
                  </a:cubicBezTo>
                  <a:cubicBezTo>
                    <a:pt x="118" y="59"/>
                    <a:pt x="123" y="54"/>
                    <a:pt x="128" y="54"/>
                  </a:cubicBezTo>
                  <a:close/>
                  <a:moveTo>
                    <a:pt x="214" y="128"/>
                  </a:moveTo>
                  <a:lnTo>
                    <a:pt x="0" y="64"/>
                  </a:lnTo>
                  <a:lnTo>
                    <a:pt x="214" y="0"/>
                  </a:lnTo>
                  <a:lnTo>
                    <a:pt x="214" y="128"/>
                  </a:lnTo>
                  <a:close/>
                  <a:moveTo>
                    <a:pt x="1835" y="0"/>
                  </a:moveTo>
                  <a:lnTo>
                    <a:pt x="2048" y="64"/>
                  </a:lnTo>
                  <a:lnTo>
                    <a:pt x="1835" y="128"/>
                  </a:lnTo>
                  <a:lnTo>
                    <a:pt x="1835" y="0"/>
                  </a:lnTo>
                  <a:close/>
                </a:path>
              </a:pathLst>
            </a:custGeom>
            <a:solidFill>
              <a:srgbClr val="000000"/>
            </a:solidFill>
            <a:ln w="11113" cap="flat">
              <a:solidFill>
                <a:srgbClr val="000000"/>
              </a:solidFill>
              <a:prstDash val="solid"/>
              <a:bevel/>
              <a:headEnd/>
              <a:tailEnd/>
            </a:ln>
          </p:spPr>
          <p:txBody>
            <a:bodyPr/>
            <a:lstStyle/>
            <a:p>
              <a:endParaRPr lang="ja-JP" altLang="en-US"/>
            </a:p>
          </p:txBody>
        </p:sp>
        <p:sp>
          <p:nvSpPr>
            <p:cNvPr id="2100" name="Freeform 81"/>
            <p:cNvSpPr>
              <a:spLocks noEditPoints="1"/>
            </p:cNvSpPr>
            <p:nvPr/>
          </p:nvSpPr>
          <p:spPr bwMode="auto">
            <a:xfrm>
              <a:off x="3515" y="1888"/>
              <a:ext cx="1315" cy="45"/>
            </a:xfrm>
            <a:custGeom>
              <a:avLst/>
              <a:gdLst>
                <a:gd name="T0" fmla="*/ 0 w 2640"/>
                <a:gd name="T1" fmla="*/ 0 h 128"/>
                <a:gd name="T2" fmla="*/ 4 w 2640"/>
                <a:gd name="T3" fmla="*/ 0 h 128"/>
                <a:gd name="T4" fmla="*/ 4 w 2640"/>
                <a:gd name="T5" fmla="*/ 0 h 128"/>
                <a:gd name="T6" fmla="*/ 4 w 2640"/>
                <a:gd name="T7" fmla="*/ 0 h 128"/>
                <a:gd name="T8" fmla="*/ 0 w 2640"/>
                <a:gd name="T9" fmla="*/ 0 h 128"/>
                <a:gd name="T10" fmla="*/ 0 w 2640"/>
                <a:gd name="T11" fmla="*/ 0 h 128"/>
                <a:gd name="T12" fmla="*/ 0 w 2640"/>
                <a:gd name="T13" fmla="*/ 0 h 128"/>
                <a:gd name="T14" fmla="*/ 0 w 2640"/>
                <a:gd name="T15" fmla="*/ 0 h 128"/>
                <a:gd name="T16" fmla="*/ 0 w 2640"/>
                <a:gd name="T17" fmla="*/ 0 h 128"/>
                <a:gd name="T18" fmla="*/ 0 w 2640"/>
                <a:gd name="T19" fmla="*/ 0 h 128"/>
                <a:gd name="T20" fmla="*/ 0 w 2640"/>
                <a:gd name="T21" fmla="*/ 0 h 128"/>
                <a:gd name="T22" fmla="*/ 4 w 2640"/>
                <a:gd name="T23" fmla="*/ 0 h 128"/>
                <a:gd name="T24" fmla="*/ 5 w 2640"/>
                <a:gd name="T25" fmla="*/ 0 h 128"/>
                <a:gd name="T26" fmla="*/ 4 w 2640"/>
                <a:gd name="T27" fmla="*/ 0 h 128"/>
                <a:gd name="T28" fmla="*/ 4 w 2640"/>
                <a:gd name="T29" fmla="*/ 0 h 1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640" h="128">
                  <a:moveTo>
                    <a:pt x="128" y="54"/>
                  </a:moveTo>
                  <a:lnTo>
                    <a:pt x="2512" y="54"/>
                  </a:lnTo>
                  <a:cubicBezTo>
                    <a:pt x="2518" y="54"/>
                    <a:pt x="2523" y="59"/>
                    <a:pt x="2523" y="64"/>
                  </a:cubicBezTo>
                  <a:cubicBezTo>
                    <a:pt x="2523" y="70"/>
                    <a:pt x="2518" y="75"/>
                    <a:pt x="2512" y="75"/>
                  </a:cubicBezTo>
                  <a:lnTo>
                    <a:pt x="128" y="75"/>
                  </a:lnTo>
                  <a:cubicBezTo>
                    <a:pt x="123" y="75"/>
                    <a:pt x="118" y="70"/>
                    <a:pt x="118" y="64"/>
                  </a:cubicBezTo>
                  <a:cubicBezTo>
                    <a:pt x="118" y="59"/>
                    <a:pt x="123" y="54"/>
                    <a:pt x="128" y="54"/>
                  </a:cubicBezTo>
                  <a:close/>
                  <a:moveTo>
                    <a:pt x="214" y="128"/>
                  </a:moveTo>
                  <a:lnTo>
                    <a:pt x="0" y="64"/>
                  </a:lnTo>
                  <a:lnTo>
                    <a:pt x="214" y="0"/>
                  </a:lnTo>
                  <a:lnTo>
                    <a:pt x="214" y="128"/>
                  </a:lnTo>
                  <a:close/>
                  <a:moveTo>
                    <a:pt x="2427" y="0"/>
                  </a:moveTo>
                  <a:lnTo>
                    <a:pt x="2640" y="64"/>
                  </a:lnTo>
                  <a:lnTo>
                    <a:pt x="2427" y="128"/>
                  </a:lnTo>
                  <a:lnTo>
                    <a:pt x="2427" y="0"/>
                  </a:lnTo>
                  <a:close/>
                </a:path>
              </a:pathLst>
            </a:custGeom>
            <a:solidFill>
              <a:srgbClr val="000000"/>
            </a:solidFill>
            <a:ln w="11113" cap="flat">
              <a:solidFill>
                <a:srgbClr val="000000"/>
              </a:solidFill>
              <a:prstDash val="solid"/>
              <a:bevel/>
              <a:headEnd/>
              <a:tailEnd/>
            </a:ln>
          </p:spPr>
          <p:txBody>
            <a:bodyPr/>
            <a:lstStyle/>
            <a:p>
              <a:endParaRPr lang="ja-JP" altLang="en-US"/>
            </a:p>
          </p:txBody>
        </p:sp>
        <p:sp>
          <p:nvSpPr>
            <p:cNvPr id="2101" name="Rectangle 85"/>
            <p:cNvSpPr>
              <a:spLocks noChangeArrowheads="1"/>
            </p:cNvSpPr>
            <p:nvPr/>
          </p:nvSpPr>
          <p:spPr bwMode="auto">
            <a:xfrm>
              <a:off x="4241" y="2069"/>
              <a:ext cx="19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連携</a:t>
              </a:r>
              <a:endParaRPr lang="ja-JP" altLang="en-US" sz="1200"/>
            </a:p>
          </p:txBody>
        </p:sp>
        <p:sp>
          <p:nvSpPr>
            <p:cNvPr id="2102" name="Rectangle 154"/>
            <p:cNvSpPr>
              <a:spLocks noChangeArrowheads="1"/>
            </p:cNvSpPr>
            <p:nvPr/>
          </p:nvSpPr>
          <p:spPr bwMode="auto">
            <a:xfrm>
              <a:off x="4241" y="1752"/>
              <a:ext cx="19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連携</a:t>
              </a:r>
              <a:endParaRPr lang="ja-JP" altLang="en-US" sz="1200"/>
            </a:p>
          </p:txBody>
        </p:sp>
      </p:grpSp>
      <p:sp>
        <p:nvSpPr>
          <p:cNvPr id="2093" name="Freeform 157"/>
          <p:cNvSpPr>
            <a:spLocks noEditPoints="1"/>
          </p:cNvSpPr>
          <p:nvPr/>
        </p:nvSpPr>
        <p:spPr bwMode="auto">
          <a:xfrm>
            <a:off x="6084888" y="5157788"/>
            <a:ext cx="1727200" cy="71437"/>
          </a:xfrm>
          <a:custGeom>
            <a:avLst/>
            <a:gdLst>
              <a:gd name="T0" fmla="*/ 2147483647 w 2048"/>
              <a:gd name="T1" fmla="*/ 2147483647 h 128"/>
              <a:gd name="T2" fmla="*/ 2147483647 w 2048"/>
              <a:gd name="T3" fmla="*/ 2147483647 h 128"/>
              <a:gd name="T4" fmla="*/ 2147483647 w 2048"/>
              <a:gd name="T5" fmla="*/ 2147483647 h 128"/>
              <a:gd name="T6" fmla="*/ 2147483647 w 2048"/>
              <a:gd name="T7" fmla="*/ 2147483647 h 128"/>
              <a:gd name="T8" fmla="*/ 2147483647 w 2048"/>
              <a:gd name="T9" fmla="*/ 2147483647 h 128"/>
              <a:gd name="T10" fmla="*/ 2147483647 w 2048"/>
              <a:gd name="T11" fmla="*/ 2147483647 h 128"/>
              <a:gd name="T12" fmla="*/ 2147483647 w 2048"/>
              <a:gd name="T13" fmla="*/ 2147483647 h 128"/>
              <a:gd name="T14" fmla="*/ 2147483647 w 2048"/>
              <a:gd name="T15" fmla="*/ 2147483647 h 128"/>
              <a:gd name="T16" fmla="*/ 0 w 2048"/>
              <a:gd name="T17" fmla="*/ 2147483647 h 128"/>
              <a:gd name="T18" fmla="*/ 2147483647 w 2048"/>
              <a:gd name="T19" fmla="*/ 0 h 128"/>
              <a:gd name="T20" fmla="*/ 2147483647 w 2048"/>
              <a:gd name="T21" fmla="*/ 2147483647 h 128"/>
              <a:gd name="T22" fmla="*/ 2147483647 w 2048"/>
              <a:gd name="T23" fmla="*/ 0 h 128"/>
              <a:gd name="T24" fmla="*/ 2147483647 w 2048"/>
              <a:gd name="T25" fmla="*/ 2147483647 h 128"/>
              <a:gd name="T26" fmla="*/ 2147483647 w 2048"/>
              <a:gd name="T27" fmla="*/ 2147483647 h 128"/>
              <a:gd name="T28" fmla="*/ 2147483647 w 2048"/>
              <a:gd name="T29" fmla="*/ 0 h 1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048" h="128">
                <a:moveTo>
                  <a:pt x="128" y="54"/>
                </a:moveTo>
                <a:lnTo>
                  <a:pt x="1920" y="54"/>
                </a:lnTo>
                <a:cubicBezTo>
                  <a:pt x="1926" y="54"/>
                  <a:pt x="1931" y="59"/>
                  <a:pt x="1931" y="64"/>
                </a:cubicBezTo>
                <a:cubicBezTo>
                  <a:pt x="1931" y="70"/>
                  <a:pt x="1926" y="75"/>
                  <a:pt x="1920" y="75"/>
                </a:cubicBezTo>
                <a:lnTo>
                  <a:pt x="128" y="75"/>
                </a:lnTo>
                <a:cubicBezTo>
                  <a:pt x="123" y="75"/>
                  <a:pt x="118" y="70"/>
                  <a:pt x="118" y="64"/>
                </a:cubicBezTo>
                <a:cubicBezTo>
                  <a:pt x="118" y="59"/>
                  <a:pt x="123" y="54"/>
                  <a:pt x="128" y="54"/>
                </a:cubicBezTo>
                <a:close/>
                <a:moveTo>
                  <a:pt x="214" y="128"/>
                </a:moveTo>
                <a:lnTo>
                  <a:pt x="0" y="64"/>
                </a:lnTo>
                <a:lnTo>
                  <a:pt x="214" y="0"/>
                </a:lnTo>
                <a:lnTo>
                  <a:pt x="214" y="128"/>
                </a:lnTo>
                <a:close/>
                <a:moveTo>
                  <a:pt x="1835" y="0"/>
                </a:moveTo>
                <a:lnTo>
                  <a:pt x="2048" y="64"/>
                </a:lnTo>
                <a:lnTo>
                  <a:pt x="1835" y="128"/>
                </a:lnTo>
                <a:lnTo>
                  <a:pt x="1835" y="0"/>
                </a:lnTo>
                <a:close/>
              </a:path>
            </a:pathLst>
          </a:custGeom>
          <a:solidFill>
            <a:srgbClr val="000000"/>
          </a:solidFill>
          <a:ln w="11113" cap="flat">
            <a:solidFill>
              <a:srgbClr val="000000"/>
            </a:solidFill>
            <a:prstDash val="solid"/>
            <a:bevel/>
            <a:headEnd/>
            <a:tailEnd/>
          </a:ln>
        </p:spPr>
        <p:txBody>
          <a:bodyPr/>
          <a:lstStyle/>
          <a:p>
            <a:endParaRPr lang="ja-JP" altLang="en-US"/>
          </a:p>
        </p:txBody>
      </p:sp>
      <p:sp>
        <p:nvSpPr>
          <p:cNvPr id="2094" name="Freeform 158"/>
          <p:cNvSpPr>
            <a:spLocks noEditPoints="1"/>
          </p:cNvSpPr>
          <p:nvPr/>
        </p:nvSpPr>
        <p:spPr bwMode="auto">
          <a:xfrm>
            <a:off x="5724525" y="4940300"/>
            <a:ext cx="2087563" cy="71438"/>
          </a:xfrm>
          <a:custGeom>
            <a:avLst/>
            <a:gdLst>
              <a:gd name="T0" fmla="*/ 2147483647 w 2640"/>
              <a:gd name="T1" fmla="*/ 2147483647 h 128"/>
              <a:gd name="T2" fmla="*/ 2147483647 w 2640"/>
              <a:gd name="T3" fmla="*/ 2147483647 h 128"/>
              <a:gd name="T4" fmla="*/ 2147483647 w 2640"/>
              <a:gd name="T5" fmla="*/ 2147483647 h 128"/>
              <a:gd name="T6" fmla="*/ 2147483647 w 2640"/>
              <a:gd name="T7" fmla="*/ 2147483647 h 128"/>
              <a:gd name="T8" fmla="*/ 2147483647 w 2640"/>
              <a:gd name="T9" fmla="*/ 2147483647 h 128"/>
              <a:gd name="T10" fmla="*/ 2147483647 w 2640"/>
              <a:gd name="T11" fmla="*/ 2147483647 h 128"/>
              <a:gd name="T12" fmla="*/ 2147483647 w 2640"/>
              <a:gd name="T13" fmla="*/ 2147483647 h 128"/>
              <a:gd name="T14" fmla="*/ 2147483647 w 2640"/>
              <a:gd name="T15" fmla="*/ 2147483647 h 128"/>
              <a:gd name="T16" fmla="*/ 0 w 2640"/>
              <a:gd name="T17" fmla="*/ 2147483647 h 128"/>
              <a:gd name="T18" fmla="*/ 2147483647 w 2640"/>
              <a:gd name="T19" fmla="*/ 0 h 128"/>
              <a:gd name="T20" fmla="*/ 2147483647 w 2640"/>
              <a:gd name="T21" fmla="*/ 2147483647 h 128"/>
              <a:gd name="T22" fmla="*/ 2147483647 w 2640"/>
              <a:gd name="T23" fmla="*/ 0 h 128"/>
              <a:gd name="T24" fmla="*/ 2147483647 w 2640"/>
              <a:gd name="T25" fmla="*/ 2147483647 h 128"/>
              <a:gd name="T26" fmla="*/ 2147483647 w 2640"/>
              <a:gd name="T27" fmla="*/ 2147483647 h 128"/>
              <a:gd name="T28" fmla="*/ 2147483647 w 2640"/>
              <a:gd name="T29" fmla="*/ 0 h 1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640" h="128">
                <a:moveTo>
                  <a:pt x="128" y="54"/>
                </a:moveTo>
                <a:lnTo>
                  <a:pt x="2512" y="54"/>
                </a:lnTo>
                <a:cubicBezTo>
                  <a:pt x="2518" y="54"/>
                  <a:pt x="2523" y="59"/>
                  <a:pt x="2523" y="64"/>
                </a:cubicBezTo>
                <a:cubicBezTo>
                  <a:pt x="2523" y="70"/>
                  <a:pt x="2518" y="75"/>
                  <a:pt x="2512" y="75"/>
                </a:cubicBezTo>
                <a:lnTo>
                  <a:pt x="128" y="75"/>
                </a:lnTo>
                <a:cubicBezTo>
                  <a:pt x="123" y="75"/>
                  <a:pt x="118" y="70"/>
                  <a:pt x="118" y="64"/>
                </a:cubicBezTo>
                <a:cubicBezTo>
                  <a:pt x="118" y="59"/>
                  <a:pt x="123" y="54"/>
                  <a:pt x="128" y="54"/>
                </a:cubicBezTo>
                <a:close/>
                <a:moveTo>
                  <a:pt x="214" y="128"/>
                </a:moveTo>
                <a:lnTo>
                  <a:pt x="0" y="64"/>
                </a:lnTo>
                <a:lnTo>
                  <a:pt x="214" y="0"/>
                </a:lnTo>
                <a:lnTo>
                  <a:pt x="214" y="128"/>
                </a:lnTo>
                <a:close/>
                <a:moveTo>
                  <a:pt x="2427" y="0"/>
                </a:moveTo>
                <a:lnTo>
                  <a:pt x="2640" y="64"/>
                </a:lnTo>
                <a:lnTo>
                  <a:pt x="2427" y="128"/>
                </a:lnTo>
                <a:lnTo>
                  <a:pt x="2427" y="0"/>
                </a:lnTo>
                <a:close/>
              </a:path>
            </a:pathLst>
          </a:custGeom>
          <a:solidFill>
            <a:srgbClr val="000000"/>
          </a:solidFill>
          <a:ln w="11113" cap="flat">
            <a:solidFill>
              <a:srgbClr val="000000"/>
            </a:solidFill>
            <a:prstDash val="solid"/>
            <a:bevel/>
            <a:headEnd/>
            <a:tailEnd/>
          </a:ln>
        </p:spPr>
        <p:txBody>
          <a:bodyPr/>
          <a:lstStyle/>
          <a:p>
            <a:endParaRPr lang="ja-JP" altLang="en-US"/>
          </a:p>
        </p:txBody>
      </p:sp>
      <p:sp>
        <p:nvSpPr>
          <p:cNvPr id="2095" name="Rectangle 159"/>
          <p:cNvSpPr>
            <a:spLocks noChangeArrowheads="1"/>
          </p:cNvSpPr>
          <p:nvPr/>
        </p:nvSpPr>
        <p:spPr bwMode="auto">
          <a:xfrm>
            <a:off x="6877050" y="5227638"/>
            <a:ext cx="3048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連携</a:t>
            </a:r>
            <a:endParaRPr lang="ja-JP" altLang="en-US" sz="1200"/>
          </a:p>
        </p:txBody>
      </p:sp>
      <p:sp>
        <p:nvSpPr>
          <p:cNvPr id="2096" name="Rectangle 160"/>
          <p:cNvSpPr>
            <a:spLocks noChangeArrowheads="1"/>
          </p:cNvSpPr>
          <p:nvPr/>
        </p:nvSpPr>
        <p:spPr bwMode="auto">
          <a:xfrm>
            <a:off x="6877050" y="4724400"/>
            <a:ext cx="3048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連携</a:t>
            </a:r>
            <a:endParaRPr lang="ja-JP" altLang="en-US" sz="1200"/>
          </a:p>
        </p:txBody>
      </p:sp>
      <p:cxnSp>
        <p:nvCxnSpPr>
          <p:cNvPr id="2097" name="直線コネクタ 2"/>
          <p:cNvCxnSpPr>
            <a:cxnSpLocks noChangeShapeType="1"/>
          </p:cNvCxnSpPr>
          <p:nvPr/>
        </p:nvCxnSpPr>
        <p:spPr bwMode="auto">
          <a:xfrm>
            <a:off x="1403350" y="5373688"/>
            <a:ext cx="2160588" cy="0"/>
          </a:xfrm>
          <a:prstGeom prst="line">
            <a:avLst/>
          </a:prstGeom>
          <a:noFill/>
          <a:ln w="25400"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098" name="テキスト ボックス 4"/>
          <p:cNvSpPr txBox="1">
            <a:spLocks noChangeArrowheads="1"/>
          </p:cNvSpPr>
          <p:nvPr/>
        </p:nvSpPr>
        <p:spPr bwMode="auto">
          <a:xfrm>
            <a:off x="539552" y="5245329"/>
            <a:ext cx="90031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r>
              <a:rPr lang="ja-JP" altLang="en-US" sz="800" dirty="0"/>
              <a:t>同じ敷地上</a:t>
            </a:r>
            <a:r>
              <a:rPr lang="ja-JP" altLang="en-US" sz="400" dirty="0"/>
              <a:t>　</a:t>
            </a:r>
            <a:r>
              <a:rPr lang="ja-JP" altLang="en-US" sz="800" dirty="0"/>
              <a:t>→</a:t>
            </a:r>
          </a:p>
        </p:txBody>
      </p:sp>
      <p:sp>
        <p:nvSpPr>
          <p:cNvPr id="3" name="スライド番号プレースホルダー 2"/>
          <p:cNvSpPr>
            <a:spLocks noGrp="1"/>
          </p:cNvSpPr>
          <p:nvPr>
            <p:ph type="sldNum" sz="quarter" idx="12"/>
          </p:nvPr>
        </p:nvSpPr>
        <p:spPr/>
        <p:txBody>
          <a:bodyPr/>
          <a:lstStyle/>
          <a:p>
            <a:fld id="{9FB76AFA-577E-4394-9110-67FCE30B0DB9}" type="slidenum">
              <a:rPr lang="ja-JP" altLang="en-US" sz="1800" smtClean="0"/>
              <a:pPr/>
              <a:t>5</a:t>
            </a:fld>
            <a:endParaRPr lang="ja-JP" altLang="en-US" sz="1800"/>
          </a:p>
        </p:txBody>
      </p:sp>
    </p:spTree>
    <p:extLst>
      <p:ext uri="{BB962C8B-B14F-4D97-AF65-F5344CB8AC3E}">
        <p14:creationId xmlns:p14="http://schemas.microsoft.com/office/powerpoint/2010/main" val="940905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10"/>
          <p:cNvGrpSpPr>
            <a:grpSpLocks/>
          </p:cNvGrpSpPr>
          <p:nvPr/>
        </p:nvGrpSpPr>
        <p:grpSpPr bwMode="auto">
          <a:xfrm>
            <a:off x="539552" y="404664"/>
            <a:ext cx="3384376" cy="2012054"/>
            <a:chOff x="295" y="799"/>
            <a:chExt cx="2222" cy="1488"/>
          </a:xfrm>
        </p:grpSpPr>
        <p:sp>
          <p:nvSpPr>
            <p:cNvPr id="4102" name="Rectangle 2"/>
            <p:cNvSpPr>
              <a:spLocks noChangeArrowheads="1"/>
            </p:cNvSpPr>
            <p:nvPr/>
          </p:nvSpPr>
          <p:spPr bwMode="auto">
            <a:xfrm>
              <a:off x="521" y="1116"/>
              <a:ext cx="1757" cy="506"/>
            </a:xfrm>
            <a:prstGeom prst="rect">
              <a:avLst/>
            </a:prstGeom>
            <a:solidFill>
              <a:schemeClr val="bg1"/>
            </a:solidFill>
            <a:ln w="9525">
              <a:solidFill>
                <a:schemeClr val="tx1"/>
              </a:solidFill>
              <a:miter lim="800000"/>
              <a:headEnd/>
              <a:tailEnd/>
            </a:ln>
          </p:spPr>
          <p:txBody>
            <a:bodyPr wrap="none" lIns="68391" tIns="34196" rIns="68391" bIns="34196"/>
            <a:lstStyle>
              <a:lvl1pPr algn="l" defTabSz="684213" eaLnBrk="0" hangingPunct="0">
                <a:spcBef>
                  <a:spcPct val="20000"/>
                </a:spcBef>
                <a:buChar char="•"/>
                <a:defRPr kumimoji="1" sz="3200">
                  <a:solidFill>
                    <a:schemeClr val="tx1"/>
                  </a:solidFill>
                  <a:latin typeface="Arial" charset="0"/>
                  <a:ea typeface="ＭＳ Ｐゴシック" charset="-128"/>
                </a:defRPr>
              </a:lvl1pPr>
              <a:lvl2pPr marL="742950" indent="-285750" algn="l" defTabSz="684213" eaLnBrk="0" hangingPunct="0">
                <a:spcBef>
                  <a:spcPct val="20000"/>
                </a:spcBef>
                <a:buChar char="–"/>
                <a:defRPr kumimoji="1" sz="2800">
                  <a:solidFill>
                    <a:schemeClr val="tx1"/>
                  </a:solidFill>
                  <a:latin typeface="Arial" charset="0"/>
                  <a:ea typeface="ＭＳ Ｐゴシック" charset="-128"/>
                </a:defRPr>
              </a:lvl2pPr>
              <a:lvl3pPr marL="1143000" indent="-228600" algn="l" defTabSz="684213" eaLnBrk="0" hangingPunct="0">
                <a:spcBef>
                  <a:spcPct val="20000"/>
                </a:spcBef>
                <a:buChar char="•"/>
                <a:defRPr kumimoji="1" sz="2400">
                  <a:solidFill>
                    <a:schemeClr val="tx1"/>
                  </a:solidFill>
                  <a:latin typeface="Arial" charset="0"/>
                  <a:ea typeface="ＭＳ Ｐゴシック" charset="-128"/>
                </a:defRPr>
              </a:lvl3pPr>
              <a:lvl4pPr marL="1600200" indent="-228600" algn="l" defTabSz="684213" eaLnBrk="0" hangingPunct="0">
                <a:spcBef>
                  <a:spcPct val="20000"/>
                </a:spcBef>
                <a:buChar char="–"/>
                <a:defRPr kumimoji="1" sz="2000">
                  <a:solidFill>
                    <a:schemeClr val="tx1"/>
                  </a:solidFill>
                  <a:latin typeface="Arial" charset="0"/>
                  <a:ea typeface="ＭＳ Ｐゴシック" charset="-128"/>
                </a:defRPr>
              </a:lvl4pPr>
              <a:lvl5pPr marL="2057400" indent="-228600" algn="l" defTabSz="684213" eaLnBrk="0" hangingPunct="0">
                <a:spcBef>
                  <a:spcPct val="20000"/>
                </a:spcBef>
                <a:buChar char="»"/>
                <a:defRPr kumimoji="1" sz="2000">
                  <a:solidFill>
                    <a:schemeClr val="tx1"/>
                  </a:solidFill>
                  <a:latin typeface="Arial" charset="0"/>
                  <a:ea typeface="ＭＳ Ｐゴシック" charset="-128"/>
                </a:defRPr>
              </a:lvl5pPr>
              <a:lvl6pPr marL="25146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en-US" altLang="ja-JP" sz="900"/>
            </a:p>
            <a:p>
              <a:pPr algn="ctr" eaLnBrk="1" hangingPunct="1">
                <a:spcBef>
                  <a:spcPct val="0"/>
                </a:spcBef>
                <a:buFontTx/>
                <a:buNone/>
              </a:pPr>
              <a:r>
                <a:rPr lang="ja-JP" altLang="en-US" sz="1400"/>
                <a:t>サービス付き高齢者向け住宅</a:t>
              </a:r>
            </a:p>
          </p:txBody>
        </p:sp>
        <p:sp>
          <p:nvSpPr>
            <p:cNvPr id="4103" name="Rectangle 3"/>
            <p:cNvSpPr>
              <a:spLocks noChangeArrowheads="1"/>
            </p:cNvSpPr>
            <p:nvPr/>
          </p:nvSpPr>
          <p:spPr bwMode="auto">
            <a:xfrm>
              <a:off x="520" y="1559"/>
              <a:ext cx="1758" cy="408"/>
            </a:xfrm>
            <a:prstGeom prst="rect">
              <a:avLst/>
            </a:prstGeom>
            <a:solidFill>
              <a:srgbClr val="CCFFCC"/>
            </a:solidFill>
            <a:ln w="9525">
              <a:solidFill>
                <a:schemeClr val="tx1"/>
              </a:solidFill>
              <a:miter lim="800000"/>
              <a:headEnd/>
              <a:tailEnd/>
            </a:ln>
          </p:spPr>
          <p:txBody>
            <a:bodyPr lIns="68391" tIns="34196" rIns="68391" bIns="34196" anchor="ctr"/>
            <a:lstStyle>
              <a:lvl1pPr algn="l" defTabSz="684213" eaLnBrk="0" hangingPunct="0">
                <a:spcBef>
                  <a:spcPct val="20000"/>
                </a:spcBef>
                <a:buChar char="•"/>
                <a:defRPr kumimoji="1" sz="3200">
                  <a:solidFill>
                    <a:schemeClr val="tx1"/>
                  </a:solidFill>
                  <a:latin typeface="Arial" charset="0"/>
                  <a:ea typeface="ＭＳ Ｐゴシック" charset="-128"/>
                </a:defRPr>
              </a:lvl1pPr>
              <a:lvl2pPr marL="742950" indent="-285750" algn="l" defTabSz="684213" eaLnBrk="0" hangingPunct="0">
                <a:spcBef>
                  <a:spcPct val="20000"/>
                </a:spcBef>
                <a:buChar char="–"/>
                <a:defRPr kumimoji="1" sz="2800">
                  <a:solidFill>
                    <a:schemeClr val="tx1"/>
                  </a:solidFill>
                  <a:latin typeface="Arial" charset="0"/>
                  <a:ea typeface="ＭＳ Ｐゴシック" charset="-128"/>
                </a:defRPr>
              </a:lvl2pPr>
              <a:lvl3pPr marL="1143000" indent="-228600" algn="l" defTabSz="684213" eaLnBrk="0" hangingPunct="0">
                <a:spcBef>
                  <a:spcPct val="20000"/>
                </a:spcBef>
                <a:buChar char="•"/>
                <a:defRPr kumimoji="1" sz="2400">
                  <a:solidFill>
                    <a:schemeClr val="tx1"/>
                  </a:solidFill>
                  <a:latin typeface="Arial" charset="0"/>
                  <a:ea typeface="ＭＳ Ｐゴシック" charset="-128"/>
                </a:defRPr>
              </a:lvl3pPr>
              <a:lvl4pPr marL="1600200" indent="-228600" algn="l" defTabSz="684213" eaLnBrk="0" hangingPunct="0">
                <a:spcBef>
                  <a:spcPct val="20000"/>
                </a:spcBef>
                <a:buChar char="–"/>
                <a:defRPr kumimoji="1" sz="2000">
                  <a:solidFill>
                    <a:schemeClr val="tx1"/>
                  </a:solidFill>
                  <a:latin typeface="Arial" charset="0"/>
                  <a:ea typeface="ＭＳ Ｐゴシック" charset="-128"/>
                </a:defRPr>
              </a:lvl4pPr>
              <a:lvl5pPr marL="2057400" indent="-228600" algn="l" defTabSz="684213" eaLnBrk="0" hangingPunct="0">
                <a:spcBef>
                  <a:spcPct val="20000"/>
                </a:spcBef>
                <a:buChar char="»"/>
                <a:defRPr kumimoji="1" sz="2000">
                  <a:solidFill>
                    <a:schemeClr val="tx1"/>
                  </a:solidFill>
                  <a:latin typeface="Arial" charset="0"/>
                  <a:ea typeface="ＭＳ Ｐゴシック" charset="-128"/>
                </a:defRPr>
              </a:lvl5pPr>
              <a:lvl6pPr marL="25146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b="1" dirty="0"/>
                <a:t>医療</a:t>
              </a:r>
            </a:p>
            <a:p>
              <a:pPr algn="ctr" eaLnBrk="1" hangingPunct="1">
                <a:spcBef>
                  <a:spcPct val="0"/>
                </a:spcBef>
                <a:buFontTx/>
                <a:buNone/>
              </a:pPr>
              <a:r>
                <a:rPr lang="ja-JP" altLang="en-US" sz="1200" dirty="0"/>
                <a:t>（訪問診療を行う診療所、</a:t>
              </a:r>
            </a:p>
            <a:p>
              <a:pPr algn="ctr" eaLnBrk="1" hangingPunct="1">
                <a:spcBef>
                  <a:spcPct val="0"/>
                </a:spcBef>
                <a:buFontTx/>
                <a:buNone/>
              </a:pPr>
              <a:r>
                <a:rPr lang="ja-JP" altLang="en-US" sz="1200" dirty="0"/>
                <a:t>訪問看護ステーション）</a:t>
              </a:r>
            </a:p>
          </p:txBody>
        </p:sp>
        <p:sp>
          <p:nvSpPr>
            <p:cNvPr id="4104" name="Rectangle 4"/>
            <p:cNvSpPr>
              <a:spLocks noChangeArrowheads="1"/>
            </p:cNvSpPr>
            <p:nvPr/>
          </p:nvSpPr>
          <p:spPr bwMode="auto">
            <a:xfrm>
              <a:off x="520" y="1963"/>
              <a:ext cx="1758" cy="324"/>
            </a:xfrm>
            <a:prstGeom prst="rect">
              <a:avLst/>
            </a:prstGeom>
            <a:solidFill>
              <a:srgbClr val="CCFFCC"/>
            </a:solidFill>
            <a:ln w="9525">
              <a:solidFill>
                <a:schemeClr val="tx1"/>
              </a:solidFill>
              <a:miter lim="800000"/>
              <a:headEnd/>
              <a:tailEnd/>
            </a:ln>
          </p:spPr>
          <p:txBody>
            <a:bodyPr lIns="68391" tIns="34196" rIns="68391" bIns="34196" anchor="ctr"/>
            <a:lstStyle>
              <a:lvl1pPr algn="l" defTabSz="684213" eaLnBrk="0" hangingPunct="0">
                <a:spcBef>
                  <a:spcPct val="20000"/>
                </a:spcBef>
                <a:buChar char="•"/>
                <a:defRPr kumimoji="1" sz="3200">
                  <a:solidFill>
                    <a:schemeClr val="tx1"/>
                  </a:solidFill>
                  <a:latin typeface="Arial" charset="0"/>
                  <a:ea typeface="ＭＳ Ｐゴシック" charset="-128"/>
                </a:defRPr>
              </a:lvl1pPr>
              <a:lvl2pPr marL="742950" indent="-285750" algn="l" defTabSz="684213" eaLnBrk="0" hangingPunct="0">
                <a:spcBef>
                  <a:spcPct val="20000"/>
                </a:spcBef>
                <a:buChar char="–"/>
                <a:defRPr kumimoji="1" sz="2800">
                  <a:solidFill>
                    <a:schemeClr val="tx1"/>
                  </a:solidFill>
                  <a:latin typeface="Arial" charset="0"/>
                  <a:ea typeface="ＭＳ Ｐゴシック" charset="-128"/>
                </a:defRPr>
              </a:lvl2pPr>
              <a:lvl3pPr marL="1143000" indent="-228600" algn="l" defTabSz="684213" eaLnBrk="0" hangingPunct="0">
                <a:spcBef>
                  <a:spcPct val="20000"/>
                </a:spcBef>
                <a:buChar char="•"/>
                <a:defRPr kumimoji="1" sz="2400">
                  <a:solidFill>
                    <a:schemeClr val="tx1"/>
                  </a:solidFill>
                  <a:latin typeface="Arial" charset="0"/>
                  <a:ea typeface="ＭＳ Ｐゴシック" charset="-128"/>
                </a:defRPr>
              </a:lvl3pPr>
              <a:lvl4pPr marL="1600200" indent="-228600" algn="l" defTabSz="684213" eaLnBrk="0" hangingPunct="0">
                <a:spcBef>
                  <a:spcPct val="20000"/>
                </a:spcBef>
                <a:buChar char="–"/>
                <a:defRPr kumimoji="1" sz="2000">
                  <a:solidFill>
                    <a:schemeClr val="tx1"/>
                  </a:solidFill>
                  <a:latin typeface="Arial" charset="0"/>
                  <a:ea typeface="ＭＳ Ｐゴシック" charset="-128"/>
                </a:defRPr>
              </a:lvl4pPr>
              <a:lvl5pPr marL="2057400" indent="-228600" algn="l" defTabSz="684213" eaLnBrk="0" hangingPunct="0">
                <a:spcBef>
                  <a:spcPct val="20000"/>
                </a:spcBef>
                <a:buChar char="»"/>
                <a:defRPr kumimoji="1" sz="2000">
                  <a:solidFill>
                    <a:schemeClr val="tx1"/>
                  </a:solidFill>
                  <a:latin typeface="Arial" charset="0"/>
                  <a:ea typeface="ＭＳ Ｐゴシック" charset="-128"/>
                </a:defRPr>
              </a:lvl5pPr>
              <a:lvl6pPr marL="25146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b="1" dirty="0"/>
                <a:t>介護</a:t>
              </a:r>
            </a:p>
            <a:p>
              <a:pPr algn="ctr" eaLnBrk="1" hangingPunct="1">
                <a:spcBef>
                  <a:spcPct val="0"/>
                </a:spcBef>
                <a:buFontTx/>
                <a:buNone/>
              </a:pPr>
              <a:r>
                <a:rPr lang="ja-JP" altLang="en-US" sz="1200" dirty="0"/>
                <a:t>（地域密着型サービス等）</a:t>
              </a:r>
            </a:p>
          </p:txBody>
        </p:sp>
        <p:sp>
          <p:nvSpPr>
            <p:cNvPr id="4105" name="AutoShape 5"/>
            <p:cNvSpPr>
              <a:spLocks noChangeArrowheads="1"/>
            </p:cNvSpPr>
            <p:nvPr/>
          </p:nvSpPr>
          <p:spPr bwMode="auto">
            <a:xfrm>
              <a:off x="295" y="799"/>
              <a:ext cx="2222" cy="352"/>
            </a:xfrm>
            <a:prstGeom prst="triangle">
              <a:avLst>
                <a:gd name="adj" fmla="val 50000"/>
              </a:avLst>
            </a:prstGeom>
            <a:solidFill>
              <a:srgbClr val="333333"/>
            </a:solidFill>
            <a:ln w="9525">
              <a:solidFill>
                <a:schemeClr val="tx1"/>
              </a:solidFill>
              <a:miter lim="800000"/>
              <a:headEnd/>
              <a:tailEnd/>
            </a:ln>
          </p:spPr>
          <p:txBody>
            <a:bodyPr wrap="none" anchor="ct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endParaRPr lang="ja-JP" altLang="ja-JP" sz="1800"/>
            </a:p>
          </p:txBody>
        </p:sp>
        <p:sp>
          <p:nvSpPr>
            <p:cNvPr id="4106" name="Rectangle 7"/>
            <p:cNvSpPr>
              <a:spLocks noChangeArrowheads="1"/>
            </p:cNvSpPr>
            <p:nvPr/>
          </p:nvSpPr>
          <p:spPr bwMode="auto">
            <a:xfrm>
              <a:off x="1734" y="1392"/>
              <a:ext cx="544" cy="167"/>
            </a:xfrm>
            <a:prstGeom prst="rect">
              <a:avLst/>
            </a:prstGeom>
            <a:solidFill>
              <a:schemeClr val="hlink"/>
            </a:solidFill>
            <a:ln w="9525">
              <a:solidFill>
                <a:schemeClr val="tx1"/>
              </a:solidFill>
              <a:miter lim="800000"/>
              <a:headEnd/>
              <a:tailEnd/>
            </a:ln>
          </p:spPr>
          <p:txBody>
            <a:bodyPr wrap="none" lIns="68403" tIns="34202" rIns="68403" bIns="34202" anchor="ctr"/>
            <a:lstStyle>
              <a:lvl1pPr algn="l" defTabSz="684213" eaLnBrk="0" hangingPunct="0">
                <a:spcBef>
                  <a:spcPct val="20000"/>
                </a:spcBef>
                <a:buChar char="•"/>
                <a:defRPr kumimoji="1" sz="3200">
                  <a:solidFill>
                    <a:schemeClr val="tx1"/>
                  </a:solidFill>
                  <a:latin typeface="Arial" charset="0"/>
                  <a:ea typeface="ＭＳ Ｐゴシック" charset="-128"/>
                </a:defRPr>
              </a:lvl1pPr>
              <a:lvl2pPr marL="742950" indent="-285750" algn="l" defTabSz="684213" eaLnBrk="0" hangingPunct="0">
                <a:spcBef>
                  <a:spcPct val="20000"/>
                </a:spcBef>
                <a:buChar char="–"/>
                <a:defRPr kumimoji="1" sz="2800">
                  <a:solidFill>
                    <a:schemeClr val="tx1"/>
                  </a:solidFill>
                  <a:latin typeface="Arial" charset="0"/>
                  <a:ea typeface="ＭＳ Ｐゴシック" charset="-128"/>
                </a:defRPr>
              </a:lvl2pPr>
              <a:lvl3pPr marL="1143000" indent="-228600" algn="l" defTabSz="684213" eaLnBrk="0" hangingPunct="0">
                <a:spcBef>
                  <a:spcPct val="20000"/>
                </a:spcBef>
                <a:buChar char="•"/>
                <a:defRPr kumimoji="1" sz="2400">
                  <a:solidFill>
                    <a:schemeClr val="tx1"/>
                  </a:solidFill>
                  <a:latin typeface="Arial" charset="0"/>
                  <a:ea typeface="ＭＳ Ｐゴシック" charset="-128"/>
                </a:defRPr>
              </a:lvl3pPr>
              <a:lvl4pPr marL="1600200" indent="-228600" algn="l" defTabSz="684213" eaLnBrk="0" hangingPunct="0">
                <a:spcBef>
                  <a:spcPct val="20000"/>
                </a:spcBef>
                <a:buChar char="–"/>
                <a:defRPr kumimoji="1" sz="2000">
                  <a:solidFill>
                    <a:schemeClr val="tx1"/>
                  </a:solidFill>
                  <a:latin typeface="Arial" charset="0"/>
                  <a:ea typeface="ＭＳ Ｐゴシック" charset="-128"/>
                </a:defRPr>
              </a:lvl4pPr>
              <a:lvl5pPr marL="2057400" indent="-228600" algn="l" defTabSz="684213" eaLnBrk="0" hangingPunct="0">
                <a:spcBef>
                  <a:spcPct val="20000"/>
                </a:spcBef>
                <a:buChar char="»"/>
                <a:defRPr kumimoji="1" sz="2000">
                  <a:solidFill>
                    <a:schemeClr val="tx1"/>
                  </a:solidFill>
                  <a:latin typeface="Arial" charset="0"/>
                  <a:ea typeface="ＭＳ Ｐゴシック" charset="-128"/>
                </a:defRPr>
              </a:lvl5pPr>
              <a:lvl6pPr marL="25146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en-US" altLang="ja-JP" sz="1200" b="1">
                  <a:solidFill>
                    <a:srgbClr val="F8F8F8"/>
                  </a:solidFill>
                </a:rPr>
                <a:t>※</a:t>
              </a:r>
            </a:p>
          </p:txBody>
        </p:sp>
      </p:grpSp>
      <p:sp>
        <p:nvSpPr>
          <p:cNvPr id="4099" name="AutoShape 9"/>
          <p:cNvSpPr>
            <a:spLocks noChangeArrowheads="1"/>
          </p:cNvSpPr>
          <p:nvPr/>
        </p:nvSpPr>
        <p:spPr bwMode="auto">
          <a:xfrm>
            <a:off x="4211960" y="1027675"/>
            <a:ext cx="4392612" cy="1169988"/>
          </a:xfrm>
          <a:prstGeom prst="wedgeRectCallout">
            <a:avLst>
              <a:gd name="adj1" fmla="val -64596"/>
              <a:gd name="adj2" fmla="val -30319"/>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1400" dirty="0"/>
              <a:t>【</a:t>
            </a:r>
            <a:r>
              <a:rPr lang="ja-JP" altLang="en-US" sz="1400" dirty="0"/>
              <a:t>生活支援サービススペース等</a:t>
            </a:r>
            <a:r>
              <a:rPr lang="en-US" altLang="ja-JP" sz="1400" dirty="0"/>
              <a:t>】</a:t>
            </a:r>
          </a:p>
          <a:p>
            <a:pPr eaLnBrk="1" hangingPunct="1">
              <a:spcBef>
                <a:spcPct val="0"/>
              </a:spcBef>
              <a:buFontTx/>
              <a:buNone/>
            </a:pPr>
            <a:r>
              <a:rPr lang="ja-JP" altLang="en-US" sz="1400" dirty="0">
                <a:solidFill>
                  <a:srgbClr val="0000FF"/>
                </a:solidFill>
              </a:rPr>
              <a:t>①生活支援コーディネートスペース</a:t>
            </a:r>
            <a:endParaRPr lang="en-US" altLang="ja-JP" sz="1400" dirty="0">
              <a:solidFill>
                <a:srgbClr val="0000FF"/>
              </a:solidFill>
            </a:endParaRPr>
          </a:p>
          <a:p>
            <a:pPr eaLnBrk="1" hangingPunct="1">
              <a:spcBef>
                <a:spcPct val="0"/>
              </a:spcBef>
              <a:buFontTx/>
              <a:buNone/>
            </a:pPr>
            <a:r>
              <a:rPr lang="ja-JP" altLang="en-US" sz="1400" dirty="0"/>
              <a:t>②リフト浴等重度化に対応した共用浴室</a:t>
            </a:r>
            <a:endParaRPr lang="en-US" altLang="ja-JP" sz="1400" dirty="0"/>
          </a:p>
          <a:p>
            <a:pPr eaLnBrk="1" hangingPunct="1">
              <a:spcBef>
                <a:spcPct val="0"/>
              </a:spcBef>
              <a:buFontTx/>
              <a:buNone/>
            </a:pPr>
            <a:r>
              <a:rPr lang="ja-JP" altLang="en-US" sz="1400" dirty="0"/>
              <a:t>③</a:t>
            </a:r>
            <a:r>
              <a:rPr lang="ja-JP" altLang="ja-JP" sz="1400" dirty="0"/>
              <a:t>入居者と地域住民が交流・団らんできるスペース</a:t>
            </a:r>
            <a:endParaRPr lang="en-US" altLang="ja-JP" sz="1400" dirty="0"/>
          </a:p>
          <a:p>
            <a:pPr eaLnBrk="1" hangingPunct="1">
              <a:spcBef>
                <a:spcPct val="0"/>
              </a:spcBef>
              <a:buFontTx/>
              <a:buNone/>
            </a:pPr>
            <a:r>
              <a:rPr lang="en-US" altLang="ja-JP" sz="1400" u="sng" dirty="0">
                <a:solidFill>
                  <a:srgbClr val="FF0000"/>
                </a:solidFill>
              </a:rPr>
              <a:t>※</a:t>
            </a:r>
            <a:r>
              <a:rPr lang="ja-JP" altLang="en-US" sz="1400" u="sng" dirty="0">
                <a:solidFill>
                  <a:srgbClr val="FF0000"/>
                </a:solidFill>
              </a:rPr>
              <a:t>　①の整備は必須。</a:t>
            </a:r>
          </a:p>
        </p:txBody>
      </p:sp>
      <p:sp>
        <p:nvSpPr>
          <p:cNvPr id="4100" name="Text Box 10"/>
          <p:cNvSpPr txBox="1">
            <a:spLocks noChangeArrowheads="1"/>
          </p:cNvSpPr>
          <p:nvPr/>
        </p:nvSpPr>
        <p:spPr bwMode="auto">
          <a:xfrm>
            <a:off x="304800" y="2445113"/>
            <a:ext cx="8569325" cy="4170372"/>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defRPr/>
            </a:pPr>
            <a:r>
              <a:rPr lang="ja-JP" altLang="en-US" sz="1400" dirty="0"/>
              <a:t>　</a:t>
            </a:r>
            <a:r>
              <a:rPr lang="en-US" altLang="ja-JP" sz="1600" dirty="0"/>
              <a:t>【</a:t>
            </a:r>
            <a:r>
              <a:rPr lang="ja-JP" altLang="en-US" sz="1600" dirty="0"/>
              <a:t>補助額（上限及び戸当たり単価）</a:t>
            </a:r>
            <a:r>
              <a:rPr lang="en-US" altLang="ja-JP" sz="1600" dirty="0"/>
              <a:t>】</a:t>
            </a:r>
          </a:p>
          <a:p>
            <a:pPr eaLnBrk="1" hangingPunct="1">
              <a:spcBef>
                <a:spcPct val="0"/>
              </a:spcBef>
              <a:buFontTx/>
              <a:buNone/>
              <a:defRPr/>
            </a:pPr>
            <a:r>
              <a:rPr lang="en-US" altLang="ja-JP" sz="1400" dirty="0"/>
              <a:t>     ○</a:t>
            </a:r>
            <a:r>
              <a:rPr lang="ja-JP" altLang="en-US" sz="1400" dirty="0"/>
              <a:t>生活支援サービススペース等の設置　　  　　　　　　                 　　　　　　　　　　上限  </a:t>
            </a:r>
            <a:r>
              <a:rPr lang="en-US" altLang="ja-JP" sz="1600" b="1" dirty="0"/>
              <a:t>2,000</a:t>
            </a:r>
            <a:r>
              <a:rPr lang="ja-JP" altLang="en-US" sz="1600" b="1" dirty="0"/>
              <a:t>万円</a:t>
            </a:r>
            <a:endParaRPr lang="ja-JP" altLang="en-US" sz="1400" b="1" dirty="0"/>
          </a:p>
          <a:p>
            <a:pPr eaLnBrk="1" hangingPunct="1">
              <a:spcBef>
                <a:spcPct val="0"/>
              </a:spcBef>
              <a:buFontTx/>
              <a:buNone/>
              <a:defRPr/>
            </a:pPr>
            <a:r>
              <a:rPr lang="ja-JP" altLang="en-US" sz="1400" b="1" dirty="0"/>
              <a:t>         </a:t>
            </a:r>
            <a:r>
              <a:rPr lang="ja-JP" altLang="en-US" sz="1400" dirty="0"/>
              <a:t>①生活支援コーディネートスペース　　　　　　　　　            　　　  　　　     　　   単価 </a:t>
            </a:r>
            <a:r>
              <a:rPr lang="en-US" altLang="ja-JP" sz="1600" b="1" dirty="0">
                <a:latin typeface="+mn-lt"/>
              </a:rPr>
              <a:t>15</a:t>
            </a:r>
            <a:r>
              <a:rPr lang="ja-JP" altLang="en-US" sz="1600" b="1" dirty="0">
                <a:latin typeface="+mn-lt"/>
              </a:rPr>
              <a:t>万円／戸</a:t>
            </a:r>
            <a:endParaRPr lang="en-US" altLang="ja-JP" sz="1600" b="1" dirty="0">
              <a:latin typeface="+mn-lt"/>
            </a:endParaRPr>
          </a:p>
          <a:p>
            <a:pPr eaLnBrk="1" hangingPunct="1">
              <a:spcBef>
                <a:spcPct val="0"/>
              </a:spcBef>
              <a:buFontTx/>
              <a:buNone/>
              <a:defRPr/>
            </a:pPr>
            <a:r>
              <a:rPr lang="ja-JP" altLang="en-US" sz="1600" dirty="0"/>
              <a:t>　　　 </a:t>
            </a:r>
            <a:r>
              <a:rPr lang="ja-JP" altLang="en-US" sz="1400" dirty="0"/>
              <a:t>②リフト浴等重度化に対応した共用浴室　　　　　　　　　　　　　　　　　　　　　　  単価 </a:t>
            </a:r>
            <a:r>
              <a:rPr lang="en-US" altLang="ja-JP" sz="1600" b="1" dirty="0">
                <a:solidFill>
                  <a:srgbClr val="000000"/>
                </a:solidFill>
                <a:latin typeface="+mn-lt"/>
              </a:rPr>
              <a:t>10</a:t>
            </a:r>
            <a:r>
              <a:rPr lang="ja-JP" altLang="en-US" sz="1600" b="1" dirty="0">
                <a:solidFill>
                  <a:srgbClr val="000000"/>
                </a:solidFill>
                <a:latin typeface="+mn-lt"/>
              </a:rPr>
              <a:t>万円／戸</a:t>
            </a:r>
            <a:endParaRPr lang="en-US" altLang="ja-JP" sz="1600" b="1" dirty="0">
              <a:solidFill>
                <a:srgbClr val="000000"/>
              </a:solidFill>
              <a:latin typeface="+mn-lt"/>
            </a:endParaRPr>
          </a:p>
          <a:p>
            <a:pPr eaLnBrk="1" hangingPunct="1">
              <a:spcBef>
                <a:spcPct val="0"/>
              </a:spcBef>
              <a:buFontTx/>
              <a:buNone/>
              <a:defRPr/>
            </a:pPr>
            <a:r>
              <a:rPr lang="ja-JP" altLang="en-US" sz="1600" dirty="0"/>
              <a:t>　　　 </a:t>
            </a:r>
            <a:r>
              <a:rPr lang="ja-JP" altLang="en-US" sz="1400" dirty="0"/>
              <a:t>③入居者と地域住民が交流・団らんできるスペース　　　　　　     　　　　　　　  単価 </a:t>
            </a:r>
            <a:r>
              <a:rPr lang="en-US" altLang="ja-JP" sz="1600" b="1" dirty="0">
                <a:solidFill>
                  <a:srgbClr val="000000"/>
                </a:solidFill>
                <a:latin typeface="+mn-lt"/>
              </a:rPr>
              <a:t>30</a:t>
            </a:r>
            <a:r>
              <a:rPr lang="ja-JP" altLang="en-US" sz="1600" b="1" dirty="0">
                <a:solidFill>
                  <a:srgbClr val="000000"/>
                </a:solidFill>
                <a:latin typeface="+mn-lt"/>
              </a:rPr>
              <a:t>万円／戸</a:t>
            </a:r>
            <a:endParaRPr lang="ja-JP" altLang="en-US" sz="1600" dirty="0">
              <a:latin typeface="+mn-lt"/>
            </a:endParaRPr>
          </a:p>
          <a:p>
            <a:pPr eaLnBrk="1" hangingPunct="1">
              <a:spcBef>
                <a:spcPct val="0"/>
              </a:spcBef>
              <a:buFontTx/>
              <a:buNone/>
              <a:defRPr/>
            </a:pPr>
            <a:r>
              <a:rPr lang="ja-JP" altLang="en-US" sz="1400" b="1" dirty="0"/>
              <a:t>　　</a:t>
            </a:r>
            <a:r>
              <a:rPr lang="ja-JP" altLang="en-US" sz="1400" dirty="0"/>
              <a:t>○医療サービス事業所</a:t>
            </a:r>
          </a:p>
          <a:p>
            <a:pPr eaLnBrk="1" hangingPunct="1">
              <a:spcBef>
                <a:spcPct val="0"/>
              </a:spcBef>
              <a:buFontTx/>
              <a:buNone/>
              <a:defRPr/>
            </a:pPr>
            <a:r>
              <a:rPr lang="ja-JP" altLang="en-US" sz="1400" dirty="0"/>
              <a:t>　　　  診療所、訪問看護ステーション　　       　 　　　　　        単価　 </a:t>
            </a:r>
            <a:r>
              <a:rPr lang="en-US" altLang="ja-JP" sz="1600" b="1" dirty="0">
                <a:latin typeface="+mn-lt"/>
              </a:rPr>
              <a:t>10</a:t>
            </a:r>
            <a:r>
              <a:rPr lang="ja-JP" altLang="en-US" sz="1600" b="1" dirty="0">
                <a:latin typeface="+mn-lt"/>
              </a:rPr>
              <a:t>万円／戸    </a:t>
            </a:r>
            <a:r>
              <a:rPr lang="ja-JP" altLang="en-US" sz="1400" dirty="0"/>
              <a:t>　 上限 </a:t>
            </a:r>
            <a:r>
              <a:rPr lang="ja-JP" altLang="en-US" sz="1600" dirty="0">
                <a:latin typeface="+mn-lt"/>
              </a:rPr>
              <a:t> </a:t>
            </a:r>
            <a:r>
              <a:rPr lang="en-US" altLang="ja-JP" sz="1600" b="1" dirty="0">
                <a:latin typeface="+mn-lt"/>
              </a:rPr>
              <a:t>400</a:t>
            </a:r>
            <a:r>
              <a:rPr lang="ja-JP" altLang="en-US" sz="1600" b="1" dirty="0">
                <a:latin typeface="+mn-lt"/>
              </a:rPr>
              <a:t>万円</a:t>
            </a:r>
          </a:p>
          <a:p>
            <a:pPr eaLnBrk="1" hangingPunct="1">
              <a:spcBef>
                <a:spcPct val="0"/>
              </a:spcBef>
              <a:buFontTx/>
              <a:buNone/>
              <a:defRPr/>
            </a:pPr>
            <a:r>
              <a:rPr lang="ja-JP" altLang="en-US" sz="1400" b="1" dirty="0"/>
              <a:t>　　</a:t>
            </a:r>
            <a:r>
              <a:rPr lang="ja-JP" altLang="en-US" sz="1400" dirty="0"/>
              <a:t>○地域密着型・介護サービス事業所</a:t>
            </a:r>
          </a:p>
          <a:p>
            <a:pPr eaLnBrk="1" hangingPunct="1">
              <a:spcBef>
                <a:spcPct val="0"/>
              </a:spcBef>
              <a:buFontTx/>
              <a:buNone/>
              <a:defRPr/>
            </a:pPr>
            <a:r>
              <a:rPr lang="ja-JP" altLang="en-US" sz="1400" dirty="0"/>
              <a:t>　　　 夜間対応型訪問介護、定期巡回・随時対応型訪問介護看護          　　　</a:t>
            </a:r>
            <a:endParaRPr lang="en-US" altLang="ja-JP" sz="1400" dirty="0"/>
          </a:p>
          <a:p>
            <a:pPr eaLnBrk="1" hangingPunct="1">
              <a:spcBef>
                <a:spcPct val="0"/>
              </a:spcBef>
              <a:buFontTx/>
              <a:buNone/>
              <a:defRPr/>
            </a:pPr>
            <a:r>
              <a:rPr lang="en-US" altLang="ja-JP" sz="1400" dirty="0"/>
              <a:t>                                                                                         </a:t>
            </a:r>
            <a:r>
              <a:rPr lang="ja-JP" altLang="en-US" sz="1400" dirty="0"/>
              <a:t> </a:t>
            </a:r>
            <a:r>
              <a:rPr lang="en-US" altLang="ja-JP" sz="1400" dirty="0"/>
              <a:t> </a:t>
            </a:r>
            <a:r>
              <a:rPr lang="ja-JP" altLang="en-US" sz="1400" dirty="0"/>
              <a:t>単価　 </a:t>
            </a:r>
            <a:r>
              <a:rPr lang="en-US" altLang="ja-JP" sz="1600" b="1" dirty="0">
                <a:latin typeface="+mn-lt"/>
              </a:rPr>
              <a:t>15</a:t>
            </a:r>
            <a:r>
              <a:rPr lang="ja-JP" altLang="en-US" sz="1600" b="1" dirty="0">
                <a:latin typeface="+mn-lt"/>
              </a:rPr>
              <a:t>万円／戸</a:t>
            </a:r>
            <a:r>
              <a:rPr lang="ja-JP" altLang="en-US" sz="1600" b="1" dirty="0"/>
              <a:t>      </a:t>
            </a:r>
            <a:r>
              <a:rPr lang="ja-JP" altLang="en-US" sz="1400" dirty="0"/>
              <a:t>上限</a:t>
            </a:r>
            <a:r>
              <a:rPr lang="ja-JP" altLang="en-US" sz="1600" b="1" dirty="0"/>
              <a:t>  </a:t>
            </a:r>
            <a:r>
              <a:rPr lang="en-US" altLang="ja-JP" sz="1600" b="1" dirty="0">
                <a:latin typeface="+mn-lt"/>
              </a:rPr>
              <a:t>500</a:t>
            </a:r>
            <a:r>
              <a:rPr lang="ja-JP" altLang="en-US" sz="1600" b="1" dirty="0">
                <a:latin typeface="+mn-lt"/>
              </a:rPr>
              <a:t>万円</a:t>
            </a:r>
            <a:endParaRPr lang="ja-JP" altLang="en-US" sz="1400" b="1" dirty="0">
              <a:latin typeface="+mn-lt"/>
            </a:endParaRPr>
          </a:p>
          <a:p>
            <a:pPr eaLnBrk="1" hangingPunct="1">
              <a:spcBef>
                <a:spcPct val="0"/>
              </a:spcBef>
              <a:buFontTx/>
              <a:buNone/>
              <a:defRPr/>
            </a:pPr>
            <a:r>
              <a:rPr lang="ja-JP" altLang="en-US" sz="1400" b="1" dirty="0"/>
              <a:t>　　　 </a:t>
            </a:r>
            <a:r>
              <a:rPr lang="ja-JP" altLang="en-US" sz="1400" dirty="0"/>
              <a:t>認知症対応型通所介護、通所リハビリテーション　　     単価   </a:t>
            </a:r>
            <a:r>
              <a:rPr lang="en-US" altLang="ja-JP" sz="1600" b="1" dirty="0">
                <a:latin typeface="+mn-lt"/>
              </a:rPr>
              <a:t>25</a:t>
            </a:r>
            <a:r>
              <a:rPr lang="ja-JP" altLang="en-US" sz="1600" b="1" dirty="0">
                <a:latin typeface="+mn-lt"/>
              </a:rPr>
              <a:t>万円／戸</a:t>
            </a:r>
            <a:r>
              <a:rPr lang="ja-JP" altLang="en-US" sz="1600" b="1" dirty="0"/>
              <a:t>   </a:t>
            </a:r>
            <a:r>
              <a:rPr lang="ja-JP" altLang="en-US" sz="1400" dirty="0"/>
              <a:t>上限  </a:t>
            </a:r>
            <a:r>
              <a:rPr lang="en-US" altLang="ja-JP" sz="1600" b="1" dirty="0">
                <a:latin typeface="+mn-lt"/>
              </a:rPr>
              <a:t>1,000</a:t>
            </a:r>
            <a:r>
              <a:rPr lang="ja-JP" altLang="en-US" sz="1600" b="1" dirty="0">
                <a:latin typeface="+mn-lt"/>
              </a:rPr>
              <a:t>万円</a:t>
            </a:r>
            <a:endParaRPr lang="ja-JP" altLang="en-US" sz="1400" b="1" dirty="0">
              <a:latin typeface="+mn-lt"/>
            </a:endParaRPr>
          </a:p>
          <a:p>
            <a:pPr eaLnBrk="1" hangingPunct="1">
              <a:spcBef>
                <a:spcPct val="0"/>
              </a:spcBef>
              <a:buFontTx/>
              <a:buNone/>
              <a:defRPr/>
            </a:pPr>
            <a:r>
              <a:rPr lang="ja-JP" altLang="en-US" sz="1400" b="1" dirty="0"/>
              <a:t>　　　 </a:t>
            </a:r>
            <a:r>
              <a:rPr lang="ja-JP" altLang="en-US" sz="1400" dirty="0"/>
              <a:t>小規模多機能型居宅介護、 短期入所生活介護、看護小規模多機能型居宅介護</a:t>
            </a:r>
            <a:endParaRPr lang="en-US" altLang="ja-JP" sz="1400" dirty="0"/>
          </a:p>
          <a:p>
            <a:pPr eaLnBrk="1" hangingPunct="1">
              <a:spcBef>
                <a:spcPct val="0"/>
              </a:spcBef>
              <a:buFontTx/>
              <a:buNone/>
              <a:defRPr/>
            </a:pPr>
            <a:r>
              <a:rPr lang="en-US" altLang="ja-JP" sz="1200" dirty="0"/>
              <a:t>                                                                                                         </a:t>
            </a:r>
            <a:r>
              <a:rPr lang="ja-JP" altLang="en-US" sz="1400" dirty="0"/>
              <a:t>単価</a:t>
            </a:r>
            <a:r>
              <a:rPr lang="ja-JP" altLang="en-US" sz="1200" dirty="0"/>
              <a:t>　 </a:t>
            </a:r>
            <a:r>
              <a:rPr lang="en-US" altLang="ja-JP" sz="1600" b="1" dirty="0">
                <a:latin typeface="+mn-lt"/>
              </a:rPr>
              <a:t>40</a:t>
            </a:r>
            <a:r>
              <a:rPr lang="ja-JP" altLang="en-US" sz="1600" b="1" dirty="0">
                <a:latin typeface="+mn-lt"/>
              </a:rPr>
              <a:t>万円／戸</a:t>
            </a:r>
            <a:r>
              <a:rPr lang="ja-JP" altLang="en-US" sz="1400" b="1" dirty="0"/>
              <a:t>    </a:t>
            </a:r>
            <a:r>
              <a:rPr lang="ja-JP" altLang="en-US" sz="1400" dirty="0"/>
              <a:t>上限</a:t>
            </a:r>
            <a:r>
              <a:rPr lang="ja-JP" altLang="en-US" sz="1400" b="1" dirty="0"/>
              <a:t>  </a:t>
            </a:r>
            <a:r>
              <a:rPr lang="en-US" altLang="ja-JP" sz="1600" b="1" dirty="0">
                <a:latin typeface="+mn-lt"/>
              </a:rPr>
              <a:t>1,500</a:t>
            </a:r>
            <a:r>
              <a:rPr lang="ja-JP" altLang="en-US" sz="1600" b="1" dirty="0">
                <a:latin typeface="+mn-lt"/>
              </a:rPr>
              <a:t>万円</a:t>
            </a:r>
            <a:r>
              <a:rPr lang="ja-JP" altLang="en-US" sz="1300" dirty="0">
                <a:latin typeface="ＭＳ Ｐゴシック" panose="020B0600070205080204" pitchFamily="50" charset="-128"/>
                <a:ea typeface="ＭＳ Ｐゴシック" panose="020B0600070205080204" pitchFamily="50" charset="-128"/>
              </a:rPr>
              <a:t>　　</a:t>
            </a:r>
            <a:endParaRPr lang="en-US" altLang="ja-JP" sz="1300" dirty="0">
              <a:latin typeface="ＭＳ Ｐゴシック" panose="020B0600070205080204" pitchFamily="50" charset="-128"/>
              <a:ea typeface="ＭＳ Ｐゴシック" panose="020B0600070205080204" pitchFamily="50" charset="-128"/>
            </a:endParaRPr>
          </a:p>
          <a:p>
            <a:pPr eaLnBrk="1" hangingPunct="1">
              <a:spcBef>
                <a:spcPct val="0"/>
              </a:spcBef>
              <a:buNone/>
              <a:defRPr/>
            </a:pPr>
            <a:r>
              <a:rPr lang="ja-JP" altLang="en-US" sz="1300" dirty="0">
                <a:latin typeface="ＭＳ Ｐゴシック" panose="020B0600070205080204" pitchFamily="50" charset="-128"/>
                <a:ea typeface="ＭＳ Ｐゴシック" panose="020B0600070205080204" pitchFamily="50" charset="-128"/>
              </a:rPr>
              <a:t>　　</a:t>
            </a:r>
            <a:r>
              <a:rPr lang="en-US" altLang="ja-JP" sz="1300" dirty="0">
                <a:latin typeface="ＭＳ Ｐゴシック" panose="020B0600070205080204" pitchFamily="50" charset="-128"/>
                <a:ea typeface="ＭＳ Ｐゴシック" panose="020B0600070205080204" pitchFamily="50" charset="-128"/>
              </a:rPr>
              <a:t>※  </a:t>
            </a:r>
            <a:r>
              <a:rPr lang="ja-JP" altLang="en-US" sz="1300" dirty="0">
                <a:latin typeface="ＭＳ Ｐゴシック" panose="020B0600070205080204" pitchFamily="50" charset="-128"/>
                <a:ea typeface="ＭＳ Ｐゴシック" panose="020B0600070205080204" pitchFamily="50" charset="-128"/>
              </a:rPr>
              <a:t>医療サービス事業所、地域密着型・介護サービス事業所の補助対象は</a:t>
            </a:r>
            <a:r>
              <a:rPr lang="ja-JP" altLang="en-US" sz="1300" b="1" u="sng" dirty="0">
                <a:latin typeface="ＭＳ Ｐゴシック" panose="020B0600070205080204" pitchFamily="50" charset="-128"/>
                <a:ea typeface="ＭＳ Ｐゴシック" panose="020B0600070205080204" pitchFamily="50" charset="-128"/>
              </a:rPr>
              <a:t>それぞれ一つ</a:t>
            </a:r>
            <a:r>
              <a:rPr lang="ja-JP" altLang="en-US" sz="1300" dirty="0">
                <a:latin typeface="ＭＳ Ｐゴシック" panose="020B0600070205080204" pitchFamily="50" charset="-128"/>
                <a:ea typeface="ＭＳ Ｐゴシック" panose="020B0600070205080204" pitchFamily="50" charset="-128"/>
              </a:rPr>
              <a:t>とする。</a:t>
            </a:r>
            <a:endParaRPr lang="en-US" altLang="ja-JP" sz="1300" dirty="0">
              <a:latin typeface="ＭＳ Ｐゴシック" panose="020B0600070205080204" pitchFamily="50" charset="-128"/>
              <a:ea typeface="ＭＳ Ｐゴシック" panose="020B0600070205080204" pitchFamily="50" charset="-128"/>
            </a:endParaRPr>
          </a:p>
          <a:p>
            <a:pPr eaLnBrk="1" hangingPunct="1">
              <a:spcBef>
                <a:spcPct val="0"/>
              </a:spcBef>
              <a:buNone/>
              <a:defRPr/>
            </a:pPr>
            <a:r>
              <a:rPr lang="ja-JP" altLang="en-US" sz="1300" dirty="0">
                <a:latin typeface="ＭＳ Ｐゴシック" panose="020B0600070205080204" pitchFamily="50" charset="-128"/>
                <a:ea typeface="ＭＳ Ｐゴシック" panose="020B0600070205080204" pitchFamily="50" charset="-128"/>
              </a:rPr>
              <a:t>　　　　　　　　　　　　　　　　　　　　　　　　　　　　　　　　　　　　　　　　　　　　　　　（</a:t>
            </a:r>
            <a:r>
              <a:rPr lang="ja-JP" altLang="en-US" sz="1300" u="sng" dirty="0">
                <a:solidFill>
                  <a:srgbClr val="FF0000"/>
                </a:solidFill>
                <a:latin typeface="ＭＳ Ｐゴシック" panose="020B0600070205080204" pitchFamily="50" charset="-128"/>
                <a:ea typeface="ＭＳ Ｐゴシック" panose="020B0600070205080204" pitchFamily="50" charset="-128"/>
              </a:rPr>
              <a:t>但し、近接事業所は補助対象外。</a:t>
            </a:r>
            <a:r>
              <a:rPr lang="ja-JP" altLang="en-US" sz="1300" dirty="0">
                <a:latin typeface="ＭＳ Ｐゴシック" panose="020B0600070205080204" pitchFamily="50" charset="-128"/>
                <a:ea typeface="ＭＳ Ｐゴシック" panose="020B0600070205080204" pitchFamily="50" charset="-128"/>
              </a:rPr>
              <a:t>） </a:t>
            </a:r>
          </a:p>
          <a:p>
            <a:pPr eaLnBrk="1" hangingPunct="1">
              <a:spcBef>
                <a:spcPct val="0"/>
              </a:spcBef>
              <a:buFontTx/>
              <a:buNone/>
              <a:defRPr/>
            </a:pPr>
            <a:r>
              <a:rPr lang="ja-JP" altLang="en-US" sz="1300" dirty="0">
                <a:latin typeface="ＭＳ Ｐゴシック" panose="020B0600070205080204" pitchFamily="50" charset="-128"/>
                <a:ea typeface="ＭＳ Ｐゴシック" panose="020B0600070205080204" pitchFamily="50" charset="-128"/>
              </a:rPr>
              <a:t>　　</a:t>
            </a:r>
            <a:r>
              <a:rPr lang="en-US" altLang="ja-JP" sz="1300" dirty="0">
                <a:latin typeface="ＭＳ Ｐゴシック" panose="020B0600070205080204" pitchFamily="50" charset="-128"/>
                <a:ea typeface="ＭＳ Ｐゴシック" panose="020B0600070205080204" pitchFamily="50" charset="-128"/>
              </a:rPr>
              <a:t>※</a:t>
            </a:r>
            <a:r>
              <a:rPr lang="ja-JP" altLang="en-US" sz="1300" dirty="0">
                <a:latin typeface="ＭＳ Ｐゴシック" panose="020B0600070205080204" pitchFamily="50" charset="-128"/>
                <a:ea typeface="ＭＳ Ｐゴシック" panose="020B0600070205080204" pitchFamily="50" charset="-128"/>
              </a:rPr>
              <a:t>  地域密着型・介護サービス事業所の補助対象額より地域医療介護総合確保基金事業による補助額を控除する。</a:t>
            </a:r>
            <a:endParaRPr lang="en-US" altLang="ja-JP" sz="1300" dirty="0">
              <a:latin typeface="ＭＳ Ｐゴシック" panose="020B0600070205080204" pitchFamily="50" charset="-128"/>
              <a:ea typeface="ＭＳ Ｐゴシック" panose="020B0600070205080204" pitchFamily="50" charset="-128"/>
            </a:endParaRPr>
          </a:p>
          <a:p>
            <a:pPr indent="-468000" eaLnBrk="1" hangingPunct="1">
              <a:spcBef>
                <a:spcPct val="0"/>
              </a:spcBef>
              <a:buFontTx/>
              <a:buNone/>
              <a:defRPr/>
            </a:pPr>
            <a:r>
              <a:rPr lang="ja-JP" altLang="en-US" sz="1300" dirty="0">
                <a:latin typeface="ＭＳ Ｐゴシック" panose="020B0600070205080204" pitchFamily="50" charset="-128"/>
                <a:ea typeface="ＭＳ Ｐゴシック" panose="020B0600070205080204" pitchFamily="50" charset="-128"/>
              </a:rPr>
              <a:t>　　　　⇒　</a:t>
            </a:r>
            <a:r>
              <a:rPr lang="zh-TW" altLang="en-US" sz="1300" dirty="0">
                <a:latin typeface="ＭＳ Ｐゴシック" panose="020B0600070205080204" pitchFamily="50" charset="-128"/>
                <a:ea typeface="ＭＳ Ｐゴシック" panose="020B0600070205080204" pitchFamily="50" charset="-128"/>
              </a:rPr>
              <a:t>地域医療介護総合確保基金事業</a:t>
            </a:r>
            <a:r>
              <a:rPr lang="ja-JP" altLang="en-US" sz="1300" dirty="0">
                <a:latin typeface="ＭＳ Ｐゴシック" panose="020B0600070205080204" pitchFamily="50" charset="-128"/>
                <a:ea typeface="ＭＳ Ｐゴシック" panose="020B0600070205080204" pitchFamily="50" charset="-128"/>
              </a:rPr>
              <a:t>の例：地域密着型サービス等整備推進事業（区市町村補助事業）区市町村が</a:t>
            </a:r>
            <a:endParaRPr lang="en-US" altLang="ja-JP" sz="1300" dirty="0">
              <a:latin typeface="ＭＳ Ｐゴシック" panose="020B0600070205080204" pitchFamily="50" charset="-128"/>
              <a:ea typeface="ＭＳ Ｐゴシック" panose="020B0600070205080204" pitchFamily="50" charset="-128"/>
            </a:endParaRPr>
          </a:p>
          <a:p>
            <a:pPr indent="-468000" eaLnBrk="1" hangingPunct="1">
              <a:spcBef>
                <a:spcPct val="0"/>
              </a:spcBef>
              <a:buFontTx/>
              <a:buNone/>
              <a:defRPr/>
            </a:pPr>
            <a:r>
              <a:rPr lang="ja-JP" altLang="en-US" sz="1300" dirty="0">
                <a:latin typeface="ＭＳ Ｐゴシック" panose="020B0600070205080204" pitchFamily="50" charset="-128"/>
                <a:ea typeface="ＭＳ Ｐゴシック" panose="020B0600070205080204" pitchFamily="50" charset="-128"/>
              </a:rPr>
              <a:t>　　　　　地域密着型サービス事業所の開設の補助を行う場合等が該当します。</a:t>
            </a:r>
            <a:endParaRPr lang="en-US" altLang="ja-JP" sz="1300" dirty="0">
              <a:latin typeface="ＭＳ Ｐゴシック" panose="020B0600070205080204" pitchFamily="50" charset="-128"/>
              <a:ea typeface="ＭＳ Ｐゴシック" panose="020B0600070205080204" pitchFamily="50" charset="-128"/>
            </a:endParaRPr>
          </a:p>
        </p:txBody>
      </p:sp>
      <p:sp>
        <p:nvSpPr>
          <p:cNvPr id="4101" name="タイトル 1"/>
          <p:cNvSpPr txBox="1">
            <a:spLocks/>
          </p:cNvSpPr>
          <p:nvPr/>
        </p:nvSpPr>
        <p:spPr bwMode="auto">
          <a:xfrm>
            <a:off x="989013" y="101600"/>
            <a:ext cx="720090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2400" b="1" dirty="0"/>
              <a:t>事業補助額の内訳</a:t>
            </a:r>
            <a:endParaRPr lang="en-US" altLang="ja-JP" sz="2400" b="1" dirty="0"/>
          </a:p>
        </p:txBody>
      </p:sp>
      <p:sp>
        <p:nvSpPr>
          <p:cNvPr id="11" name="スライド番号プレースホルダー 2"/>
          <p:cNvSpPr>
            <a:spLocks noGrp="1"/>
          </p:cNvSpPr>
          <p:nvPr>
            <p:ph type="sldNum" sz="quarter" idx="12"/>
          </p:nvPr>
        </p:nvSpPr>
        <p:spPr>
          <a:xfrm>
            <a:off x="6948264" y="6453336"/>
            <a:ext cx="2133600" cy="365125"/>
          </a:xfrm>
        </p:spPr>
        <p:txBody>
          <a:bodyPr/>
          <a:lstStyle/>
          <a:p>
            <a:fld id="{9FB76AFA-577E-4394-9110-67FCE30B0DB9}" type="slidenum">
              <a:rPr lang="ja-JP" altLang="en-US" sz="1800" smtClean="0"/>
              <a:pPr/>
              <a:t>6</a:t>
            </a:fld>
            <a:endParaRPr lang="ja-JP" altLang="en-US" sz="1800" dirty="0"/>
          </a:p>
        </p:txBody>
      </p:sp>
    </p:spTree>
    <p:extLst>
      <p:ext uri="{BB962C8B-B14F-4D97-AF65-F5344CB8AC3E}">
        <p14:creationId xmlns:p14="http://schemas.microsoft.com/office/powerpoint/2010/main" val="2858637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798" y="5013176"/>
            <a:ext cx="7721335" cy="1659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5"/>
          <p:cNvSpPr>
            <a:spLocks noChangeArrowheads="1"/>
          </p:cNvSpPr>
          <p:nvPr/>
        </p:nvSpPr>
        <p:spPr bwMode="auto">
          <a:xfrm>
            <a:off x="418234" y="116632"/>
            <a:ext cx="8243887" cy="593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defRPr/>
            </a:pPr>
            <a:r>
              <a:rPr lang="ja-JP" altLang="en-US" sz="2800" b="1" spc="300" dirty="0">
                <a:solidFill>
                  <a:srgbClr val="2F2B20"/>
                </a:solidFill>
              </a:rPr>
              <a:t>補助制度の活用例</a:t>
            </a:r>
          </a:p>
        </p:txBody>
      </p:sp>
      <p:sp>
        <p:nvSpPr>
          <p:cNvPr id="6" name="Rectangle 4"/>
          <p:cNvSpPr>
            <a:spLocks noChangeArrowheads="1"/>
          </p:cNvSpPr>
          <p:nvPr/>
        </p:nvSpPr>
        <p:spPr bwMode="auto">
          <a:xfrm>
            <a:off x="323850" y="981075"/>
            <a:ext cx="4162425" cy="32385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274638" indent="-274638" defTabSz="611188" eaLnBrk="0" hangingPunct="0">
              <a:spcBef>
                <a:spcPct val="20000"/>
              </a:spcBef>
              <a:buChar char="•"/>
              <a:defRPr kumimoji="1" sz="3200">
                <a:solidFill>
                  <a:schemeClr val="tx1"/>
                </a:solidFill>
                <a:latin typeface="Arial" charset="0"/>
                <a:ea typeface="ＭＳ Ｐゴシック" charset="-128"/>
              </a:defRPr>
            </a:lvl1pPr>
            <a:lvl2pPr marL="531813"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Clr>
                <a:srgbClr val="FF3300"/>
              </a:buClr>
              <a:buFont typeface="Wingdings" pitchFamily="2" charset="2"/>
              <a:buNone/>
              <a:defRPr/>
            </a:pPr>
            <a:r>
              <a:rPr lang="en-US" altLang="ja-JP" sz="1400" b="1" dirty="0">
                <a:solidFill>
                  <a:srgbClr val="2F2B20"/>
                </a:solidFill>
                <a:latin typeface="ＭＳ ゴシック"/>
                <a:ea typeface="ＭＳ ゴシック"/>
              </a:rPr>
              <a:t>● </a:t>
            </a:r>
            <a:r>
              <a:rPr lang="ja-JP" altLang="en-US" sz="1400" b="1" dirty="0">
                <a:solidFill>
                  <a:srgbClr val="2F2B20"/>
                </a:solidFill>
                <a:latin typeface="ＭＳ ゴシック"/>
                <a:ea typeface="ＭＳ ゴシック"/>
              </a:rPr>
              <a:t>パターン１（建物一体連携型・隣接連携型）</a:t>
            </a:r>
          </a:p>
        </p:txBody>
      </p:sp>
      <p:sp>
        <p:nvSpPr>
          <p:cNvPr id="5" name="Rectangle 3"/>
          <p:cNvSpPr>
            <a:spLocks noChangeArrowheads="1"/>
          </p:cNvSpPr>
          <p:nvPr/>
        </p:nvSpPr>
        <p:spPr bwMode="auto">
          <a:xfrm>
            <a:off x="323849" y="959392"/>
            <a:ext cx="4162425" cy="2879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99">
                    <a:alpha val="50195"/>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11188" eaLnBrk="0" hangingPunct="0">
              <a:spcBef>
                <a:spcPct val="20000"/>
              </a:spcBef>
              <a:buChar char="•"/>
              <a:defRPr kumimoji="1" sz="3200">
                <a:solidFill>
                  <a:schemeClr val="tx1"/>
                </a:solidFill>
                <a:latin typeface="Arial" charset="0"/>
                <a:ea typeface="ＭＳ Ｐゴシック" charset="-128"/>
              </a:defRPr>
            </a:lvl1pPr>
            <a:lvl2pPr marL="531813"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Clr>
                <a:srgbClr val="FF3300"/>
              </a:buClr>
              <a:buFont typeface="Wingdings" pitchFamily="2" charset="2"/>
              <a:buNone/>
              <a:defRPr/>
            </a:pPr>
            <a:endParaRPr lang="en-US" altLang="ja-JP" sz="1500" dirty="0">
              <a:solidFill>
                <a:srgbClr val="2F2B20"/>
              </a:solidFill>
              <a:latin typeface="HG丸ｺﾞｼｯｸM-PRO" pitchFamily="50" charset="-128"/>
              <a:ea typeface="HG丸ｺﾞｼｯｸM-PRO" pitchFamily="50" charset="-128"/>
            </a:endParaRPr>
          </a:p>
          <a:p>
            <a:pPr eaLnBrk="1" hangingPunct="1">
              <a:lnSpc>
                <a:spcPct val="150000"/>
              </a:lnSpc>
              <a:spcBef>
                <a:spcPts val="600"/>
              </a:spcBef>
              <a:buClr>
                <a:srgbClr val="FF3300"/>
              </a:buClr>
              <a:buFont typeface="Wingdings" pitchFamily="2" charset="2"/>
              <a:buNone/>
              <a:defRPr/>
            </a:pPr>
            <a:r>
              <a:rPr lang="ja-JP" altLang="en-US" sz="1400" dirty="0">
                <a:solidFill>
                  <a:srgbClr val="2F2B20"/>
                </a:solidFill>
                <a:latin typeface="ＭＳ 明朝"/>
                <a:ea typeface="ＭＳ 明朝"/>
              </a:rPr>
              <a:t>サービス付き高齢者向け住宅、訪問看護事業所、小規模多機能型居宅介護事業所が一体的</a:t>
            </a:r>
          </a:p>
        </p:txBody>
      </p:sp>
      <p:sp>
        <p:nvSpPr>
          <p:cNvPr id="7" name="二等辺三角形 6"/>
          <p:cNvSpPr/>
          <p:nvPr/>
        </p:nvSpPr>
        <p:spPr>
          <a:xfrm>
            <a:off x="748878" y="2126604"/>
            <a:ext cx="3312368" cy="288032"/>
          </a:xfrm>
          <a:prstGeom prst="triangle">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srgbClr val="2F2B20"/>
              </a:solidFill>
            </a:endParaRPr>
          </a:p>
        </p:txBody>
      </p:sp>
      <p:sp>
        <p:nvSpPr>
          <p:cNvPr id="8" name="正方形/長方形 7"/>
          <p:cNvSpPr/>
          <p:nvPr/>
        </p:nvSpPr>
        <p:spPr>
          <a:xfrm>
            <a:off x="856890" y="2414636"/>
            <a:ext cx="3096344" cy="1296095"/>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srgbClr val="2F2B20"/>
              </a:solidFill>
            </a:endParaRPr>
          </a:p>
        </p:txBody>
      </p:sp>
      <p:sp>
        <p:nvSpPr>
          <p:cNvPr id="9" name="正方形/長方形 8"/>
          <p:cNvSpPr/>
          <p:nvPr/>
        </p:nvSpPr>
        <p:spPr>
          <a:xfrm>
            <a:off x="964902" y="2486595"/>
            <a:ext cx="2880320" cy="312018"/>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A</a:t>
            </a:r>
            <a:r>
              <a:rPr lang="ja-JP" altLang="en-US" sz="1400" dirty="0">
                <a:solidFill>
                  <a:srgbClr val="2F2B20"/>
                </a:solidFill>
              </a:rPr>
              <a:t>：住戸</a:t>
            </a:r>
            <a:r>
              <a:rPr lang="en-US" altLang="ja-JP" sz="1400" dirty="0">
                <a:solidFill>
                  <a:srgbClr val="2F2B20"/>
                </a:solidFill>
              </a:rPr>
              <a:t>40</a:t>
            </a:r>
            <a:r>
              <a:rPr lang="ja-JP" altLang="en-US" sz="1400" dirty="0">
                <a:solidFill>
                  <a:srgbClr val="2F2B20"/>
                </a:solidFill>
              </a:rPr>
              <a:t>戸</a:t>
            </a:r>
          </a:p>
        </p:txBody>
      </p:sp>
      <p:sp>
        <p:nvSpPr>
          <p:cNvPr id="10" name="正方形/長方形 9"/>
          <p:cNvSpPr/>
          <p:nvPr/>
        </p:nvSpPr>
        <p:spPr>
          <a:xfrm>
            <a:off x="964902" y="2864569"/>
            <a:ext cx="2880320" cy="312018"/>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A</a:t>
            </a:r>
            <a:r>
              <a:rPr lang="ja-JP" altLang="en-US" sz="1400" dirty="0">
                <a:solidFill>
                  <a:srgbClr val="2F2B20"/>
                </a:solidFill>
              </a:rPr>
              <a:t>‘：生活支援ｻｰﾋﾞｽｽﾍﾟｰｽ等</a:t>
            </a:r>
          </a:p>
        </p:txBody>
      </p:sp>
      <p:sp>
        <p:nvSpPr>
          <p:cNvPr id="11" name="正方形/長方形 10"/>
          <p:cNvSpPr/>
          <p:nvPr/>
        </p:nvSpPr>
        <p:spPr>
          <a:xfrm>
            <a:off x="964902" y="3278683"/>
            <a:ext cx="1440160" cy="384026"/>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B</a:t>
            </a:r>
            <a:r>
              <a:rPr lang="ja-JP" altLang="en-US" sz="1400" dirty="0">
                <a:solidFill>
                  <a:srgbClr val="2F2B20"/>
                </a:solidFill>
              </a:rPr>
              <a:t>：訪問看護</a:t>
            </a:r>
          </a:p>
        </p:txBody>
      </p:sp>
      <p:sp>
        <p:nvSpPr>
          <p:cNvPr id="12" name="正方形/長方形 11"/>
          <p:cNvSpPr/>
          <p:nvPr/>
        </p:nvSpPr>
        <p:spPr>
          <a:xfrm>
            <a:off x="2405062" y="3278683"/>
            <a:ext cx="1440160" cy="384026"/>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C</a:t>
            </a:r>
            <a:r>
              <a:rPr lang="ja-JP" altLang="en-US" sz="1400" dirty="0">
                <a:solidFill>
                  <a:srgbClr val="2F2B20"/>
                </a:solidFill>
              </a:rPr>
              <a:t>：小規模</a:t>
            </a:r>
          </a:p>
        </p:txBody>
      </p:sp>
      <p:cxnSp>
        <p:nvCxnSpPr>
          <p:cNvPr id="14" name="直線コネクタ 13"/>
          <p:cNvCxnSpPr/>
          <p:nvPr/>
        </p:nvCxnSpPr>
        <p:spPr>
          <a:xfrm>
            <a:off x="856890" y="3206675"/>
            <a:ext cx="3096344"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8" name="Rectangle 6"/>
          <p:cNvSpPr>
            <a:spLocks noChangeArrowheads="1"/>
          </p:cNvSpPr>
          <p:nvPr/>
        </p:nvSpPr>
        <p:spPr bwMode="auto">
          <a:xfrm>
            <a:off x="4620748" y="992332"/>
            <a:ext cx="4102100" cy="32385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261938" indent="-261938" defTabSz="611188" eaLnBrk="0" hangingPunct="0">
              <a:spcBef>
                <a:spcPct val="20000"/>
              </a:spcBef>
              <a:buChar char="•"/>
              <a:defRPr kumimoji="1" sz="3200">
                <a:solidFill>
                  <a:schemeClr val="tx1"/>
                </a:solidFill>
                <a:latin typeface="Arial" charset="0"/>
                <a:ea typeface="ＭＳ Ｐゴシック" charset="-128"/>
              </a:defRPr>
            </a:lvl1pPr>
            <a:lvl2pPr marL="742950"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Clr>
                <a:srgbClr val="FF3300"/>
              </a:buClr>
              <a:buFont typeface="Wingdings" pitchFamily="2" charset="2"/>
              <a:buNone/>
              <a:defRPr/>
            </a:pPr>
            <a:r>
              <a:rPr lang="en-US" altLang="ja-JP" sz="1400" b="1" dirty="0">
                <a:solidFill>
                  <a:srgbClr val="2F2B20"/>
                </a:solidFill>
                <a:latin typeface="ＭＳ 明朝"/>
                <a:ea typeface="ＭＳ 明朝"/>
              </a:rPr>
              <a:t>● </a:t>
            </a:r>
            <a:r>
              <a:rPr lang="ja-JP" altLang="en-US" sz="1400" b="1" spc="-150" dirty="0">
                <a:solidFill>
                  <a:srgbClr val="2F2B20"/>
                </a:solidFill>
                <a:latin typeface="+mj-ea"/>
                <a:ea typeface="+mj-ea"/>
              </a:rPr>
              <a:t>パターン２（医療近接連携型／地密・介護近接連携型）</a:t>
            </a:r>
            <a:r>
              <a:rPr lang="ja-JP" altLang="en-US" sz="1500" dirty="0">
                <a:solidFill>
                  <a:srgbClr val="2F2B20"/>
                </a:solidFill>
                <a:latin typeface="HG丸ｺﾞｼｯｸM-PRO" pitchFamily="50" charset="-128"/>
                <a:ea typeface="HG丸ｺﾞｼｯｸM-PRO" pitchFamily="50" charset="-128"/>
              </a:rPr>
              <a:t>　　</a:t>
            </a:r>
          </a:p>
        </p:txBody>
      </p:sp>
      <p:sp>
        <p:nvSpPr>
          <p:cNvPr id="17" name="Rectangle 2"/>
          <p:cNvSpPr>
            <a:spLocks noChangeArrowheads="1"/>
          </p:cNvSpPr>
          <p:nvPr/>
        </p:nvSpPr>
        <p:spPr bwMode="auto">
          <a:xfrm>
            <a:off x="4599061" y="969957"/>
            <a:ext cx="4102100" cy="2879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99">
                    <a:alpha val="50195"/>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11188" eaLnBrk="0" hangingPunct="0">
              <a:spcBef>
                <a:spcPct val="20000"/>
              </a:spcBef>
              <a:buChar char="•"/>
              <a:defRPr kumimoji="1" sz="3200">
                <a:solidFill>
                  <a:schemeClr val="tx1"/>
                </a:solidFill>
                <a:latin typeface="Arial" charset="0"/>
                <a:ea typeface="ＭＳ Ｐゴシック" charset="-128"/>
              </a:defRPr>
            </a:lvl1pPr>
            <a:lvl2pPr marL="742950"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Clr>
                <a:srgbClr val="FF3300"/>
              </a:buClr>
              <a:buFont typeface="Wingdings" pitchFamily="2" charset="2"/>
              <a:buNone/>
              <a:defRPr/>
            </a:pPr>
            <a:endParaRPr lang="en-US" altLang="ja-JP" sz="1500" dirty="0">
              <a:solidFill>
                <a:srgbClr val="2F2B20"/>
              </a:solidFill>
              <a:latin typeface="HG丸ｺﾞｼｯｸM-PRO" pitchFamily="50" charset="-128"/>
              <a:ea typeface="HG丸ｺﾞｼｯｸM-PRO" pitchFamily="50" charset="-128"/>
            </a:endParaRPr>
          </a:p>
          <a:p>
            <a:pPr eaLnBrk="1" hangingPunct="1">
              <a:lnSpc>
                <a:spcPct val="150000"/>
              </a:lnSpc>
              <a:spcBef>
                <a:spcPts val="600"/>
              </a:spcBef>
              <a:buClr>
                <a:srgbClr val="FF3300"/>
              </a:buClr>
              <a:buFont typeface="Wingdings" pitchFamily="2" charset="2"/>
              <a:buNone/>
              <a:defRPr/>
            </a:pPr>
            <a:r>
              <a:rPr lang="ja-JP" altLang="en-US" sz="1400" dirty="0">
                <a:solidFill>
                  <a:srgbClr val="2F2B20"/>
                </a:solidFill>
                <a:latin typeface="ＭＳ 明朝"/>
                <a:ea typeface="ＭＳ 明朝"/>
              </a:rPr>
              <a:t>サービス付き高齢者向け住宅、訪問看護事業所は併設だが、小規模多機能型居宅介護事業所は近接</a:t>
            </a:r>
          </a:p>
        </p:txBody>
      </p:sp>
      <p:sp>
        <p:nvSpPr>
          <p:cNvPr id="19" name="二等辺三角形 18"/>
          <p:cNvSpPr/>
          <p:nvPr/>
        </p:nvSpPr>
        <p:spPr>
          <a:xfrm>
            <a:off x="4694395" y="2095844"/>
            <a:ext cx="2674391" cy="303412"/>
          </a:xfrm>
          <a:prstGeom prst="triangle">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srgbClr val="2F2B20"/>
              </a:solidFill>
            </a:endParaRPr>
          </a:p>
        </p:txBody>
      </p:sp>
      <p:sp>
        <p:nvSpPr>
          <p:cNvPr id="20" name="正方形/長方形 19"/>
          <p:cNvSpPr/>
          <p:nvPr/>
        </p:nvSpPr>
        <p:spPr>
          <a:xfrm>
            <a:off x="4826887" y="2399256"/>
            <a:ext cx="2409409" cy="1296095"/>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srgbClr val="2F2B20"/>
              </a:solidFill>
            </a:endParaRPr>
          </a:p>
        </p:txBody>
      </p:sp>
      <p:sp>
        <p:nvSpPr>
          <p:cNvPr id="21" name="正方形/長方形 20"/>
          <p:cNvSpPr/>
          <p:nvPr/>
        </p:nvSpPr>
        <p:spPr>
          <a:xfrm>
            <a:off x="4880497" y="2460970"/>
            <a:ext cx="2302187" cy="312018"/>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A</a:t>
            </a:r>
            <a:r>
              <a:rPr lang="ja-JP" altLang="en-US" sz="1400" dirty="0">
                <a:solidFill>
                  <a:srgbClr val="2F2B20"/>
                </a:solidFill>
              </a:rPr>
              <a:t>：住戸</a:t>
            </a:r>
            <a:r>
              <a:rPr lang="en-US" altLang="ja-JP" sz="1400" dirty="0">
                <a:solidFill>
                  <a:srgbClr val="2F2B20"/>
                </a:solidFill>
              </a:rPr>
              <a:t>40</a:t>
            </a:r>
            <a:r>
              <a:rPr lang="ja-JP" altLang="en-US" sz="1400" dirty="0">
                <a:solidFill>
                  <a:srgbClr val="2F2B20"/>
                </a:solidFill>
              </a:rPr>
              <a:t>戸</a:t>
            </a:r>
          </a:p>
        </p:txBody>
      </p:sp>
      <p:sp>
        <p:nvSpPr>
          <p:cNvPr id="22" name="正方形/長方形 21"/>
          <p:cNvSpPr/>
          <p:nvPr/>
        </p:nvSpPr>
        <p:spPr>
          <a:xfrm>
            <a:off x="4880497" y="2849189"/>
            <a:ext cx="2302187" cy="327398"/>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A’</a:t>
            </a:r>
            <a:r>
              <a:rPr lang="ja-JP" altLang="en-US" sz="1400" dirty="0">
                <a:solidFill>
                  <a:srgbClr val="2F2B20"/>
                </a:solidFill>
              </a:rPr>
              <a:t>：生活支援ｻｰﾋﾞｽｽﾍﾟｰｽ等</a:t>
            </a:r>
          </a:p>
        </p:txBody>
      </p:sp>
      <p:sp>
        <p:nvSpPr>
          <p:cNvPr id="23" name="正方形/長方形 22"/>
          <p:cNvSpPr/>
          <p:nvPr/>
        </p:nvSpPr>
        <p:spPr>
          <a:xfrm>
            <a:off x="4906050" y="3263303"/>
            <a:ext cx="1209073" cy="384026"/>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B</a:t>
            </a:r>
            <a:r>
              <a:rPr lang="ja-JP" altLang="en-US" sz="1400" dirty="0">
                <a:solidFill>
                  <a:srgbClr val="2F2B20"/>
                </a:solidFill>
              </a:rPr>
              <a:t>：訪問看護</a:t>
            </a:r>
          </a:p>
        </p:txBody>
      </p:sp>
      <p:cxnSp>
        <p:nvCxnSpPr>
          <p:cNvPr id="24" name="直線コネクタ 23"/>
          <p:cNvCxnSpPr/>
          <p:nvPr/>
        </p:nvCxnSpPr>
        <p:spPr>
          <a:xfrm>
            <a:off x="4849937" y="3206675"/>
            <a:ext cx="2363274"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0" name="二等辺三角形 29"/>
          <p:cNvSpPr/>
          <p:nvPr/>
        </p:nvSpPr>
        <p:spPr>
          <a:xfrm>
            <a:off x="7328053" y="3200399"/>
            <a:ext cx="303252" cy="490538"/>
          </a:xfrm>
          <a:prstGeom prst="triangle">
            <a:avLst>
              <a:gd name="adj" fmla="val 100000"/>
            </a:avLst>
          </a:prstGeom>
          <a:solidFill>
            <a:schemeClr val="bg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cxnSp>
        <p:nvCxnSpPr>
          <p:cNvPr id="32" name="直線コネクタ 31"/>
          <p:cNvCxnSpPr/>
          <p:nvPr/>
        </p:nvCxnSpPr>
        <p:spPr>
          <a:xfrm flipV="1">
            <a:off x="7437516" y="3341811"/>
            <a:ext cx="186818" cy="333945"/>
          </a:xfrm>
          <a:prstGeom prst="line">
            <a:avLst/>
          </a:prstGeom>
          <a:ln>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36" name="フレーム 35"/>
          <p:cNvSpPr/>
          <p:nvPr/>
        </p:nvSpPr>
        <p:spPr>
          <a:xfrm>
            <a:off x="7701466" y="3210047"/>
            <a:ext cx="985334" cy="490538"/>
          </a:xfrm>
          <a:prstGeom prst="frame">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ja-JP" sz="1400" spc="-150" dirty="0">
                <a:solidFill>
                  <a:srgbClr val="2F2B20"/>
                </a:solidFill>
                <a:latin typeface="ＭＳ 明朝"/>
              </a:rPr>
              <a:t>C:</a:t>
            </a:r>
            <a:r>
              <a:rPr lang="ja-JP" altLang="en-US" sz="1400" spc="-150" dirty="0">
                <a:solidFill>
                  <a:srgbClr val="2F2B20"/>
                </a:solidFill>
                <a:latin typeface="ＭＳ 明朝"/>
              </a:rPr>
              <a:t>小規模</a:t>
            </a:r>
          </a:p>
        </p:txBody>
      </p:sp>
      <p:sp>
        <p:nvSpPr>
          <p:cNvPr id="44" name="Rectangle 7"/>
          <p:cNvSpPr>
            <a:spLocks noChangeArrowheads="1"/>
          </p:cNvSpPr>
          <p:nvPr/>
        </p:nvSpPr>
        <p:spPr bwMode="auto">
          <a:xfrm>
            <a:off x="250825" y="3933056"/>
            <a:ext cx="8497888" cy="1008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261938" indent="-261938" defTabSz="611188" eaLnBrk="0" hangingPunct="0">
              <a:spcBef>
                <a:spcPct val="20000"/>
              </a:spcBef>
              <a:buChar char="•"/>
              <a:defRPr kumimoji="1" sz="3200">
                <a:solidFill>
                  <a:schemeClr val="tx1"/>
                </a:solidFill>
                <a:latin typeface="Arial" charset="0"/>
                <a:ea typeface="ＭＳ Ｐゴシック" charset="-128"/>
              </a:defRPr>
            </a:lvl1pPr>
            <a:lvl2pPr marL="742950"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Clr>
                <a:srgbClr val="FF3300"/>
              </a:buClr>
              <a:buFont typeface="Wingdings" pitchFamily="2" charset="2"/>
              <a:buNone/>
              <a:defRPr/>
            </a:pPr>
            <a:r>
              <a:rPr lang="en-US" altLang="ja-JP" sz="1400" dirty="0">
                <a:solidFill>
                  <a:srgbClr val="2F2B20"/>
                </a:solidFill>
                <a:latin typeface="ＭＳ ゴシック"/>
                <a:ea typeface="ＭＳ ゴシック"/>
              </a:rPr>
              <a:t>●</a:t>
            </a:r>
            <a:r>
              <a:rPr lang="ja-JP" altLang="en-US" sz="1400" dirty="0">
                <a:solidFill>
                  <a:srgbClr val="2F2B20"/>
                </a:solidFill>
                <a:latin typeface="ＭＳ ゴシック"/>
                <a:ea typeface="ＭＳ ゴシック"/>
              </a:rPr>
              <a:t>次ページ以降の活用例は、上記パターン１，２の</a:t>
            </a:r>
            <a:r>
              <a:rPr lang="ja-JP" altLang="en-US" sz="1400" b="1" u="sng" dirty="0">
                <a:solidFill>
                  <a:srgbClr val="2F2B20"/>
                </a:solidFill>
                <a:latin typeface="ＭＳ ゴシック"/>
                <a:ea typeface="ＭＳ ゴシック"/>
              </a:rPr>
              <a:t>補助対象額</a:t>
            </a:r>
            <a:r>
              <a:rPr lang="ja-JP" altLang="en-US" sz="1400" dirty="0">
                <a:solidFill>
                  <a:srgbClr val="2F2B20"/>
                </a:solidFill>
                <a:latin typeface="ＭＳ ゴシック"/>
                <a:ea typeface="ＭＳ ゴシック"/>
              </a:rPr>
              <a:t>が次の場合で、夫婦世帯入居支援加算及び木密事業等推進加算を算定せず、かつ住戸の床面積が２５㎡以上３０㎡未満で、高額家賃の設定がされていないものであって、さらに生活支援コーディネートスペース、地域交流スペース、重度化対応浴室を備えたサービス付き高齢者向け住宅であることを仮定し試算したものです。</a:t>
            </a:r>
            <a:endParaRPr lang="en-US" altLang="ja-JP" sz="1400" dirty="0">
              <a:solidFill>
                <a:srgbClr val="2F2B20"/>
              </a:solidFill>
              <a:latin typeface="ＭＳ ゴシック"/>
              <a:ea typeface="ＭＳ ゴシック"/>
            </a:endParaRPr>
          </a:p>
          <a:p>
            <a:pPr eaLnBrk="1" hangingPunct="1">
              <a:spcBef>
                <a:spcPct val="0"/>
              </a:spcBef>
              <a:buClr>
                <a:srgbClr val="FF3300"/>
              </a:buClr>
              <a:buFont typeface="Wingdings" pitchFamily="2" charset="2"/>
              <a:buNone/>
              <a:defRPr/>
            </a:pPr>
            <a:r>
              <a:rPr lang="ja-JP" altLang="en-US" sz="1400" dirty="0">
                <a:solidFill>
                  <a:srgbClr val="2F2B20"/>
                </a:solidFill>
                <a:latin typeface="ＭＳ ゴシック"/>
                <a:ea typeface="ＭＳ ゴシック"/>
              </a:rPr>
              <a:t>  （この金額が実際に補助金の額ではありません。）</a:t>
            </a:r>
          </a:p>
        </p:txBody>
      </p:sp>
      <p:sp>
        <p:nvSpPr>
          <p:cNvPr id="2" name="スライド番号プレースホルダー 1"/>
          <p:cNvSpPr>
            <a:spLocks noGrp="1"/>
          </p:cNvSpPr>
          <p:nvPr>
            <p:ph type="sldNum" sz="quarter" idx="12"/>
          </p:nvPr>
        </p:nvSpPr>
        <p:spPr>
          <a:xfrm>
            <a:off x="6876256" y="6477060"/>
            <a:ext cx="2133600" cy="365125"/>
          </a:xfrm>
        </p:spPr>
        <p:txBody>
          <a:bodyPr/>
          <a:lstStyle/>
          <a:p>
            <a:fld id="{9FB76AFA-577E-4394-9110-67FCE30B0DB9}" type="slidenum">
              <a:rPr lang="ja-JP" altLang="en-US" sz="1800" smtClean="0"/>
              <a:pPr/>
              <a:t>7</a:t>
            </a:fld>
            <a:endParaRPr lang="ja-JP" altLang="en-US" sz="1800" dirty="0"/>
          </a:p>
        </p:txBody>
      </p:sp>
    </p:spTree>
    <p:extLst>
      <p:ext uri="{BB962C8B-B14F-4D97-AF65-F5344CB8AC3E}">
        <p14:creationId xmlns:p14="http://schemas.microsoft.com/office/powerpoint/2010/main" val="1894313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274177" y="3515600"/>
            <a:ext cx="8332611" cy="3134459"/>
          </a:xfrm>
          <a:prstGeom prst="rect">
            <a:avLst/>
          </a:prstGeom>
        </p:spPr>
      </p:pic>
      <p:sp>
        <p:nvSpPr>
          <p:cNvPr id="13" name="Rectangle 5"/>
          <p:cNvSpPr>
            <a:spLocks noChangeArrowheads="1"/>
          </p:cNvSpPr>
          <p:nvPr/>
        </p:nvSpPr>
        <p:spPr bwMode="auto">
          <a:xfrm>
            <a:off x="425756" y="71946"/>
            <a:ext cx="8243887" cy="521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defRPr/>
            </a:pPr>
            <a:r>
              <a:rPr lang="ja-JP" altLang="en-US" sz="2800" b="1" spc="300" dirty="0">
                <a:solidFill>
                  <a:srgbClr val="2F2B20"/>
                </a:solidFill>
              </a:rPr>
              <a:t>補助制度の活用例　（新築の場合）</a:t>
            </a:r>
          </a:p>
        </p:txBody>
      </p:sp>
      <p:sp>
        <p:nvSpPr>
          <p:cNvPr id="2" name="スライド番号プレースホルダー 1"/>
          <p:cNvSpPr>
            <a:spLocks noGrp="1"/>
          </p:cNvSpPr>
          <p:nvPr>
            <p:ph type="sldNum" sz="quarter" idx="12"/>
          </p:nvPr>
        </p:nvSpPr>
        <p:spPr/>
        <p:txBody>
          <a:bodyPr/>
          <a:lstStyle/>
          <a:p>
            <a:fld id="{9FB76AFA-577E-4394-9110-67FCE30B0DB9}" type="slidenum">
              <a:rPr lang="ja-JP" altLang="en-US" sz="1800" smtClean="0"/>
              <a:pPr/>
              <a:t>8</a:t>
            </a:fld>
            <a:endParaRPr lang="ja-JP" altLang="en-US" sz="1800" dirty="0"/>
          </a:p>
        </p:txBody>
      </p:sp>
      <p:pic>
        <p:nvPicPr>
          <p:cNvPr id="3" name="図 2"/>
          <p:cNvPicPr>
            <a:picLocks noChangeAspect="1"/>
          </p:cNvPicPr>
          <p:nvPr/>
        </p:nvPicPr>
        <p:blipFill>
          <a:blip r:embed="rId3"/>
          <a:stretch>
            <a:fillRect/>
          </a:stretch>
        </p:blipFill>
        <p:spPr>
          <a:xfrm>
            <a:off x="275777" y="758618"/>
            <a:ext cx="8331011" cy="2676836"/>
          </a:xfrm>
          <a:prstGeom prst="rect">
            <a:avLst/>
          </a:prstGeom>
        </p:spPr>
      </p:pic>
    </p:spTree>
    <p:extLst>
      <p:ext uri="{BB962C8B-B14F-4D97-AF65-F5344CB8AC3E}">
        <p14:creationId xmlns:p14="http://schemas.microsoft.com/office/powerpoint/2010/main" val="3184472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FB76AFA-577E-4394-9110-67FCE30B0DB9}" type="slidenum">
              <a:rPr lang="ja-JP" altLang="en-US" smtClean="0"/>
              <a:pPr/>
              <a:t>9</a:t>
            </a:fld>
            <a:endParaRPr lang="ja-JP" altLang="en-US"/>
          </a:p>
        </p:txBody>
      </p:sp>
      <p:sp>
        <p:nvSpPr>
          <p:cNvPr id="59" name="Text Box 5013"/>
          <p:cNvSpPr txBox="1">
            <a:spLocks noChangeArrowheads="1"/>
          </p:cNvSpPr>
          <p:nvPr/>
        </p:nvSpPr>
        <p:spPr bwMode="auto">
          <a:xfrm>
            <a:off x="530481" y="6324532"/>
            <a:ext cx="7932387" cy="4416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74295" tIns="8890" rIns="74295" bIns="8890" anchor="b" anchorCtr="0" upright="1">
            <a:noAutofit/>
          </a:bodyPr>
          <a:lstStyle/>
          <a:p>
            <a:pPr marL="173990" indent="-173990" algn="just">
              <a:lnSpc>
                <a:spcPts val="1500"/>
              </a:lnSpc>
              <a:spcAft>
                <a:spcPts val="0"/>
              </a:spcAft>
            </a:pPr>
            <a:r>
              <a:rPr lang="ja-JP" sz="1400" kern="100" dirty="0">
                <a:effectLst/>
                <a:latin typeface="ＭＳ Ｐゴシック" panose="020B0600070205080204" pitchFamily="50" charset="-128"/>
                <a:ea typeface="ＭＳ Ｐゴシック" panose="020B0600070205080204" pitchFamily="50" charset="-128"/>
                <a:cs typeface="ＭＳ 明朝"/>
              </a:rPr>
              <a:t>※</a:t>
            </a:r>
            <a:r>
              <a:rPr lang="ja-JP" altLang="en-US" sz="1400" kern="100" dirty="0">
                <a:effectLst/>
                <a:latin typeface="ＭＳ Ｐゴシック" panose="020B0600070205080204" pitchFamily="50" charset="-128"/>
                <a:ea typeface="ＭＳ Ｐゴシック" panose="020B0600070205080204" pitchFamily="50" charset="-128"/>
                <a:cs typeface="ＭＳ 明朝"/>
              </a:rPr>
              <a:t>２　医療・介護連携強化加算の審査手続きは、都に応募交付申請を提出する前に行う必要が</a:t>
            </a:r>
            <a:endParaRPr lang="en-US" altLang="ja-JP" sz="1400" kern="100" dirty="0">
              <a:effectLst/>
              <a:latin typeface="ＭＳ Ｐゴシック" panose="020B0600070205080204" pitchFamily="50" charset="-128"/>
              <a:ea typeface="ＭＳ Ｐゴシック" panose="020B0600070205080204" pitchFamily="50" charset="-128"/>
              <a:cs typeface="ＭＳ 明朝"/>
            </a:endParaRPr>
          </a:p>
          <a:p>
            <a:pPr marL="173990" indent="-173990" algn="just">
              <a:lnSpc>
                <a:spcPts val="1500"/>
              </a:lnSpc>
              <a:spcAft>
                <a:spcPts val="0"/>
              </a:spcAft>
            </a:pPr>
            <a:r>
              <a:rPr lang="ja-JP" altLang="en-US" sz="1400" kern="100" dirty="0">
                <a:latin typeface="ＭＳ Ｐゴシック" panose="020B0600070205080204" pitchFamily="50" charset="-128"/>
                <a:ea typeface="ＭＳ Ｐゴシック" panose="020B0600070205080204" pitchFamily="50" charset="-128"/>
                <a:cs typeface="ＭＳ 明朝"/>
              </a:rPr>
              <a:t>　　　 </a:t>
            </a:r>
            <a:r>
              <a:rPr lang="ja-JP" altLang="en-US" sz="1400" kern="100" dirty="0">
                <a:effectLst/>
                <a:latin typeface="ＭＳ Ｐゴシック" panose="020B0600070205080204" pitchFamily="50" charset="-128"/>
                <a:ea typeface="ＭＳ Ｐゴシック" panose="020B0600070205080204" pitchFamily="50" charset="-128"/>
                <a:cs typeface="ＭＳ 明朝"/>
              </a:rPr>
              <a:t>ありますが、登録申請や国補助金の交付申請の後に行っても構いません</a:t>
            </a:r>
            <a:r>
              <a:rPr lang="ja-JP" altLang="en-US" sz="1400" dirty="0">
                <a:latin typeface="ＭＳ Ｐゴシック" panose="020B0600070205080204" pitchFamily="50" charset="-128"/>
                <a:ea typeface="ＭＳ Ｐゴシック" panose="020B0600070205080204" pitchFamily="50" charset="-128"/>
                <a:cs typeface="ＭＳ 明朝"/>
              </a:rPr>
              <a:t>。</a:t>
            </a:r>
            <a:endParaRPr lang="ja-JP" sz="1400" dirty="0">
              <a:effectLst/>
              <a:latin typeface="ＭＳ Ｐゴシック" panose="020B0600070205080204" pitchFamily="50" charset="-128"/>
              <a:ea typeface="ＭＳ Ｐゴシック" panose="020B0600070205080204" pitchFamily="50" charset="-128"/>
              <a:cs typeface="ＭＳ Ｐゴシック"/>
            </a:endParaRPr>
          </a:p>
        </p:txBody>
      </p:sp>
      <p:sp>
        <p:nvSpPr>
          <p:cNvPr id="60" name="Text Box 5013"/>
          <p:cNvSpPr txBox="1">
            <a:spLocks noChangeArrowheads="1"/>
          </p:cNvSpPr>
          <p:nvPr/>
        </p:nvSpPr>
        <p:spPr bwMode="auto">
          <a:xfrm>
            <a:off x="568938" y="5898402"/>
            <a:ext cx="7932388" cy="4416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74295" tIns="8890" rIns="74295" bIns="8890" anchor="b" anchorCtr="0" upright="1">
            <a:noAutofit/>
          </a:bodyPr>
          <a:lstStyle/>
          <a:p>
            <a:pPr marL="173990" indent="-173990" algn="just">
              <a:lnSpc>
                <a:spcPts val="1500"/>
              </a:lnSpc>
              <a:spcAft>
                <a:spcPts val="0"/>
              </a:spcAft>
            </a:pPr>
            <a:r>
              <a:rPr lang="ja-JP" sz="1400" kern="100" dirty="0">
                <a:effectLst/>
                <a:latin typeface="ＭＳ Ｐゴシック" panose="020B0600070205080204" pitchFamily="50" charset="-128"/>
                <a:ea typeface="ＭＳ Ｐゴシック" panose="020B0600070205080204" pitchFamily="50" charset="-128"/>
                <a:cs typeface="ＭＳ 明朝"/>
              </a:rPr>
              <a:t>※</a:t>
            </a:r>
            <a:r>
              <a:rPr lang="ja-JP" altLang="en-US" sz="1400" kern="100" dirty="0">
                <a:latin typeface="ＭＳ Ｐゴシック" panose="020B0600070205080204" pitchFamily="50" charset="-128"/>
                <a:ea typeface="ＭＳ Ｐゴシック" panose="020B0600070205080204" pitchFamily="50" charset="-128"/>
                <a:cs typeface="ＭＳ 明朝"/>
              </a:rPr>
              <a:t>１　国補助金においては工事を実施する場合は工事着工前に交付決定を受けることとされていますが、</a:t>
            </a:r>
            <a:endParaRPr lang="en-US" altLang="ja-JP" sz="1400" kern="100" dirty="0">
              <a:latin typeface="ＭＳ Ｐゴシック" panose="020B0600070205080204" pitchFamily="50" charset="-128"/>
              <a:ea typeface="ＭＳ Ｐゴシック" panose="020B0600070205080204" pitchFamily="50" charset="-128"/>
              <a:cs typeface="ＭＳ 明朝"/>
            </a:endParaRPr>
          </a:p>
          <a:p>
            <a:pPr marL="173990" indent="-173990" algn="just">
              <a:lnSpc>
                <a:spcPts val="1500"/>
              </a:lnSpc>
              <a:spcAft>
                <a:spcPts val="0"/>
              </a:spcAft>
            </a:pPr>
            <a:r>
              <a:rPr lang="ja-JP" altLang="en-US" sz="1400" kern="100" dirty="0">
                <a:solidFill>
                  <a:srgbClr val="FF0000"/>
                </a:solidFill>
                <a:latin typeface="ＭＳ Ｐゴシック" panose="020B0600070205080204" pitchFamily="50" charset="-128"/>
                <a:ea typeface="ＭＳ Ｐゴシック" panose="020B0600070205080204" pitchFamily="50" charset="-128"/>
                <a:cs typeface="ＭＳ 明朝"/>
              </a:rPr>
              <a:t>　　　  </a:t>
            </a:r>
            <a:r>
              <a:rPr lang="ja-JP" altLang="en-US" sz="1400" u="sng" kern="100" dirty="0">
                <a:solidFill>
                  <a:srgbClr val="FF0000"/>
                </a:solidFill>
                <a:latin typeface="ＭＳ Ｐゴシック" panose="020B0600070205080204" pitchFamily="50" charset="-128"/>
                <a:ea typeface="ＭＳ Ｐゴシック" panose="020B0600070205080204" pitchFamily="50" charset="-128"/>
                <a:cs typeface="ＭＳ 明朝"/>
              </a:rPr>
              <a:t>都補助金においては工事請負契約の締結前に交付決定を受ける必要があります。</a:t>
            </a:r>
            <a:endParaRPr lang="ja-JP" sz="1400" u="sng" dirty="0">
              <a:solidFill>
                <a:srgbClr val="FF0000"/>
              </a:solidFill>
              <a:effectLst/>
              <a:latin typeface="ＭＳ Ｐゴシック" panose="020B0600070205080204" pitchFamily="50" charset="-128"/>
              <a:ea typeface="ＭＳ Ｐゴシック" panose="020B0600070205080204" pitchFamily="50" charset="-128"/>
              <a:cs typeface="ＭＳ Ｐゴシック"/>
            </a:endParaRPr>
          </a:p>
        </p:txBody>
      </p:sp>
      <p:sp>
        <p:nvSpPr>
          <p:cNvPr id="61" name="テキスト ボックス 60"/>
          <p:cNvSpPr txBox="1"/>
          <p:nvPr/>
        </p:nvSpPr>
        <p:spPr>
          <a:xfrm>
            <a:off x="323528" y="89198"/>
            <a:ext cx="8365690" cy="461665"/>
          </a:xfrm>
          <a:prstGeom prst="rect">
            <a:avLst/>
          </a:prstGeom>
          <a:noFill/>
        </p:spPr>
        <p:txBody>
          <a:bodyPr wrap="square" rtlCol="0">
            <a:spAutoFit/>
          </a:bodyPr>
          <a:lstStyle/>
          <a:p>
            <a:pPr algn="ctr"/>
            <a:r>
              <a:rPr lang="ja-JP" altLang="en-US" sz="2400" b="1" dirty="0">
                <a:latin typeface="+mj-ea"/>
              </a:rPr>
              <a:t>医療・介護連携強化加算の</a:t>
            </a:r>
            <a:r>
              <a:rPr kumimoji="1" lang="ja-JP" altLang="en-US" sz="2400" b="1" dirty="0">
                <a:latin typeface="+mj-ea"/>
                <a:ea typeface="+mj-ea"/>
              </a:rPr>
              <a:t>審査</a:t>
            </a:r>
            <a:r>
              <a:rPr lang="ja-JP" altLang="en-US" sz="2400" b="1" dirty="0">
                <a:latin typeface="+mj-ea"/>
                <a:ea typeface="+mj-ea"/>
              </a:rPr>
              <a:t>及び工事着手までの手続き</a:t>
            </a:r>
            <a:endParaRPr kumimoji="1" lang="en-US" altLang="ja-JP" sz="2400" b="1" dirty="0">
              <a:latin typeface="+mj-ea"/>
              <a:ea typeface="+mj-ea"/>
            </a:endParaRPr>
          </a:p>
        </p:txBody>
      </p:sp>
      <p:sp>
        <p:nvSpPr>
          <p:cNvPr id="62" name="テキスト ボックス 61"/>
          <p:cNvSpPr txBox="1"/>
          <p:nvPr/>
        </p:nvSpPr>
        <p:spPr>
          <a:xfrm>
            <a:off x="414152" y="592677"/>
            <a:ext cx="8352000" cy="964367"/>
          </a:xfrm>
          <a:prstGeom prst="rect">
            <a:avLst/>
          </a:prstGeom>
          <a:solidFill>
            <a:srgbClr val="E8E4E0"/>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pPr>
              <a:lnSpc>
                <a:spcPts val="1680"/>
              </a:lnSpc>
            </a:pPr>
            <a:r>
              <a:rPr kumimoji="1" lang="ja-JP" altLang="en-US" sz="1400" dirty="0"/>
              <a:t>☞ 審査期間</a:t>
            </a:r>
            <a:r>
              <a:rPr lang="ja-JP" altLang="en-US" sz="1400" dirty="0"/>
              <a:t>は</a:t>
            </a:r>
            <a:r>
              <a:rPr kumimoji="1" lang="ja-JP" altLang="en-US" sz="1400" b="1" dirty="0"/>
              <a:t>約１か月</a:t>
            </a:r>
            <a:r>
              <a:rPr lang="ja-JP" altLang="en-US" sz="1400" dirty="0"/>
              <a:t>（外部有識者への意見照会を実施）</a:t>
            </a:r>
            <a:endParaRPr lang="en-US" altLang="ja-JP" sz="1400" dirty="0"/>
          </a:p>
          <a:p>
            <a:pPr>
              <a:lnSpc>
                <a:spcPts val="1680"/>
              </a:lnSpc>
            </a:pPr>
            <a:r>
              <a:rPr lang="ja-JP" altLang="en-US" sz="1400" dirty="0"/>
              <a:t>　　→　その他手続を含め</a:t>
            </a:r>
            <a:r>
              <a:rPr lang="ja-JP" altLang="en-US" sz="1400" u="sng" dirty="0">
                <a:solidFill>
                  <a:srgbClr val="FF0000"/>
                </a:solidFill>
              </a:rPr>
              <a:t>事業着手（工事請負契約締結）の２か月前には加算申請の提出を</a:t>
            </a:r>
            <a:endParaRPr lang="en-US" altLang="ja-JP" sz="1400" u="sng" dirty="0">
              <a:solidFill>
                <a:srgbClr val="FF0000"/>
              </a:solidFill>
            </a:endParaRPr>
          </a:p>
          <a:p>
            <a:pPr>
              <a:lnSpc>
                <a:spcPts val="1680"/>
              </a:lnSpc>
            </a:pPr>
            <a:r>
              <a:rPr kumimoji="1" lang="ja-JP" altLang="en-US" sz="1400" dirty="0"/>
              <a:t>☞ </a:t>
            </a:r>
            <a:r>
              <a:rPr lang="ja-JP" altLang="en-US" sz="1400" dirty="0"/>
              <a:t>書類の提出窓口は住宅政策本部（交付申請書類と同じ）　</a:t>
            </a:r>
            <a:endParaRPr lang="en-US" altLang="ja-JP" sz="1400" dirty="0"/>
          </a:p>
          <a:p>
            <a:pPr>
              <a:lnSpc>
                <a:spcPts val="1680"/>
              </a:lnSpc>
            </a:pPr>
            <a:r>
              <a:rPr kumimoji="1" lang="ja-JP" altLang="en-US" sz="1400" dirty="0"/>
              <a:t>☞ 審査に係る質疑対応等は福祉局</a:t>
            </a:r>
            <a:endParaRPr kumimoji="1" lang="en-US" altLang="ja-JP" sz="1400" dirty="0"/>
          </a:p>
        </p:txBody>
      </p:sp>
      <p:grpSp>
        <p:nvGrpSpPr>
          <p:cNvPr id="82" name="グループ化 81"/>
          <p:cNvGrpSpPr/>
          <p:nvPr/>
        </p:nvGrpSpPr>
        <p:grpSpPr>
          <a:xfrm>
            <a:off x="215711" y="1700809"/>
            <a:ext cx="8597618" cy="4083947"/>
            <a:chOff x="7166308" y="3657742"/>
            <a:chExt cx="6581965" cy="5891638"/>
          </a:xfrm>
        </p:grpSpPr>
        <p:grpSp>
          <p:nvGrpSpPr>
            <p:cNvPr id="83" name="グループ化 82"/>
            <p:cNvGrpSpPr/>
            <p:nvPr/>
          </p:nvGrpSpPr>
          <p:grpSpPr>
            <a:xfrm>
              <a:off x="7166308" y="3657742"/>
              <a:ext cx="6581965" cy="5891638"/>
              <a:chOff x="136310" y="3481374"/>
              <a:chExt cx="6581965" cy="5891638"/>
            </a:xfrm>
          </p:grpSpPr>
          <p:grpSp>
            <p:nvGrpSpPr>
              <p:cNvPr id="87" name="グループ化 86"/>
              <p:cNvGrpSpPr/>
              <p:nvPr/>
            </p:nvGrpSpPr>
            <p:grpSpPr>
              <a:xfrm>
                <a:off x="136310" y="4646318"/>
                <a:ext cx="6570415" cy="1090148"/>
                <a:chOff x="146306" y="4586187"/>
                <a:chExt cx="6570415" cy="1090148"/>
              </a:xfrm>
            </p:grpSpPr>
            <p:sp>
              <p:nvSpPr>
                <p:cNvPr id="97" name="角丸四角形 96"/>
                <p:cNvSpPr/>
                <p:nvPr/>
              </p:nvSpPr>
              <p:spPr>
                <a:xfrm>
                  <a:off x="416721" y="4586187"/>
                  <a:ext cx="6300000" cy="1080000"/>
                </a:xfrm>
                <a:prstGeom prst="roundRect">
                  <a:avLst>
                    <a:gd name="adj" fmla="val 6219"/>
                  </a:avLst>
                </a:prstGeom>
                <a:solidFill>
                  <a:srgbClr val="FFFFCC"/>
                </a:solidFill>
                <a:effectLst/>
              </p:spPr>
              <p:style>
                <a:lnRef idx="1">
                  <a:schemeClr val="accent5"/>
                </a:lnRef>
                <a:fillRef idx="2">
                  <a:schemeClr val="accent5"/>
                </a:fillRef>
                <a:effectRef idx="1">
                  <a:schemeClr val="accent5"/>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8" name="角丸四角形 97"/>
                <p:cNvSpPr/>
                <p:nvPr/>
              </p:nvSpPr>
              <p:spPr>
                <a:xfrm>
                  <a:off x="146306" y="4637353"/>
                  <a:ext cx="275600" cy="1038982"/>
                </a:xfrm>
                <a:prstGeom prst="roundRect">
                  <a:avLst/>
                </a:prstGeom>
                <a:solidFill>
                  <a:schemeClr val="bg1"/>
                </a:solidFill>
                <a:ln>
                  <a:solidFill>
                    <a:schemeClr val="tx1"/>
                  </a:solidFill>
                </a:ln>
                <a:effectLst/>
              </p:spPr>
              <p:style>
                <a:lnRef idx="1">
                  <a:schemeClr val="accent4"/>
                </a:lnRef>
                <a:fillRef idx="2">
                  <a:schemeClr val="accent4"/>
                </a:fillRef>
                <a:effectRef idx="1">
                  <a:schemeClr val="accent4"/>
                </a:effectRef>
                <a:fontRef idx="minor">
                  <a:schemeClr val="dk1"/>
                </a:fontRef>
              </p:style>
              <p:txBody>
                <a:bodyPr vert="wordArtVertRtl" lIns="0" tIns="0" rIns="0" b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900" b="1" dirty="0">
                      <a:solidFill>
                        <a:schemeClr val="tx1"/>
                      </a:solidFill>
                      <a:latin typeface="+mj-ea"/>
                      <a:ea typeface="+mj-ea"/>
                    </a:rPr>
                    <a:t>東京都福祉保健財団</a:t>
                  </a:r>
                </a:p>
              </p:txBody>
            </p:sp>
          </p:grpSp>
          <p:grpSp>
            <p:nvGrpSpPr>
              <p:cNvPr id="88" name="グループ化 87"/>
              <p:cNvGrpSpPr/>
              <p:nvPr/>
            </p:nvGrpSpPr>
            <p:grpSpPr>
              <a:xfrm>
                <a:off x="136310" y="5749287"/>
                <a:ext cx="6580840" cy="1800000"/>
                <a:chOff x="426626" y="4723745"/>
                <a:chExt cx="6580840" cy="1800000"/>
              </a:xfrm>
            </p:grpSpPr>
            <p:sp>
              <p:nvSpPr>
                <p:cNvPr id="95" name="角丸四角形 94"/>
                <p:cNvSpPr/>
                <p:nvPr/>
              </p:nvSpPr>
              <p:spPr>
                <a:xfrm>
                  <a:off x="707466" y="4723745"/>
                  <a:ext cx="6300000" cy="1800000"/>
                </a:xfrm>
                <a:prstGeom prst="roundRect">
                  <a:avLst>
                    <a:gd name="adj" fmla="val 6219"/>
                  </a:avLst>
                </a:prstGeom>
                <a:solidFill>
                  <a:srgbClr val="FFFFCC"/>
                </a:solidFill>
                <a:effectLst/>
              </p:spPr>
              <p:style>
                <a:lnRef idx="1">
                  <a:schemeClr val="accent5"/>
                </a:lnRef>
                <a:fillRef idx="2">
                  <a:schemeClr val="accent5"/>
                </a:fillRef>
                <a:effectRef idx="1">
                  <a:schemeClr val="accent5"/>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6" name="角丸四角形 95"/>
                <p:cNvSpPr/>
                <p:nvPr/>
              </p:nvSpPr>
              <p:spPr>
                <a:xfrm>
                  <a:off x="426626" y="4817708"/>
                  <a:ext cx="275600" cy="1609979"/>
                </a:xfrm>
                <a:prstGeom prst="roundRect">
                  <a:avLst/>
                </a:prstGeom>
                <a:solidFill>
                  <a:schemeClr val="bg1"/>
                </a:solidFill>
                <a:ln>
                  <a:solidFill>
                    <a:schemeClr val="tx1"/>
                  </a:solidFill>
                </a:ln>
                <a:effectLst/>
              </p:spPr>
              <p:style>
                <a:lnRef idx="1">
                  <a:schemeClr val="accent4"/>
                </a:lnRef>
                <a:fillRef idx="2">
                  <a:schemeClr val="accent4"/>
                </a:fillRef>
                <a:effectRef idx="1">
                  <a:schemeClr val="accent4"/>
                </a:effectRef>
                <a:fontRef idx="minor">
                  <a:schemeClr val="dk1"/>
                </a:fontRef>
              </p:style>
              <p:txBody>
                <a:bodyPr vert="wordArtVertRtl"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b="1" dirty="0">
                      <a:solidFill>
                        <a:schemeClr val="tx1"/>
                      </a:solidFill>
                      <a:latin typeface="ＭＳ Ｐゴシック" panose="020B0600070205080204" pitchFamily="50" charset="-128"/>
                      <a:ea typeface="ＭＳ Ｐゴシック" panose="020B0600070205080204" pitchFamily="50" charset="-128"/>
                    </a:rPr>
                    <a:t>住宅政策本部</a:t>
                  </a:r>
                </a:p>
              </p:txBody>
            </p:sp>
          </p:grpSp>
          <p:grpSp>
            <p:nvGrpSpPr>
              <p:cNvPr id="89" name="グループ化 88"/>
              <p:cNvGrpSpPr/>
              <p:nvPr/>
            </p:nvGrpSpPr>
            <p:grpSpPr>
              <a:xfrm>
                <a:off x="136310" y="7603249"/>
                <a:ext cx="6581965" cy="1769763"/>
                <a:chOff x="-257126" y="4385223"/>
                <a:chExt cx="9596229" cy="2003400"/>
              </a:xfrm>
            </p:grpSpPr>
            <p:sp>
              <p:nvSpPr>
                <p:cNvPr id="93" name="角丸四角形 92"/>
                <p:cNvSpPr/>
                <p:nvPr/>
              </p:nvSpPr>
              <p:spPr>
                <a:xfrm>
                  <a:off x="153967" y="4385223"/>
                  <a:ext cx="9185136" cy="2003400"/>
                </a:xfrm>
                <a:prstGeom prst="roundRect">
                  <a:avLst>
                    <a:gd name="adj" fmla="val 6219"/>
                  </a:avLst>
                </a:prstGeom>
                <a:solidFill>
                  <a:srgbClr val="FFFFCC"/>
                </a:solidFill>
                <a:ln w="50800" cmpd="thickThin"/>
                <a:effectLst/>
              </p:spPr>
              <p:style>
                <a:lnRef idx="1">
                  <a:schemeClr val="accent5"/>
                </a:lnRef>
                <a:fillRef idx="2">
                  <a:schemeClr val="accent5"/>
                </a:fillRef>
                <a:effectRef idx="1">
                  <a:schemeClr val="accent5"/>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4" name="角丸四角形 93"/>
                <p:cNvSpPr/>
                <p:nvPr/>
              </p:nvSpPr>
              <p:spPr>
                <a:xfrm>
                  <a:off x="-257126" y="4468228"/>
                  <a:ext cx="401814" cy="1833866"/>
                </a:xfrm>
                <a:prstGeom prst="roundRect">
                  <a:avLst/>
                </a:prstGeom>
                <a:solidFill>
                  <a:srgbClr val="990099"/>
                </a:solidFill>
                <a:effectLst/>
              </p:spPr>
              <p:style>
                <a:lnRef idx="1">
                  <a:schemeClr val="accent4"/>
                </a:lnRef>
                <a:fillRef idx="2">
                  <a:schemeClr val="accent4"/>
                </a:fillRef>
                <a:effectRef idx="1">
                  <a:schemeClr val="accent4"/>
                </a:effectRef>
                <a:fontRef idx="minor">
                  <a:schemeClr val="dk1"/>
                </a:fontRef>
              </p:style>
              <p:txBody>
                <a:bodyPr vert="wordArtVertRtl"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solidFill>
                        <a:schemeClr val="bg1"/>
                      </a:solidFill>
                      <a:latin typeface="HGP創英角ﾎﾟｯﾌﾟ体" panose="040B0A00000000000000" pitchFamily="50" charset="-128"/>
                      <a:ea typeface="HGP創英角ﾎﾟｯﾌﾟ体" panose="040B0A00000000000000" pitchFamily="50" charset="-128"/>
                    </a:rPr>
                    <a:t>福祉局</a:t>
                  </a:r>
                </a:p>
              </p:txBody>
            </p:sp>
          </p:grpSp>
          <p:grpSp>
            <p:nvGrpSpPr>
              <p:cNvPr id="90" name="グループ化 89"/>
              <p:cNvGrpSpPr/>
              <p:nvPr/>
            </p:nvGrpSpPr>
            <p:grpSpPr>
              <a:xfrm>
                <a:off x="141708" y="3481374"/>
                <a:ext cx="6575442" cy="1152000"/>
                <a:chOff x="183558" y="3516315"/>
                <a:chExt cx="6575442" cy="1080000"/>
              </a:xfrm>
            </p:grpSpPr>
            <p:sp>
              <p:nvSpPr>
                <p:cNvPr id="91" name="角丸四角形 90"/>
                <p:cNvSpPr/>
                <p:nvPr/>
              </p:nvSpPr>
              <p:spPr>
                <a:xfrm>
                  <a:off x="459000" y="3516315"/>
                  <a:ext cx="6300000" cy="1080000"/>
                </a:xfrm>
                <a:prstGeom prst="roundRect">
                  <a:avLst>
                    <a:gd name="adj" fmla="val 6219"/>
                  </a:avLst>
                </a:prstGeom>
                <a:solidFill>
                  <a:srgbClr val="FFFFCC"/>
                </a:solidFill>
                <a:effectLst/>
              </p:spPr>
              <p:style>
                <a:lnRef idx="1">
                  <a:schemeClr val="accent5"/>
                </a:lnRef>
                <a:fillRef idx="2">
                  <a:schemeClr val="accent5"/>
                </a:fillRef>
                <a:effectRef idx="1">
                  <a:schemeClr val="accent5"/>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2" name="角丸四角形 91"/>
                <p:cNvSpPr/>
                <p:nvPr/>
              </p:nvSpPr>
              <p:spPr>
                <a:xfrm>
                  <a:off x="183558" y="3686806"/>
                  <a:ext cx="275441" cy="681644"/>
                </a:xfrm>
                <a:prstGeom prst="roundRect">
                  <a:avLst/>
                </a:prstGeom>
                <a:solidFill>
                  <a:schemeClr val="bg1"/>
                </a:solidFill>
                <a:ln>
                  <a:solidFill>
                    <a:schemeClr val="tx1"/>
                  </a:solidFill>
                </a:ln>
                <a:effectLst/>
              </p:spPr>
              <p:style>
                <a:lnRef idx="1">
                  <a:schemeClr val="accent4"/>
                </a:lnRef>
                <a:fillRef idx="2">
                  <a:schemeClr val="accent4"/>
                </a:fillRef>
                <a:effectRef idx="1">
                  <a:schemeClr val="accent4"/>
                </a:effectRef>
                <a:fontRef idx="minor">
                  <a:schemeClr val="dk1"/>
                </a:fontRef>
              </p:style>
              <p:txBody>
                <a:bodyPr vert="horz" rtlCol="0" anchor="ctr" anchorCtr="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1050" b="1" dirty="0">
                      <a:solidFill>
                        <a:schemeClr val="tx1"/>
                      </a:solidFill>
                      <a:latin typeface="+mj-ea"/>
                      <a:ea typeface="+mj-ea"/>
                    </a:rPr>
                    <a:t>国</a:t>
                  </a:r>
                </a:p>
              </p:txBody>
            </p:sp>
          </p:grpSp>
        </p:grpSp>
        <p:grpSp>
          <p:nvGrpSpPr>
            <p:cNvPr id="84" name="グループ化 83"/>
            <p:cNvGrpSpPr/>
            <p:nvPr/>
          </p:nvGrpSpPr>
          <p:grpSpPr>
            <a:xfrm>
              <a:off x="12302450" y="3769881"/>
              <a:ext cx="1405587" cy="241390"/>
              <a:chOff x="5284007" y="3566059"/>
              <a:chExt cx="1405587" cy="241390"/>
            </a:xfrm>
          </p:grpSpPr>
          <p:sp>
            <p:nvSpPr>
              <p:cNvPr id="85" name="Text Box 5013"/>
              <p:cNvSpPr txBox="1">
                <a:spLocks noChangeArrowheads="1"/>
              </p:cNvSpPr>
              <p:nvPr/>
            </p:nvSpPr>
            <p:spPr bwMode="auto">
              <a:xfrm>
                <a:off x="5752552" y="3566059"/>
                <a:ext cx="937042" cy="2413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74295" tIns="8890" rIns="74295" bIns="889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spcBef>
                    <a:spcPts val="600"/>
                  </a:spcBef>
                  <a:spcAft>
                    <a:spcPts val="0"/>
                  </a:spcAft>
                </a:pPr>
                <a:r>
                  <a:rPr lang="ja-JP" altLang="en-US" sz="1050" kern="100" dirty="0">
                    <a:latin typeface="HG丸ｺﾞｼｯｸM-PRO" panose="020F0600000000000000" pitchFamily="50" charset="-128"/>
                    <a:ea typeface="HG丸ｺﾞｼｯｸM-PRO" panose="020F0600000000000000" pitchFamily="50" charset="-128"/>
                    <a:cs typeface="Times New Roman"/>
                  </a:rPr>
                  <a:t>申請者</a:t>
                </a:r>
                <a:r>
                  <a:rPr lang="ja-JP" sz="1050" kern="100" dirty="0">
                    <a:effectLst/>
                    <a:latin typeface="HG丸ｺﾞｼｯｸM-PRO" panose="020F0600000000000000" pitchFamily="50" charset="-128"/>
                    <a:ea typeface="HG丸ｺﾞｼｯｸM-PRO" panose="020F0600000000000000" pitchFamily="50" charset="-128"/>
                    <a:cs typeface="Times New Roman"/>
                  </a:rPr>
                  <a:t>が行う手続</a:t>
                </a:r>
                <a:endParaRPr lang="ja-JP" sz="1200" dirty="0">
                  <a:effectLst/>
                  <a:latin typeface="HG丸ｺﾞｼｯｸM-PRO" panose="020F0600000000000000" pitchFamily="50" charset="-128"/>
                  <a:ea typeface="HG丸ｺﾞｼｯｸM-PRO" panose="020F0600000000000000" pitchFamily="50" charset="-128"/>
                  <a:cs typeface="ＭＳ Ｐゴシック"/>
                </a:endParaRPr>
              </a:p>
            </p:txBody>
          </p:sp>
          <p:sp>
            <p:nvSpPr>
              <p:cNvPr id="86" name="Rectangle 5012"/>
              <p:cNvSpPr>
                <a:spLocks noChangeArrowheads="1"/>
              </p:cNvSpPr>
              <p:nvPr/>
            </p:nvSpPr>
            <p:spPr bwMode="auto">
              <a:xfrm>
                <a:off x="5284007" y="3604247"/>
                <a:ext cx="501941" cy="174427"/>
              </a:xfrm>
              <a:prstGeom prst="rect">
                <a:avLst/>
              </a:prstGeom>
              <a:solidFill>
                <a:srgbClr val="99FFCC"/>
              </a:solidFill>
              <a:ln w="9525" algn="ctr">
                <a:solidFill>
                  <a:srgbClr val="00B050"/>
                </a:solidFill>
                <a:miter lim="800000"/>
                <a:headEnd/>
                <a:tailEnd/>
              </a:ln>
              <a:effectLst/>
            </p:spPr>
            <p:txBody>
              <a:bodyPr rot="0" vert="horz" wrap="square" lIns="74295" tIns="8890" rIns="74295" bIns="8890" anchor="t"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spcBef>
                    <a:spcPts val="600"/>
                  </a:spcBef>
                  <a:spcAft>
                    <a:spcPts val="0"/>
                  </a:spcAft>
                </a:pPr>
                <a:r>
                  <a:rPr lang="en-US" sz="1050" kern="100" dirty="0">
                    <a:effectLst/>
                    <a:latin typeface="Century"/>
                    <a:ea typeface="ＭＳ 明朝"/>
                    <a:cs typeface="Times New Roman"/>
                  </a:rPr>
                  <a:t> </a:t>
                </a:r>
                <a:endParaRPr lang="ja-JP" sz="1050" kern="100" dirty="0">
                  <a:effectLst/>
                  <a:latin typeface="Century"/>
                  <a:ea typeface="ＭＳ 明朝"/>
                  <a:cs typeface="Times New Roman"/>
                </a:endParaRPr>
              </a:p>
            </p:txBody>
          </p:sp>
        </p:grpSp>
      </p:grpSp>
      <p:grpSp>
        <p:nvGrpSpPr>
          <p:cNvPr id="99" name="グループ化 98"/>
          <p:cNvGrpSpPr/>
          <p:nvPr/>
        </p:nvGrpSpPr>
        <p:grpSpPr>
          <a:xfrm>
            <a:off x="830716" y="1782532"/>
            <a:ext cx="7733227" cy="3949238"/>
            <a:chOff x="656317" y="3554425"/>
            <a:chExt cx="5940752" cy="5767715"/>
          </a:xfrm>
        </p:grpSpPr>
        <p:grpSp>
          <p:nvGrpSpPr>
            <p:cNvPr id="100" name="グループ化 99"/>
            <p:cNvGrpSpPr/>
            <p:nvPr/>
          </p:nvGrpSpPr>
          <p:grpSpPr>
            <a:xfrm>
              <a:off x="656317" y="5869173"/>
              <a:ext cx="5940752" cy="3452967"/>
              <a:chOff x="656317" y="5869173"/>
              <a:chExt cx="5940752" cy="3452967"/>
            </a:xfrm>
          </p:grpSpPr>
          <p:grpSp>
            <p:nvGrpSpPr>
              <p:cNvPr id="114" name="グループ化 113"/>
              <p:cNvGrpSpPr/>
              <p:nvPr/>
            </p:nvGrpSpPr>
            <p:grpSpPr>
              <a:xfrm>
                <a:off x="656317" y="5869173"/>
                <a:ext cx="5940752" cy="3452967"/>
                <a:chOff x="656317" y="5869173"/>
                <a:chExt cx="5940752" cy="3452967"/>
              </a:xfrm>
            </p:grpSpPr>
            <p:sp>
              <p:nvSpPr>
                <p:cNvPr id="119" name="テキスト ボックス 34"/>
                <p:cNvSpPr txBox="1"/>
                <p:nvPr/>
              </p:nvSpPr>
              <p:spPr>
                <a:xfrm>
                  <a:off x="6182235" y="5930327"/>
                  <a:ext cx="414834" cy="15773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4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事業着手</a:t>
                  </a:r>
                  <a:endParaRPr kumimoji="1" lang="en-US" altLang="ja-JP" sz="14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a:p>
                  <a:pPr algn="ctr"/>
                  <a:r>
                    <a:rPr kumimoji="1" lang="en-US" altLang="ja-JP" sz="900" b="1" kern="1200" spc="-1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a:t>
                  </a:r>
                  <a:r>
                    <a:rPr kumimoji="1" lang="ja-JP" altLang="en-US" sz="800" b="1" kern="1200" spc="-15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工事請負契約の締結</a:t>
                  </a:r>
                  <a:r>
                    <a:rPr kumimoji="1" lang="en-US" altLang="ja-JP" sz="800" b="1" kern="1200" spc="-15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a:t>
                  </a:r>
                  <a:endParaRPr kumimoji="1" lang="ja-JP" altLang="en-US" sz="700" b="1" kern="1200" spc="-15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p:txBody>
            </p:sp>
            <p:sp>
              <p:nvSpPr>
                <p:cNvPr id="120" name="テキスト ボックス 33"/>
                <p:cNvSpPr txBox="1"/>
                <p:nvPr/>
              </p:nvSpPr>
              <p:spPr>
                <a:xfrm>
                  <a:off x="5595264" y="5913294"/>
                  <a:ext cx="378732" cy="15773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spc="-100" baseline="0" dirty="0">
                      <a:solidFill>
                        <a:schemeClr val="tx1"/>
                      </a:solidFill>
                      <a:effectLst/>
                      <a:latin typeface="HG丸ｺﾞｼｯｸM-PRO" panose="020F0600000000000000" pitchFamily="50" charset="-128"/>
                      <a:ea typeface="HG丸ｺﾞｼｯｸM-PRO" panose="020F0600000000000000" pitchFamily="50" charset="-128"/>
                      <a:cs typeface="+mn-cs"/>
                    </a:rPr>
                    <a:t>交付決定・通知</a:t>
                  </a:r>
                </a:p>
              </p:txBody>
            </p:sp>
            <p:sp>
              <p:nvSpPr>
                <p:cNvPr id="121" name="テキスト ボックス 35"/>
                <p:cNvSpPr txBox="1"/>
                <p:nvPr/>
              </p:nvSpPr>
              <p:spPr>
                <a:xfrm>
                  <a:off x="5042635" y="5978131"/>
                  <a:ext cx="378732" cy="144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600" b="1" kern="1200" spc="-150" baseline="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サービス付き高齢者向け住宅</a:t>
                  </a:r>
                  <a:endParaRPr kumimoji="1" lang="en-US" altLang="ja-JP" sz="600" b="1" kern="1200" spc="-150" baseline="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a:p>
                  <a:pPr algn="ctr"/>
                  <a:r>
                    <a:rPr kumimoji="1" lang="ja-JP" altLang="en-US" sz="10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補助金の応募</a:t>
                  </a:r>
                  <a:endParaRPr kumimoji="1" lang="en-US" altLang="ja-JP" sz="10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a:p>
                  <a:pPr algn="ctr"/>
                  <a:r>
                    <a:rPr kumimoji="1" lang="ja-JP" altLang="en-US" sz="10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・交付申請</a:t>
                  </a:r>
                  <a:endParaRPr kumimoji="1" lang="ja-JP" altLang="en-US" sz="9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p:txBody>
            </p:sp>
            <p:sp>
              <p:nvSpPr>
                <p:cNvPr id="122" name="テキスト ボックス 10"/>
                <p:cNvSpPr txBox="1"/>
                <p:nvPr/>
              </p:nvSpPr>
              <p:spPr>
                <a:xfrm>
                  <a:off x="2768154" y="5869173"/>
                  <a:ext cx="396000" cy="15773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0" r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8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rPr>
                    <a:t>福祉局長へ</a:t>
                  </a:r>
                  <a:endParaRPr kumimoji="1" lang="en-US" altLang="ja-JP" sz="8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sz="1200" b="1" kern="1200" spc="300" dirty="0">
                      <a:solidFill>
                        <a:schemeClr val="tx1"/>
                      </a:solidFill>
                      <a:effectLst/>
                      <a:latin typeface="HG丸ｺﾞｼｯｸM-PRO" panose="020F0600000000000000" pitchFamily="50" charset="-128"/>
                      <a:ea typeface="HG丸ｺﾞｼｯｸM-PRO" panose="020F0600000000000000" pitchFamily="50" charset="-128"/>
                      <a:cs typeface="+mn-cs"/>
                    </a:rPr>
                    <a:t>審査依頼</a:t>
                  </a:r>
                </a:p>
              </p:txBody>
            </p:sp>
            <p:sp>
              <p:nvSpPr>
                <p:cNvPr id="123" name="テキスト ボックス 11"/>
                <p:cNvSpPr txBox="1"/>
                <p:nvPr/>
              </p:nvSpPr>
              <p:spPr>
                <a:xfrm>
                  <a:off x="2229432" y="5903985"/>
                  <a:ext cx="378732" cy="15773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800" b="1" kern="1200" spc="-250" dirty="0">
                      <a:solidFill>
                        <a:schemeClr val="tx1"/>
                      </a:solidFill>
                      <a:effectLst/>
                      <a:latin typeface="ＭＳ Ｐゴシック" panose="020B0600070205080204" pitchFamily="50" charset="-128"/>
                      <a:ea typeface="ＭＳ Ｐゴシック" panose="020B0600070205080204" pitchFamily="50" charset="-128"/>
                      <a:cs typeface="Calibri" panose="020F0502020204030204" pitchFamily="34" charset="0"/>
                    </a:rPr>
                    <a:t>医療・介護連携強化加算</a:t>
                  </a:r>
                </a:p>
                <a:p>
                  <a:pPr algn="ctr"/>
                  <a:r>
                    <a:rPr kumimoji="1" lang="ja-JP" altLang="en-US" sz="1000" b="1" kern="1200" spc="-100" dirty="0">
                      <a:solidFill>
                        <a:schemeClr val="tx1"/>
                      </a:solidFill>
                      <a:effectLst/>
                      <a:latin typeface="ＭＳ Ｐゴシック" panose="020B0600070205080204" pitchFamily="50" charset="-128"/>
                      <a:ea typeface="ＭＳ Ｐゴシック" panose="020B0600070205080204" pitchFamily="50" charset="-128"/>
                      <a:cs typeface="Calibri" panose="020F0502020204030204" pitchFamily="34" charset="0"/>
                    </a:rPr>
                    <a:t>審査依頼書提出</a:t>
                  </a:r>
                </a:p>
              </p:txBody>
            </p:sp>
            <p:sp>
              <p:nvSpPr>
                <p:cNvPr id="124" name="テキスト ボックス 12"/>
                <p:cNvSpPr txBox="1"/>
                <p:nvPr/>
              </p:nvSpPr>
              <p:spPr>
                <a:xfrm>
                  <a:off x="3351429" y="7744840"/>
                  <a:ext cx="378732" cy="1577300"/>
                </a:xfrm>
                <a:prstGeom prst="roundRect">
                  <a:avLst>
                    <a:gd name="adj" fmla="val 36070"/>
                  </a:avLst>
                </a:prstGeom>
                <a:ln/>
              </p:spPr>
              <p:style>
                <a:lnRef idx="2">
                  <a:schemeClr val="accent1">
                    <a:shade val="50000"/>
                  </a:schemeClr>
                </a:lnRef>
                <a:fillRef idx="1">
                  <a:schemeClr val="accent1"/>
                </a:fillRef>
                <a:effectRef idx="0">
                  <a:schemeClr val="accent1"/>
                </a:effectRef>
                <a:fontRef idx="minor">
                  <a:schemeClr val="lt1"/>
                </a:fontRef>
              </p:style>
              <p:txBody>
                <a:bodyPr vert="wordArtVertRtl" wrap="square" lIns="0" rIns="0" rtlCol="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900" b="1" kern="1200" spc="-80" dirty="0">
                      <a:solidFill>
                        <a:schemeClr val="bg1"/>
                      </a:solidFill>
                      <a:effectLst/>
                      <a:latin typeface="HG丸ｺﾞｼｯｸM-PRO" panose="020F0600000000000000" pitchFamily="50" charset="-128"/>
                      <a:ea typeface="HG丸ｺﾞｼｯｸM-PRO" panose="020F0600000000000000" pitchFamily="50" charset="-128"/>
                      <a:cs typeface="+mn-cs"/>
                    </a:rPr>
                    <a:t>外部審査委員へ</a:t>
                  </a:r>
                  <a:endParaRPr kumimoji="1" lang="ja-JP" altLang="en-US" sz="1050" b="1" kern="1200" spc="-80" dirty="0">
                    <a:solidFill>
                      <a:schemeClr val="bg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sz="1200" b="1" kern="1200" spc="300" dirty="0">
                      <a:solidFill>
                        <a:schemeClr val="bg1"/>
                      </a:solidFill>
                      <a:effectLst/>
                      <a:latin typeface="HG丸ｺﾞｼｯｸM-PRO" panose="020F0600000000000000" pitchFamily="50" charset="-128"/>
                      <a:ea typeface="HG丸ｺﾞｼｯｸM-PRO" panose="020F0600000000000000" pitchFamily="50" charset="-128"/>
                      <a:cs typeface="+mn-cs"/>
                    </a:rPr>
                    <a:t>意見照会</a:t>
                  </a:r>
                </a:p>
              </p:txBody>
            </p:sp>
            <p:sp>
              <p:nvSpPr>
                <p:cNvPr id="125" name="テキスト ボックス 13"/>
                <p:cNvSpPr txBox="1"/>
                <p:nvPr/>
              </p:nvSpPr>
              <p:spPr>
                <a:xfrm>
                  <a:off x="2801977" y="7783584"/>
                  <a:ext cx="344302" cy="1440000"/>
                </a:xfrm>
                <a:prstGeom prst="roundRect">
                  <a:avLst>
                    <a:gd name="adj" fmla="val 30190"/>
                  </a:avLst>
                </a:prstGeom>
                <a:solidFill>
                  <a:sysClr val="window" lastClr="FFFFFF"/>
                </a:solidFill>
                <a:ln w="19050">
                  <a:solidFill>
                    <a:srgbClr val="FF0000"/>
                  </a:solidFill>
                  <a:prstDash val="dash"/>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600" b="1" kern="1200" baseline="0">
                      <a:solidFill>
                        <a:srgbClr val="FF0000"/>
                      </a:solidFill>
                      <a:effectLst/>
                      <a:latin typeface="ＭＳ Ｐゴシック" panose="020B0600070205080204" pitchFamily="50" charset="-128"/>
                      <a:ea typeface="ＭＳ Ｐゴシック" panose="020B0600070205080204" pitchFamily="50" charset="-128"/>
                      <a:cs typeface="+mn-cs"/>
                    </a:rPr>
                    <a:t>審　査</a:t>
                  </a:r>
                </a:p>
              </p:txBody>
            </p:sp>
            <p:sp>
              <p:nvSpPr>
                <p:cNvPr id="126" name="テキスト ボックス 14"/>
                <p:cNvSpPr txBox="1"/>
                <p:nvPr/>
              </p:nvSpPr>
              <p:spPr>
                <a:xfrm>
                  <a:off x="1270345" y="7771036"/>
                  <a:ext cx="320997" cy="1431075"/>
                </a:xfrm>
                <a:prstGeom prst="roundRect">
                  <a:avLst>
                    <a:gd name="adj" fmla="val 29014"/>
                  </a:avLst>
                </a:prstGeom>
                <a:solidFill>
                  <a:schemeClr val="bg1"/>
                </a:solidFill>
                <a:ln w="19050">
                  <a:solidFill>
                    <a:srgbClr val="FF0000"/>
                  </a:solidFill>
                  <a:prstDash val="dash"/>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baseline="0" dirty="0">
                      <a:solidFill>
                        <a:schemeClr val="tx1"/>
                      </a:solidFill>
                      <a:effectLst/>
                      <a:latin typeface="HG丸ｺﾞｼｯｸM-PRO" panose="020F0600000000000000" pitchFamily="50" charset="-128"/>
                      <a:ea typeface="HG丸ｺﾞｼｯｸM-PRO" panose="020F0600000000000000" pitchFamily="50" charset="-128"/>
                      <a:cs typeface="+mn-cs"/>
                    </a:rPr>
                    <a:t>書類の</a:t>
                  </a:r>
                  <a:endParaRPr kumimoji="1" lang="en-US" altLang="ja-JP" sz="1200" b="1" kern="1200" baseline="0" dirty="0">
                    <a:solidFill>
                      <a:schemeClr val="tx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sz="1200" b="1" kern="1200" baseline="0" dirty="0">
                      <a:solidFill>
                        <a:schemeClr val="tx1"/>
                      </a:solidFill>
                      <a:effectLst/>
                      <a:latin typeface="HG丸ｺﾞｼｯｸM-PRO" panose="020F0600000000000000" pitchFamily="50" charset="-128"/>
                      <a:ea typeface="HG丸ｺﾞｼｯｸM-PRO" panose="020F0600000000000000" pitchFamily="50" charset="-128"/>
                      <a:cs typeface="+mn-cs"/>
                    </a:rPr>
                    <a:t>事前確認</a:t>
                  </a:r>
                </a:p>
              </p:txBody>
            </p:sp>
            <p:sp>
              <p:nvSpPr>
                <p:cNvPr id="127" name="テキスト ボックス 15"/>
                <p:cNvSpPr txBox="1"/>
                <p:nvPr/>
              </p:nvSpPr>
              <p:spPr>
                <a:xfrm>
                  <a:off x="3912929" y="7782642"/>
                  <a:ext cx="378732" cy="1440000"/>
                </a:xfrm>
                <a:prstGeom prst="roundRect">
                  <a:avLst>
                    <a:gd name="adj" fmla="val 36070"/>
                  </a:avLst>
                </a:prstGeom>
                <a:solidFill>
                  <a:schemeClr val="bg1"/>
                </a:solidFill>
                <a:ln w="19050">
                  <a:solidFill>
                    <a:srgbClr val="FF0000"/>
                  </a:solidFill>
                  <a:prstDash val="dash"/>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spc="800" baseline="0" dirty="0">
                      <a:solidFill>
                        <a:schemeClr val="tx1"/>
                      </a:solidFill>
                      <a:effectLst/>
                      <a:latin typeface="HG丸ｺﾞｼｯｸM-PRO" panose="020F0600000000000000" pitchFamily="50" charset="-128"/>
                      <a:ea typeface="HG丸ｺﾞｼｯｸM-PRO" panose="020F0600000000000000" pitchFamily="50" charset="-128"/>
                      <a:cs typeface="+mn-cs"/>
                    </a:rPr>
                    <a:t>意見回答</a:t>
                  </a:r>
                </a:p>
              </p:txBody>
            </p:sp>
            <p:sp>
              <p:nvSpPr>
                <p:cNvPr id="128" name="テキスト ボックス 16"/>
                <p:cNvSpPr txBox="1"/>
                <p:nvPr/>
              </p:nvSpPr>
              <p:spPr>
                <a:xfrm>
                  <a:off x="4440189" y="7720002"/>
                  <a:ext cx="414834" cy="15773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8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rPr>
                    <a:t>住宅政策本部長へ</a:t>
                  </a:r>
                  <a:endParaRPr kumimoji="1" lang="en-US" altLang="ja-JP" sz="8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b="1" kern="1200" spc="-100" dirty="0">
                      <a:solidFill>
                        <a:schemeClr val="tx1"/>
                      </a:solidFill>
                      <a:effectLst/>
                      <a:latin typeface="HG丸ｺﾞｼｯｸM-PRO" panose="020F0600000000000000" pitchFamily="50" charset="-128"/>
                      <a:ea typeface="HG丸ｺﾞｼｯｸM-PRO" panose="020F0600000000000000" pitchFamily="50" charset="-128"/>
                      <a:cs typeface="+mn-cs"/>
                    </a:rPr>
                    <a:t>審査結果</a:t>
                  </a:r>
                  <a:r>
                    <a:rPr kumimoji="1" lang="ja-JP" altLang="en-US" sz="1200" b="1" kern="1200" spc="-100" dirty="0">
                      <a:solidFill>
                        <a:schemeClr val="tx1"/>
                      </a:solidFill>
                      <a:effectLst/>
                      <a:latin typeface="HG丸ｺﾞｼｯｸM-PRO" panose="020F0600000000000000" pitchFamily="50" charset="-128"/>
                      <a:ea typeface="HG丸ｺﾞｼｯｸM-PRO" panose="020F0600000000000000" pitchFamily="50" charset="-128"/>
                      <a:cs typeface="+mn-cs"/>
                    </a:rPr>
                    <a:t>回答</a:t>
                  </a:r>
                </a:p>
              </p:txBody>
            </p:sp>
            <p:sp>
              <p:nvSpPr>
                <p:cNvPr id="129" name="テキスト ボックス 17"/>
                <p:cNvSpPr txBox="1"/>
                <p:nvPr/>
              </p:nvSpPr>
              <p:spPr>
                <a:xfrm>
                  <a:off x="656317" y="7766574"/>
                  <a:ext cx="344302" cy="1440001"/>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ja-JP" sz="1400" b="1" kern="1200" dirty="0">
                      <a:solidFill>
                        <a:schemeClr val="tx1"/>
                      </a:solidFill>
                      <a:effectLst/>
                      <a:latin typeface="ＭＳ Ｐゴシック" panose="020B0600070205080204" pitchFamily="50" charset="-128"/>
                      <a:ea typeface="ＭＳ Ｐゴシック" panose="020B0600070205080204" pitchFamily="50" charset="-128"/>
                    </a:rPr>
                    <a:t>事前相談</a:t>
                  </a:r>
                  <a:endParaRPr lang="ja-JP" altLang="ja-JP" sz="1400" b="1" kern="1200" dirty="0">
                    <a:effectLst/>
                    <a:latin typeface="ＭＳ Ｐゴシック" panose="020B0600070205080204" pitchFamily="50" charset="-128"/>
                    <a:ea typeface="ＭＳ Ｐゴシック" panose="020B0600070205080204" pitchFamily="50" charset="-128"/>
                  </a:endParaRPr>
                </a:p>
              </p:txBody>
            </p:sp>
            <p:sp>
              <p:nvSpPr>
                <p:cNvPr id="130" name="テキスト ボックス 26"/>
                <p:cNvSpPr txBox="1"/>
                <p:nvPr/>
              </p:nvSpPr>
              <p:spPr>
                <a:xfrm>
                  <a:off x="4457269" y="5889755"/>
                  <a:ext cx="378732" cy="15773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spc="-100" dirty="0">
                      <a:solidFill>
                        <a:schemeClr val="tx1"/>
                      </a:solidFill>
                      <a:effectLst/>
                      <a:latin typeface="HG丸ｺﾞｼｯｸM-PRO" panose="020F0600000000000000" pitchFamily="50" charset="-128"/>
                      <a:ea typeface="HG丸ｺﾞｼｯｸM-PRO" panose="020F0600000000000000" pitchFamily="50" charset="-128"/>
                      <a:cs typeface="+mn-cs"/>
                    </a:rPr>
                    <a:t>審査結通知</a:t>
                  </a:r>
                </a:p>
              </p:txBody>
            </p:sp>
            <p:cxnSp>
              <p:nvCxnSpPr>
                <p:cNvPr id="131" name="直線矢印コネクタ 130"/>
                <p:cNvCxnSpPr>
                  <a:stCxn id="129" idx="3"/>
                  <a:endCxn id="126" idx="1"/>
                </p:cNvCxnSpPr>
                <p:nvPr/>
              </p:nvCxnSpPr>
              <p:spPr>
                <a:xfrm>
                  <a:off x="1000619" y="8486574"/>
                  <a:ext cx="269726" cy="0"/>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p:cNvCxnSpPr>
                  <a:stCxn id="120" idx="3"/>
                  <a:endCxn id="119" idx="1"/>
                </p:cNvCxnSpPr>
                <p:nvPr/>
              </p:nvCxnSpPr>
              <p:spPr>
                <a:xfrm>
                  <a:off x="5973996" y="6701944"/>
                  <a:ext cx="208239" cy="17033"/>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3" name="直線矢印コネクタ 132"/>
                <p:cNvCxnSpPr>
                  <a:stCxn id="123" idx="3"/>
                  <a:endCxn id="122" idx="1"/>
                </p:cNvCxnSpPr>
                <p:nvPr/>
              </p:nvCxnSpPr>
              <p:spPr>
                <a:xfrm flipV="1">
                  <a:off x="2608164" y="6657823"/>
                  <a:ext cx="159990" cy="0"/>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4" name="カギ線コネクタ 133"/>
                <p:cNvCxnSpPr>
                  <a:stCxn id="126" idx="3"/>
                  <a:endCxn id="123" idx="1"/>
                </p:cNvCxnSpPr>
                <p:nvPr/>
              </p:nvCxnSpPr>
              <p:spPr>
                <a:xfrm flipV="1">
                  <a:off x="1591342" y="6692635"/>
                  <a:ext cx="638090" cy="1793939"/>
                </a:xfrm>
                <a:prstGeom prst="bentConnector3">
                  <a:avLst/>
                </a:prstGeom>
                <a:ln w="38100">
                  <a:solidFill>
                    <a:srgbClr val="FF00FF"/>
                  </a:solidFill>
                  <a:tailEnd type="triangle"/>
                </a:ln>
              </p:spPr>
              <p:style>
                <a:lnRef idx="3">
                  <a:schemeClr val="accent2"/>
                </a:lnRef>
                <a:fillRef idx="0">
                  <a:schemeClr val="accent2"/>
                </a:fillRef>
                <a:effectRef idx="2">
                  <a:schemeClr val="accent2"/>
                </a:effectRef>
                <a:fontRef idx="minor">
                  <a:schemeClr val="tx1"/>
                </a:fontRef>
              </p:style>
            </p:cxnSp>
            <p:cxnSp>
              <p:nvCxnSpPr>
                <p:cNvPr id="135" name="直線矢印コネクタ 134"/>
                <p:cNvCxnSpPr>
                  <a:stCxn id="125" idx="3"/>
                  <a:endCxn id="124" idx="1"/>
                </p:cNvCxnSpPr>
                <p:nvPr/>
              </p:nvCxnSpPr>
              <p:spPr>
                <a:xfrm>
                  <a:off x="3146279" y="8503585"/>
                  <a:ext cx="205149" cy="29904"/>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p:cNvCxnSpPr>
                  <a:stCxn id="122" idx="2"/>
                  <a:endCxn id="125" idx="0"/>
                </p:cNvCxnSpPr>
                <p:nvPr/>
              </p:nvCxnSpPr>
              <p:spPr>
                <a:xfrm>
                  <a:off x="2966155" y="7446473"/>
                  <a:ext cx="7974" cy="337111"/>
                </a:xfrm>
                <a:prstGeom prst="straightConnector1">
                  <a:avLst/>
                </a:prstGeom>
                <a:ln w="5715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7" name="直線矢印コネクタ 136"/>
                <p:cNvCxnSpPr>
                  <a:stCxn id="124" idx="3"/>
                  <a:endCxn id="127" idx="1"/>
                </p:cNvCxnSpPr>
                <p:nvPr/>
              </p:nvCxnSpPr>
              <p:spPr>
                <a:xfrm flipV="1">
                  <a:off x="3730161" y="8502644"/>
                  <a:ext cx="182768" cy="30846"/>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8" name="直線矢印コネクタ 137"/>
                <p:cNvCxnSpPr>
                  <a:stCxn id="127" idx="3"/>
                  <a:endCxn id="128" idx="1"/>
                </p:cNvCxnSpPr>
                <p:nvPr/>
              </p:nvCxnSpPr>
              <p:spPr>
                <a:xfrm>
                  <a:off x="4291661" y="8502644"/>
                  <a:ext cx="148528" cy="6008"/>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9" name="直線矢印コネクタ 138"/>
                <p:cNvCxnSpPr>
                  <a:stCxn id="128" idx="0"/>
                  <a:endCxn id="130" idx="2"/>
                </p:cNvCxnSpPr>
                <p:nvPr/>
              </p:nvCxnSpPr>
              <p:spPr>
                <a:xfrm flipH="1" flipV="1">
                  <a:off x="4646635" y="7467055"/>
                  <a:ext cx="971" cy="252948"/>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p:cNvCxnSpPr>
                  <a:stCxn id="121" idx="3"/>
                  <a:endCxn id="120" idx="1"/>
                </p:cNvCxnSpPr>
                <p:nvPr/>
              </p:nvCxnSpPr>
              <p:spPr>
                <a:xfrm>
                  <a:off x="5421367" y="6698132"/>
                  <a:ext cx="173897" cy="3812"/>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41" name="直線矢印コネクタ 140"/>
                <p:cNvCxnSpPr>
                  <a:endCxn id="121" idx="1"/>
                </p:cNvCxnSpPr>
                <p:nvPr/>
              </p:nvCxnSpPr>
              <p:spPr>
                <a:xfrm>
                  <a:off x="4855023" y="6692634"/>
                  <a:ext cx="187612" cy="0"/>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grpSp>
          <p:grpSp>
            <p:nvGrpSpPr>
              <p:cNvPr id="115" name="グループ化 114"/>
              <p:cNvGrpSpPr/>
              <p:nvPr/>
            </p:nvGrpSpPr>
            <p:grpSpPr>
              <a:xfrm>
                <a:off x="656317" y="5972635"/>
                <a:ext cx="939421" cy="1443208"/>
                <a:chOff x="8019121" y="6028599"/>
                <a:chExt cx="939421" cy="1443208"/>
              </a:xfrm>
            </p:grpSpPr>
            <p:cxnSp>
              <p:nvCxnSpPr>
                <p:cNvPr id="116" name="直線矢印コネクタ 115"/>
                <p:cNvCxnSpPr>
                  <a:stCxn id="117" idx="3"/>
                  <a:endCxn id="118" idx="1"/>
                </p:cNvCxnSpPr>
                <p:nvPr/>
              </p:nvCxnSpPr>
              <p:spPr>
                <a:xfrm>
                  <a:off x="8397853" y="6748599"/>
                  <a:ext cx="180000" cy="0"/>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sp>
              <p:nvSpPr>
                <p:cNvPr id="117" name="テキスト ボックス 38"/>
                <p:cNvSpPr txBox="1"/>
                <p:nvPr/>
              </p:nvSpPr>
              <p:spPr>
                <a:xfrm>
                  <a:off x="8019121" y="6028599"/>
                  <a:ext cx="378733" cy="144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ja-JP" sz="1400" b="1" kern="1200" dirty="0">
                      <a:solidFill>
                        <a:schemeClr val="tx1"/>
                      </a:solidFill>
                      <a:effectLst/>
                      <a:latin typeface="ＭＳ Ｐゴシック" panose="020B0600070205080204" pitchFamily="50" charset="-128"/>
                      <a:ea typeface="ＭＳ Ｐゴシック" panose="020B0600070205080204" pitchFamily="50" charset="-128"/>
                    </a:rPr>
                    <a:t>事前相談</a:t>
                  </a:r>
                  <a:endParaRPr lang="ja-JP" altLang="ja-JP" sz="1400" b="1" kern="1200" dirty="0">
                    <a:effectLst/>
                    <a:latin typeface="ＭＳ Ｐゴシック" panose="020B0600070205080204" pitchFamily="50" charset="-128"/>
                    <a:ea typeface="ＭＳ Ｐゴシック" panose="020B0600070205080204" pitchFamily="50" charset="-128"/>
                  </a:endParaRPr>
                </a:p>
              </p:txBody>
            </p:sp>
            <p:sp>
              <p:nvSpPr>
                <p:cNvPr id="118" name="テキスト ボックス 39"/>
                <p:cNvSpPr txBox="1"/>
                <p:nvPr/>
              </p:nvSpPr>
              <p:spPr>
                <a:xfrm>
                  <a:off x="8579809" y="6031807"/>
                  <a:ext cx="378733" cy="144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800" b="1" kern="1200" spc="-100" dirty="0">
                      <a:solidFill>
                        <a:schemeClr val="tx1"/>
                      </a:solidFill>
                      <a:effectLst/>
                      <a:latin typeface="ＭＳ Ｐゴシック" panose="020B0600070205080204" pitchFamily="50" charset="-128"/>
                      <a:ea typeface="ＭＳ Ｐゴシック" panose="020B0600070205080204" pitchFamily="50" charset="-128"/>
                      <a:cs typeface="+mn-cs"/>
                    </a:rPr>
                    <a:t>区市町村関与手続</a:t>
                  </a:r>
                  <a:endParaRPr kumimoji="1" lang="en-US" altLang="ja-JP" sz="800" b="1" kern="1200" spc="-100" dirty="0">
                    <a:solidFill>
                      <a:schemeClr val="tx1"/>
                    </a:solidFill>
                    <a:effectLst/>
                    <a:latin typeface="ＭＳ Ｐゴシック" panose="020B0600070205080204" pitchFamily="50" charset="-128"/>
                    <a:ea typeface="ＭＳ Ｐゴシック" panose="020B0600070205080204" pitchFamily="50" charset="-128"/>
                    <a:cs typeface="+mn-cs"/>
                  </a:endParaRPr>
                </a:p>
                <a:p>
                  <a:pPr algn="ctr"/>
                  <a:r>
                    <a:rPr kumimoji="1" lang="ja-JP" altLang="en-US" sz="1400" b="1" kern="1200" dirty="0">
                      <a:solidFill>
                        <a:schemeClr val="tx1"/>
                      </a:solidFill>
                      <a:effectLst/>
                      <a:latin typeface="ＭＳ Ｐゴシック" panose="020B0600070205080204" pitchFamily="50" charset="-128"/>
                      <a:ea typeface="ＭＳ Ｐゴシック" panose="020B0600070205080204" pitchFamily="50" charset="-128"/>
                      <a:cs typeface="+mn-cs"/>
                    </a:rPr>
                    <a:t>審査依頼</a:t>
                  </a:r>
                </a:p>
              </p:txBody>
            </p:sp>
          </p:grpSp>
        </p:grpSp>
        <p:grpSp>
          <p:nvGrpSpPr>
            <p:cNvPr id="101" name="グループ化 100"/>
            <p:cNvGrpSpPr/>
            <p:nvPr/>
          </p:nvGrpSpPr>
          <p:grpSpPr>
            <a:xfrm>
              <a:off x="656317" y="3554425"/>
              <a:ext cx="4575684" cy="2423705"/>
              <a:chOff x="656317" y="3554425"/>
              <a:chExt cx="4575684" cy="2423705"/>
            </a:xfrm>
          </p:grpSpPr>
          <p:cxnSp>
            <p:nvCxnSpPr>
              <p:cNvPr id="102" name="カギ線コネクタ 101"/>
              <p:cNvCxnSpPr>
                <a:stCxn id="112" idx="3"/>
                <a:endCxn id="121" idx="0"/>
              </p:cNvCxnSpPr>
              <p:nvPr/>
            </p:nvCxnSpPr>
            <p:spPr>
              <a:xfrm>
                <a:off x="3186586" y="4053376"/>
                <a:ext cx="2045415" cy="1924754"/>
              </a:xfrm>
              <a:prstGeom prst="bentConnector2">
                <a:avLst/>
              </a:prstGeom>
              <a:ln w="25400">
                <a:solidFill>
                  <a:srgbClr val="0066FF"/>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03" name="直線矢印コネクタ 102"/>
              <p:cNvCxnSpPr>
                <a:stCxn id="106" idx="0"/>
                <a:endCxn id="109" idx="2"/>
              </p:cNvCxnSpPr>
              <p:nvPr/>
            </p:nvCxnSpPr>
            <p:spPr>
              <a:xfrm flipV="1">
                <a:off x="2086355" y="4500805"/>
                <a:ext cx="8348" cy="208665"/>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sp>
            <p:nvSpPr>
              <p:cNvPr id="104" name="テキスト ボックス 38"/>
              <p:cNvSpPr txBox="1"/>
              <p:nvPr/>
            </p:nvSpPr>
            <p:spPr>
              <a:xfrm>
                <a:off x="656317" y="4690759"/>
                <a:ext cx="378733" cy="90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ja-JP" sz="1200" b="1" kern="1200" dirty="0">
                    <a:solidFill>
                      <a:schemeClr val="tx1"/>
                    </a:solidFill>
                    <a:effectLst/>
                    <a:latin typeface="ＭＳ Ｐゴシック" panose="020B0600070205080204" pitchFamily="50" charset="-128"/>
                    <a:ea typeface="ＭＳ Ｐゴシック" panose="020B0600070205080204" pitchFamily="50" charset="-128"/>
                  </a:rPr>
                  <a:t>事前相談</a:t>
                </a:r>
                <a:endParaRPr lang="ja-JP" altLang="ja-JP" sz="1200" b="1" kern="1200" dirty="0">
                  <a:effectLst/>
                  <a:latin typeface="ＭＳ Ｐゴシック" panose="020B0600070205080204" pitchFamily="50" charset="-128"/>
                  <a:ea typeface="ＭＳ Ｐゴシック" panose="020B0600070205080204" pitchFamily="50" charset="-128"/>
                </a:endParaRPr>
              </a:p>
            </p:txBody>
          </p:sp>
          <p:sp>
            <p:nvSpPr>
              <p:cNvPr id="105" name="テキスト ボックス 40"/>
              <p:cNvSpPr txBox="1"/>
              <p:nvPr/>
            </p:nvSpPr>
            <p:spPr>
              <a:xfrm>
                <a:off x="1217005" y="4701935"/>
                <a:ext cx="504056" cy="90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700" b="1" kern="1200" spc="-25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サービス付き</a:t>
                </a:r>
                <a:endParaRPr kumimoji="1" lang="en-US" altLang="ja-JP" sz="700" b="1" kern="1200" spc="-25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a:p>
                <a:pPr algn="ctr"/>
                <a:r>
                  <a:rPr kumimoji="1" lang="ja-JP" altLang="en-US" sz="700" b="1" kern="1200" spc="-25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高齢者向け住宅</a:t>
                </a:r>
              </a:p>
              <a:p>
                <a:pPr algn="ctr"/>
                <a:r>
                  <a:rPr kumimoji="1" lang="ja-JP" altLang="en-US" sz="1200" b="1" kern="12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登録申請</a:t>
                </a:r>
              </a:p>
            </p:txBody>
          </p:sp>
          <p:sp>
            <p:nvSpPr>
              <p:cNvPr id="106" name="テキスト ボックス 26"/>
              <p:cNvSpPr txBox="1"/>
              <p:nvPr/>
            </p:nvSpPr>
            <p:spPr>
              <a:xfrm>
                <a:off x="1896989" y="4709469"/>
                <a:ext cx="378732" cy="9000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rPr>
                  <a:t>登録通知</a:t>
                </a:r>
              </a:p>
            </p:txBody>
          </p:sp>
          <p:cxnSp>
            <p:nvCxnSpPr>
              <p:cNvPr id="107" name="直線矢印コネクタ 106"/>
              <p:cNvCxnSpPr>
                <a:stCxn id="104" idx="3"/>
              </p:cNvCxnSpPr>
              <p:nvPr/>
            </p:nvCxnSpPr>
            <p:spPr>
              <a:xfrm>
                <a:off x="1035050" y="5140759"/>
                <a:ext cx="180000" cy="0"/>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p:cNvCxnSpPr>
                <a:stCxn id="105" idx="3"/>
                <a:endCxn id="106" idx="1"/>
              </p:cNvCxnSpPr>
              <p:nvPr/>
            </p:nvCxnSpPr>
            <p:spPr>
              <a:xfrm>
                <a:off x="1721061" y="5151935"/>
                <a:ext cx="175928" cy="0"/>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sp>
            <p:nvSpPr>
              <p:cNvPr id="109" name="テキスト ボックス 41"/>
              <p:cNvSpPr txBox="1"/>
              <p:nvPr/>
            </p:nvSpPr>
            <p:spPr>
              <a:xfrm>
                <a:off x="1878703" y="3554425"/>
                <a:ext cx="432000" cy="94638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tIns="0" rIns="3600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700" b="1" kern="1200" spc="-1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国所管補助金</a:t>
                </a:r>
                <a:endParaRPr kumimoji="1" lang="en-US" altLang="ja-JP" sz="900" b="1" kern="1200" spc="-1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a:p>
                <a:pPr algn="ctr"/>
                <a:r>
                  <a:rPr kumimoji="1" lang="ja-JP" altLang="en-US" b="1" kern="1200" spc="-1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交付申請</a:t>
                </a:r>
              </a:p>
            </p:txBody>
          </p:sp>
          <p:sp>
            <p:nvSpPr>
              <p:cNvPr id="112" name="テキスト ボックス 33"/>
              <p:cNvSpPr txBox="1"/>
              <p:nvPr/>
            </p:nvSpPr>
            <p:spPr>
              <a:xfrm>
                <a:off x="2807854" y="3580186"/>
                <a:ext cx="378732" cy="94638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900" b="1" kern="1200" spc="-100" baseline="0" dirty="0">
                    <a:solidFill>
                      <a:schemeClr val="tx1"/>
                    </a:solidFill>
                    <a:effectLst/>
                    <a:latin typeface="HG丸ｺﾞｼｯｸM-PRO" panose="020F0600000000000000" pitchFamily="50" charset="-128"/>
                    <a:ea typeface="HG丸ｺﾞｼｯｸM-PRO" panose="020F0600000000000000" pitchFamily="50" charset="-128"/>
                    <a:cs typeface="+mn-cs"/>
                  </a:rPr>
                  <a:t>交付決定</a:t>
                </a:r>
                <a:endParaRPr kumimoji="1" lang="en-US" altLang="ja-JP" sz="900" b="1" kern="1200" spc="-100" baseline="0" dirty="0">
                  <a:solidFill>
                    <a:schemeClr val="tx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sz="900" b="1" kern="1200" spc="-100" baseline="0" dirty="0">
                    <a:solidFill>
                      <a:schemeClr val="tx1"/>
                    </a:solidFill>
                    <a:effectLst/>
                    <a:latin typeface="HG丸ｺﾞｼｯｸM-PRO" panose="020F0600000000000000" pitchFamily="50" charset="-128"/>
                    <a:ea typeface="HG丸ｺﾞｼｯｸM-PRO" panose="020F0600000000000000" pitchFamily="50" charset="-128"/>
                    <a:cs typeface="+mn-cs"/>
                  </a:rPr>
                  <a:t>・通知</a:t>
                </a:r>
              </a:p>
            </p:txBody>
          </p:sp>
          <p:cxnSp>
            <p:nvCxnSpPr>
              <p:cNvPr id="113" name="直線矢印コネクタ 112"/>
              <p:cNvCxnSpPr>
                <a:stCxn id="109" idx="3"/>
                <a:endCxn id="112" idx="1"/>
              </p:cNvCxnSpPr>
              <p:nvPr/>
            </p:nvCxnSpPr>
            <p:spPr>
              <a:xfrm>
                <a:off x="2310703" y="4027615"/>
                <a:ext cx="497151" cy="0"/>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69602842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2027</TotalTime>
  <Words>1956</Words>
  <Application>Microsoft Office PowerPoint</Application>
  <PresentationFormat>画面に合わせる (4:3)</PresentationFormat>
  <Paragraphs>213</Paragraphs>
  <Slides>10</Slides>
  <Notes>7</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10</vt:i4>
      </vt:variant>
    </vt:vector>
  </HeadingPairs>
  <TitlesOfParts>
    <vt:vector size="21" baseType="lpstr">
      <vt:lpstr>HGP創英角ﾎﾟｯﾌﾟ体</vt:lpstr>
      <vt:lpstr>HG丸ｺﾞｼｯｸM-PRO</vt:lpstr>
      <vt:lpstr>ＭＳ Ｐゴシック</vt:lpstr>
      <vt:lpstr>ＭＳ Ｐ明朝</vt:lpstr>
      <vt:lpstr>ＭＳ ゴシック</vt:lpstr>
      <vt:lpstr>ＭＳ 明朝</vt:lpstr>
      <vt:lpstr>Arial</vt:lpstr>
      <vt:lpstr>Calibri</vt:lpstr>
      <vt:lpstr>Century</vt:lpstr>
      <vt:lpstr>Wingdings</vt:lpstr>
      <vt:lpstr>Office ​​テーマ</vt:lpstr>
      <vt:lpstr>PowerPoint プレゼンテーション</vt:lpstr>
      <vt:lpstr>PowerPoint プレゼンテーション</vt:lpstr>
      <vt:lpstr>提案事業の要件</vt:lpstr>
      <vt:lpstr>PowerPoint プレゼンテーション</vt:lpstr>
      <vt:lpstr>医療・介護連携強化加算の併設事業所設置条件</vt:lpstr>
      <vt:lpstr>PowerPoint プレゼンテーション</vt:lpstr>
      <vt:lpstr>PowerPoint プレゼンテーション</vt:lpstr>
      <vt:lpstr>PowerPoint プレゼンテーション</vt:lpstr>
      <vt:lpstr>PowerPoint プレゼンテーション</vt:lpstr>
      <vt:lpstr>令和７（２０２５）年度の募集について</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平成３０年度における 東京都医療・介護連携型 サービス付き高齢者向け住宅事業 の変更点について</dc:title>
  <dc:creator>東京都</dc:creator>
  <cp:lastModifiedBy>小宮　尚美</cp:lastModifiedBy>
  <cp:revision>239</cp:revision>
  <cp:lastPrinted>2022-04-04T04:14:48Z</cp:lastPrinted>
  <dcterms:created xsi:type="dcterms:W3CDTF">2018-01-29T00:31:08Z</dcterms:created>
  <dcterms:modified xsi:type="dcterms:W3CDTF">2025-03-25T02:43:43Z</dcterms:modified>
</cp:coreProperties>
</file>