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1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74" autoAdjust="0"/>
    <p:restoredTop sz="93640" autoAdjust="0"/>
  </p:normalViewPr>
  <p:slideViewPr>
    <p:cSldViewPr>
      <p:cViewPr>
        <p:scale>
          <a:sx n="100" d="100"/>
          <a:sy n="100" d="100"/>
        </p:scale>
        <p:origin x="-8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3316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35740C93-65D1-41A1-81D8-C2E21E71F3E3}" type="datetimeFigureOut">
              <a:rPr kumimoji="1" lang="ja-JP" altLang="en-US" smtClean="0"/>
              <a:t>2018/6/21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1285"/>
            <a:ext cx="2918831" cy="493316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E9662BC1-6453-44BA-AE8E-FD3B8E1F8E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0355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371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1"/>
            <a:ext cx="2919412" cy="49371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D54F1E7D-0DD8-4083-9335-8EC0F2692BF2}" type="datetimeFigureOut">
              <a:rPr kumimoji="1" lang="ja-JP" altLang="en-US" smtClean="0"/>
              <a:t>2018/6/21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3"/>
            <a:ext cx="2919413" cy="493712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6D6245FF-A795-4834-B573-EC21A4C7C8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9496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2018/6/21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2528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2018/6/21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2473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2018/6/21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959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2018/6/21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056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2018/6/21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075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2018/6/21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2088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2018/6/21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598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2018/6/21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6711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2018/6/21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8287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2018/6/21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062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2018/6/21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6166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6FE55-CFA4-4D7C-96A8-578BD87A3983}" type="datetimeFigureOut">
              <a:rPr kumimoji="1" lang="ja-JP" altLang="en-US" smtClean="0"/>
              <a:t>2018/6/21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172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テキスト ボックス 6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東京都福祉のまちづくり推進計画改定の基本的考え方</a:t>
            </a:r>
            <a:r>
              <a:rPr lang="ja-JP" altLang="en-US" sz="12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（意見具申の概要）</a:t>
            </a:r>
            <a:endParaRPr lang="en-US" altLang="ja-JP" sz="1400" b="1" dirty="0" smtClean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50" name="角丸四角形 49"/>
          <p:cNvSpPr/>
          <p:nvPr/>
        </p:nvSpPr>
        <p:spPr>
          <a:xfrm>
            <a:off x="-59879" y="620688"/>
            <a:ext cx="9096375" cy="413165"/>
          </a:xfrm>
          <a:prstGeom prst="round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r>
              <a:rPr lang="ja-JP" altLang="en-US" sz="125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en-US" sz="12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誰</a:t>
            </a:r>
            <a:r>
              <a:rPr lang="ja-JP" altLang="en-US" sz="12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もが、自分の意思で円滑に移動し、必要な情報を入手しながら、あらゆる場所で活動に参加し、共に楽しむことが</a:t>
            </a:r>
            <a:endParaRPr lang="en-US" altLang="ja-JP" sz="125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できる社会</a:t>
            </a:r>
            <a:endParaRPr kumimoji="1" lang="ja-JP" altLang="en-US" sz="125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28575" y="523874"/>
            <a:ext cx="9077269" cy="931803"/>
          </a:xfrm>
          <a:prstGeom prst="roundRect">
            <a:avLst>
              <a:gd name="adj" fmla="val 6927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/>
          <p:cNvSpPr/>
          <p:nvPr/>
        </p:nvSpPr>
        <p:spPr>
          <a:xfrm>
            <a:off x="109597" y="377846"/>
            <a:ext cx="1681103" cy="27675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300" b="1" dirty="0" smtClean="0">
                <a:ln>
                  <a:solidFill>
                    <a:srgbClr val="0070C0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+mj-ea"/>
                <a:ea typeface="+mj-ea"/>
              </a:rPr>
              <a:t>≪推進計画の目標≫</a:t>
            </a:r>
            <a:endParaRPr kumimoji="1" lang="ja-JP" altLang="en-US" sz="1300" b="1" dirty="0">
              <a:ln>
                <a:solidFill>
                  <a:srgbClr val="0070C0"/>
                </a:solidFill>
              </a:ln>
              <a:solidFill>
                <a:schemeClr val="tx2">
                  <a:lumMod val="60000"/>
                  <a:lumOff val="4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68" name="角丸四角形 67"/>
          <p:cNvSpPr/>
          <p:nvPr/>
        </p:nvSpPr>
        <p:spPr>
          <a:xfrm>
            <a:off x="28575" y="1638300"/>
            <a:ext cx="4514849" cy="1905000"/>
          </a:xfrm>
          <a:prstGeom prst="roundRect">
            <a:avLst>
              <a:gd name="adj" fmla="val 7460"/>
            </a:avLst>
          </a:prstGeom>
          <a:noFill/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122362" y="1494309"/>
            <a:ext cx="2449388" cy="27675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solidFill>
                  <a:srgbClr val="0070C0"/>
                </a:solidFill>
                <a:latin typeface="+mn-ea"/>
              </a:rPr>
              <a:t>≪バリアフリーをめぐる現状≫</a:t>
            </a:r>
            <a:endParaRPr kumimoji="1" lang="ja-JP" altLang="en-US" sz="1400" b="1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70" name="角丸四角形 69"/>
          <p:cNvSpPr/>
          <p:nvPr/>
        </p:nvSpPr>
        <p:spPr>
          <a:xfrm>
            <a:off x="27994" y="3718325"/>
            <a:ext cx="4515430" cy="1455421"/>
          </a:xfrm>
          <a:prstGeom prst="roundRect">
            <a:avLst>
              <a:gd name="adj" fmla="val 5713"/>
            </a:avLst>
          </a:prstGeom>
          <a:noFill/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正方形/長方形 70"/>
          <p:cNvSpPr/>
          <p:nvPr/>
        </p:nvSpPr>
        <p:spPr>
          <a:xfrm>
            <a:off x="122362" y="3573016"/>
            <a:ext cx="2497013" cy="27675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solidFill>
                  <a:srgbClr val="0070C0"/>
                </a:solidFill>
                <a:latin typeface="+mn-ea"/>
              </a:rPr>
              <a:t>≪現行計画の主な実施状況≫</a:t>
            </a:r>
            <a:endParaRPr kumimoji="1" lang="ja-JP" altLang="en-US" sz="1400" b="1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72" name="角丸四角形 71"/>
          <p:cNvSpPr/>
          <p:nvPr/>
        </p:nvSpPr>
        <p:spPr>
          <a:xfrm>
            <a:off x="27994" y="5373216"/>
            <a:ext cx="4515430" cy="1427634"/>
          </a:xfrm>
          <a:prstGeom prst="roundRect">
            <a:avLst>
              <a:gd name="adj" fmla="val 4258"/>
            </a:avLst>
          </a:prstGeom>
          <a:noFill/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正方形/長方形 72"/>
          <p:cNvSpPr/>
          <p:nvPr/>
        </p:nvSpPr>
        <p:spPr>
          <a:xfrm>
            <a:off x="91059" y="5225907"/>
            <a:ext cx="2156842" cy="27675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ln w="6350">
                  <a:noFill/>
                </a:ln>
                <a:solidFill>
                  <a:srgbClr val="0070C0"/>
                </a:solidFill>
                <a:latin typeface="+mj-ea"/>
                <a:ea typeface="+mj-ea"/>
              </a:rPr>
              <a:t>≪都民の意識調査結果≫</a:t>
            </a:r>
            <a:endParaRPr kumimoji="1" lang="ja-JP" altLang="en-US" sz="1400" b="1" dirty="0">
              <a:ln w="6350">
                <a:noFill/>
              </a:ln>
              <a:solidFill>
                <a:srgbClr val="0070C0"/>
              </a:solidFill>
              <a:latin typeface="+mj-ea"/>
              <a:ea typeface="+mj-ea"/>
            </a:endParaRPr>
          </a:p>
        </p:txBody>
      </p:sp>
      <p:sp>
        <p:nvSpPr>
          <p:cNvPr id="74" name="角丸四角形 73"/>
          <p:cNvSpPr/>
          <p:nvPr/>
        </p:nvSpPr>
        <p:spPr>
          <a:xfrm>
            <a:off x="4600576" y="1657349"/>
            <a:ext cx="4504686" cy="5143501"/>
          </a:xfrm>
          <a:prstGeom prst="roundRect">
            <a:avLst>
              <a:gd name="adj" fmla="val 2275"/>
            </a:avLst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/>
          <p:cNvSpPr/>
          <p:nvPr/>
        </p:nvSpPr>
        <p:spPr>
          <a:xfrm>
            <a:off x="4779846" y="1514215"/>
            <a:ext cx="2506779" cy="27675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 smtClean="0">
                <a:solidFill>
                  <a:srgbClr val="0070C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≪今後の</a:t>
            </a:r>
            <a:r>
              <a:rPr lang="ja-JP" altLang="en-US" sz="1400" dirty="0">
                <a:solidFill>
                  <a:srgbClr val="0070C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主</a:t>
            </a:r>
            <a:r>
              <a:rPr lang="ja-JP" altLang="en-US" sz="1400" dirty="0" smtClean="0">
                <a:solidFill>
                  <a:srgbClr val="0070C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な課題と方向性≫</a:t>
            </a:r>
            <a:endParaRPr kumimoji="1" lang="ja-JP" altLang="en-US" sz="1400" dirty="0">
              <a:solidFill>
                <a:srgbClr val="0070C0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76" name="角丸四角形 75"/>
          <p:cNvSpPr/>
          <p:nvPr/>
        </p:nvSpPr>
        <p:spPr>
          <a:xfrm>
            <a:off x="91058" y="1772816"/>
            <a:ext cx="4524375" cy="1485900"/>
          </a:xfrm>
          <a:prstGeom prst="roundRect">
            <a:avLst>
              <a:gd name="adj" fmla="val 1460"/>
            </a:avLst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r>
              <a:rPr kumimoji="1"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都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の高齢者人口（</a:t>
            </a:r>
            <a:r>
              <a:rPr lang="en-US" altLang="ja-JP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65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歳以上）は、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約</a:t>
            </a:r>
            <a:r>
              <a:rPr lang="en-US" altLang="ja-JP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301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万人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高齢化率</a:t>
            </a:r>
            <a:r>
              <a:rPr lang="ja-JP" altLang="en-US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</a:t>
            </a:r>
            <a:r>
              <a:rPr lang="en-US" altLang="ja-JP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22.7</a:t>
            </a:r>
            <a:r>
              <a:rPr lang="ja-JP" altLang="en-US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</a:t>
            </a:r>
            <a:endParaRPr lang="en-US" altLang="ja-JP" sz="1050" dirty="0" smtClean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今後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も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高齢者人口は増加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、生産年齢人口や年少人口は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長期的には</a:t>
            </a:r>
            <a:r>
              <a:rPr lang="ja-JP" altLang="en-US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減少</a:t>
            </a:r>
            <a:endParaRPr lang="en-US" altLang="ja-JP" sz="1050" dirty="0" smtClean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身体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障害者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手帳交付者数は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ほぼ</a:t>
            </a:r>
            <a:r>
              <a:rPr lang="ja-JP" altLang="en-US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横ばい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愛の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手帳、精神保健福祉手帳</a:t>
            </a:r>
            <a:endParaRPr lang="en-US" altLang="ja-JP" sz="105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交付者数は増加</a:t>
            </a:r>
            <a:endParaRPr lang="en-US" altLang="ja-JP" sz="105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訪都外国人旅行者数は平成</a:t>
            </a:r>
            <a:r>
              <a:rPr lang="en-US" altLang="ja-JP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28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年に</a:t>
            </a:r>
            <a:r>
              <a:rPr lang="ja-JP" altLang="en-US" sz="1050" dirty="0" smtClean="0">
                <a:ln w="6350">
                  <a:noFill/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</a:t>
            </a:r>
            <a:r>
              <a:rPr lang="en-US" altLang="ja-JP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1,300</a:t>
            </a:r>
            <a:r>
              <a:rPr lang="ja-JP" altLang="en-US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万人超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で、平成</a:t>
            </a:r>
            <a:r>
              <a:rPr lang="en-US" altLang="ja-JP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25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年から倍増</a:t>
            </a:r>
            <a:endParaRPr lang="en-US" altLang="ja-JP" sz="105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6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＜国の動向＞</a:t>
            </a:r>
            <a:endParaRPr lang="en-US" altLang="ja-JP" sz="1050" b="1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平成</a:t>
            </a:r>
            <a:r>
              <a:rPr lang="en-US" altLang="ja-JP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28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年「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障害を理由とする差別の解消の推進に関する法律」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施行</a:t>
            </a:r>
            <a:endParaRPr lang="en-US" altLang="ja-JP" sz="105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平成</a:t>
            </a:r>
            <a:r>
              <a:rPr kumimoji="1" lang="en-US" altLang="ja-JP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29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ユニバーサルデザイン</a:t>
            </a:r>
            <a:r>
              <a:rPr lang="en-US" altLang="ja-JP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2020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行動計画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」策定</a:t>
            </a:r>
            <a:endParaRPr lang="en-US" altLang="ja-JP" sz="105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○「高齢者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、障害者等の移動等の円滑化の促進に関する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法律」等の見直し</a:t>
            </a:r>
            <a:endParaRPr lang="en-US" altLang="ja-JP" sz="105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105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7" name="角丸四角形 76"/>
          <p:cNvSpPr/>
          <p:nvPr/>
        </p:nvSpPr>
        <p:spPr>
          <a:xfrm>
            <a:off x="4634983" y="1857350"/>
            <a:ext cx="4509017" cy="4884018"/>
          </a:xfrm>
          <a:prstGeom prst="roundRect">
            <a:avLst>
              <a:gd name="adj" fmla="val 1460"/>
            </a:avLst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r>
              <a:rPr kumimoji="1" lang="ja-JP" altLang="en-US" sz="1200" b="1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誰もが円滑に移動できるよう</a:t>
            </a:r>
            <a:r>
              <a:rPr kumimoji="1" lang="ja-JP" altLang="en-US" sz="1200" b="1" u="sng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道路や交通機関等のバリアフ　</a:t>
            </a:r>
            <a:endParaRPr kumimoji="1" lang="en-US" altLang="ja-JP" sz="1200" b="1" dirty="0" smtClean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b="1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b="1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1200" b="1" u="sng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リーの更なる推進</a:t>
            </a:r>
            <a:endParaRPr kumimoji="1" lang="en-US" altLang="ja-JP" sz="1200" b="1" u="sng" dirty="0" smtClean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300" b="1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・鉄道駅での</a:t>
            </a:r>
            <a:r>
              <a:rPr lang="ja-JP" altLang="en-US" sz="1100" dirty="0" smtClean="0">
                <a:ln w="6350">
                  <a:noFill/>
                </a:ln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複数ルート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や乗換ルート、ホームドアの整備</a:t>
            </a:r>
            <a:endParaRPr lang="en-US" altLang="ja-JP" sz="1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・障害者団体等の参加を得た道路のバリアフリー化</a:t>
            </a:r>
            <a:endParaRPr kumimoji="1" lang="en-US" altLang="ja-JP" sz="1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・複数事業者が関係するターミナル駅等の案内サインの整備</a:t>
            </a:r>
            <a:endParaRPr lang="en-US" altLang="ja-JP" sz="1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b="1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全ての人が快適に</a:t>
            </a:r>
            <a:r>
              <a:rPr lang="ja-JP" altLang="en-US" sz="1200" b="1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利用できる</a:t>
            </a:r>
            <a:r>
              <a:rPr lang="ja-JP" altLang="en-US" sz="1200" b="1" u="sng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施設や環境の整備</a:t>
            </a:r>
            <a:endParaRPr lang="en-US" altLang="ja-JP" sz="1200" b="1" u="sng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00" b="1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・競技場等の客席、宿泊施設の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バリアフリー化等</a:t>
            </a:r>
            <a:endParaRPr lang="en-US" altLang="ja-JP" sz="1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・高齢者や障害者など当事者参加の施設整備の推進</a:t>
            </a:r>
            <a:endParaRPr lang="en-US" altLang="ja-JP" sz="1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ja-JP" altLang="en-US" sz="109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施設整備・サービス提供に当たり</a:t>
            </a:r>
            <a:r>
              <a:rPr kumimoji="1" lang="ja-JP" altLang="en-US" sz="109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、ハード・ソフト両面からの検討</a:t>
            </a:r>
            <a:endParaRPr kumimoji="1" lang="en-US" altLang="ja-JP" sz="109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b="1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　様々な障害特性や外国人等に配慮した</a:t>
            </a:r>
            <a:r>
              <a:rPr lang="ja-JP" altLang="en-US" sz="1200" b="1" u="sng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情報バリアフリーの</a:t>
            </a:r>
            <a:endParaRPr lang="en-US" altLang="ja-JP" sz="1200" b="1" u="sng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b="1" u="sng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推進</a:t>
            </a:r>
            <a:endParaRPr lang="en-US" altLang="ja-JP" sz="1200" b="1" u="sng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00" b="1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・障害者や外国人等の社会参加のための情報保障や情報提供</a:t>
            </a:r>
            <a:endParaRPr lang="en-US" altLang="ja-JP" sz="11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・施設やサービスに係るバリアフリー情報の充実や発信の取組</a:t>
            </a:r>
            <a:endParaRPr lang="en-US" altLang="ja-JP" sz="1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b="1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　災害時・緊急時に備えた</a:t>
            </a:r>
            <a:r>
              <a:rPr lang="ja-JP" altLang="en-US" sz="1200" b="1" u="sng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安全・安心のまちづくりの推進</a:t>
            </a:r>
            <a:endParaRPr lang="en-US" altLang="ja-JP" sz="1200" b="1" u="sng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00" b="1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わかりやすい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情報提供や要配慮者の把握、福祉避難所の確保等</a:t>
            </a:r>
            <a:endParaRPr lang="en-US" altLang="ja-JP" sz="1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b="1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　都民の理解促進と実践に向けた</a:t>
            </a:r>
            <a:r>
              <a:rPr lang="ja-JP" altLang="en-US" sz="1200" b="1" u="sng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心のバリアフリーの推進</a:t>
            </a:r>
            <a:endParaRPr lang="en-US" altLang="ja-JP" sz="1200" b="1" u="sng" dirty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00" b="1" u="sng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・オリパラ教育の推進、オリンピック憲章の理解促進</a:t>
            </a:r>
            <a:endParaRPr lang="en-US" altLang="ja-JP" sz="1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・障害者差別解消条例（仮称）に基づく合理的配慮の提供</a:t>
            </a:r>
            <a:endParaRPr lang="en-US" altLang="ja-JP" sz="1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・区市町村や民間事業者と連携した心のバリアフリーの推進</a:t>
            </a:r>
            <a:endParaRPr lang="en-US" altLang="ja-JP" sz="1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・施設・設備の適正利用に向けた普及啓発</a:t>
            </a:r>
            <a:endParaRPr lang="en-US" altLang="ja-JP" sz="1100" dirty="0" smtClean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2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8" name="角丸四角形 77"/>
          <p:cNvSpPr/>
          <p:nvPr/>
        </p:nvSpPr>
        <p:spPr>
          <a:xfrm>
            <a:off x="179512" y="3870701"/>
            <a:ext cx="4287688" cy="1241301"/>
          </a:xfrm>
          <a:prstGeom prst="roundRect">
            <a:avLst>
              <a:gd name="adj" fmla="val 1460"/>
            </a:avLst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r>
              <a:rPr kumimoji="1"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</a:t>
            </a:r>
            <a:r>
              <a:rPr kumimoji="1" lang="ja-JP" altLang="en-US" sz="11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公共交通、建築物、道路等の</a:t>
            </a:r>
            <a:r>
              <a:rPr lang="ja-JP" altLang="en-US" sz="11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バリアフリー化</a:t>
            </a:r>
            <a:endParaRPr kumimoji="1" lang="en-US" altLang="ja-JP" sz="11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⇒　</a:t>
            </a:r>
            <a:r>
              <a:rPr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鉄道駅のエレベーター整備率</a:t>
            </a:r>
            <a:r>
              <a:rPr lang="en-US" altLang="ja-JP" sz="10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92.8</a:t>
            </a:r>
            <a:r>
              <a:rPr lang="ja-JP" altLang="en-US" sz="10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</a:t>
            </a:r>
            <a:r>
              <a:rPr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、路線バスのノンステップ化</a:t>
            </a:r>
            <a:endParaRPr lang="en-US" altLang="ja-JP" sz="10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4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</a:t>
            </a:r>
            <a:r>
              <a:rPr lang="ja-JP" altLang="en-US" sz="11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福祉のまちづくり条例に基づく届出</a:t>
            </a:r>
            <a:endParaRPr lang="en-US" altLang="ja-JP" sz="1100" b="1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⇒　</a:t>
            </a:r>
            <a:r>
              <a:rPr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届出件数：平成</a:t>
            </a:r>
            <a:r>
              <a:rPr lang="en-US" altLang="ja-JP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26</a:t>
            </a:r>
            <a:r>
              <a:rPr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</a:t>
            </a:r>
            <a:r>
              <a:rPr lang="en-US" altLang="ja-JP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29</a:t>
            </a:r>
            <a:r>
              <a:rPr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</a:t>
            </a:r>
            <a:r>
              <a:rPr lang="ja-JP" altLang="en-US" sz="10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合計</a:t>
            </a:r>
            <a:r>
              <a:rPr lang="en-US" altLang="ja-JP" sz="10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4,951</a:t>
            </a:r>
            <a:r>
              <a:rPr lang="ja-JP" altLang="en-US" sz="10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件</a:t>
            </a:r>
            <a:endParaRPr lang="en-US" altLang="ja-JP" sz="1000" dirty="0" smtClean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4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</a:t>
            </a:r>
            <a:r>
              <a:rPr lang="ja-JP" altLang="en-US" sz="11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ヘルプマークの推進</a:t>
            </a:r>
            <a:endParaRPr lang="en-US" altLang="ja-JP" sz="1100" b="1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⇒　配布部数：</a:t>
            </a:r>
            <a:r>
              <a:rPr lang="ja-JP" altLang="en-US" sz="10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約</a:t>
            </a:r>
            <a:r>
              <a:rPr lang="en-US" altLang="ja-JP" sz="10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21</a:t>
            </a:r>
            <a:r>
              <a:rPr lang="ja-JP" altLang="en-US" sz="10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</a:t>
            </a:r>
            <a:r>
              <a:rPr lang="en-US" altLang="ja-JP" sz="10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9</a:t>
            </a:r>
            <a:r>
              <a:rPr lang="ja-JP" altLang="en-US" sz="10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千個</a:t>
            </a:r>
            <a:r>
              <a:rPr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（平成</a:t>
            </a:r>
            <a:r>
              <a:rPr lang="en-US" altLang="ja-JP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29</a:t>
            </a:r>
            <a:r>
              <a:rPr lang="ja-JP" altLang="en-US" sz="10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年度末までの累計）</a:t>
            </a:r>
            <a:endParaRPr lang="en-US" altLang="ja-JP" sz="10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9" name="角丸四角形 78"/>
          <p:cNvSpPr/>
          <p:nvPr/>
        </p:nvSpPr>
        <p:spPr>
          <a:xfrm>
            <a:off x="95290" y="5517232"/>
            <a:ext cx="4529708" cy="1195038"/>
          </a:xfrm>
          <a:prstGeom prst="roundRect">
            <a:avLst>
              <a:gd name="adj" fmla="val 1460"/>
            </a:avLst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○「ユニバーサルデザイン」という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言葉や意味を知っている人は約</a:t>
            </a:r>
            <a:r>
              <a:rPr lang="ja-JP" altLang="en-US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３割</a:t>
            </a:r>
            <a:endParaRPr lang="en-US" altLang="ja-JP" sz="1050" dirty="0" smtClean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</a:t>
            </a:r>
            <a:r>
              <a:rPr lang="ja-JP" altLang="en-US" sz="12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ハード面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バリアフリーは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「進んでいる」と「</a:t>
            </a:r>
            <a:r>
              <a:rPr lang="ja-JP" altLang="en-US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進んでいない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」が</a:t>
            </a:r>
            <a:r>
              <a:rPr lang="ja-JP" altLang="en-US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拮抗</a:t>
            </a:r>
            <a:endParaRPr lang="en-US" altLang="ja-JP" sz="1050" dirty="0" smtClean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ja-JP" altLang="en-US" sz="3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</a:t>
            </a:r>
            <a:r>
              <a:rPr lang="ja-JP" altLang="en-US" sz="12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バリア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を感じる箇所は、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「道路」が</a:t>
            </a:r>
            <a:r>
              <a:rPr lang="en-US" altLang="ja-JP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割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「公共交通施設」が</a:t>
            </a:r>
            <a:r>
              <a:rPr lang="en-US" altLang="ja-JP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</a:t>
            </a:r>
            <a:r>
              <a:rPr lang="ja-JP" altLang="en-US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割超</a:t>
            </a:r>
            <a:endParaRPr lang="en-US" altLang="ja-JP" sz="1050" dirty="0" smtClean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</a:t>
            </a:r>
            <a:r>
              <a:rPr lang="ja-JP" altLang="en-US" sz="104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心</a:t>
            </a:r>
            <a:r>
              <a:rPr lang="ja-JP" altLang="en-US" sz="104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のバリアフリーに効果的な取組</a:t>
            </a:r>
            <a:r>
              <a:rPr lang="ja-JP" altLang="en-US" sz="104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</a:t>
            </a:r>
            <a:r>
              <a:rPr lang="ja-JP" altLang="en-US" sz="104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学校</a:t>
            </a:r>
            <a:r>
              <a:rPr lang="ja-JP" altLang="en-US" sz="104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でのユニバーサルデザイン</a:t>
            </a:r>
            <a:r>
              <a:rPr lang="ja-JP" altLang="en-US" sz="104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教育</a:t>
            </a:r>
            <a:endParaRPr lang="en-US" altLang="ja-JP" sz="1040" dirty="0" smtClean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重点的</a:t>
            </a:r>
            <a:r>
              <a:rPr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に取り組む必要があるものは、</a:t>
            </a:r>
            <a:r>
              <a:rPr lang="ja-JP" altLang="en-US" sz="1050" dirty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道路や公共交通の整備</a:t>
            </a:r>
            <a:endParaRPr lang="en-US" altLang="ja-JP" sz="1050" dirty="0" smtClean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" name="角丸四角形 21"/>
          <p:cNvSpPr/>
          <p:nvPr/>
        </p:nvSpPr>
        <p:spPr>
          <a:xfrm>
            <a:off x="1390650" y="1030347"/>
            <a:ext cx="7357813" cy="337313"/>
          </a:xfrm>
          <a:prstGeom prst="roundRect">
            <a:avLst>
              <a:gd name="adj" fmla="val 6927"/>
            </a:avLst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角丸四角形 20"/>
          <p:cNvSpPr/>
          <p:nvPr/>
        </p:nvSpPr>
        <p:spPr>
          <a:xfrm>
            <a:off x="1508399" y="896998"/>
            <a:ext cx="1761851" cy="269815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r>
              <a:rPr lang="ja-JP" altLang="en-US" sz="9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＜計画を進める上でのポイント＞</a:t>
            </a:r>
            <a:endParaRPr lang="en-US" altLang="ja-JP" sz="900" dirty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3" name="角丸四角形 62"/>
          <p:cNvSpPr/>
          <p:nvPr/>
        </p:nvSpPr>
        <p:spPr>
          <a:xfrm>
            <a:off x="1578149" y="916579"/>
            <a:ext cx="8932684" cy="539630"/>
          </a:xfrm>
          <a:prstGeom prst="round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endParaRPr lang="en-US" altLang="ja-JP" sz="105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5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1050" b="1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１ 目指す社会像の共有　　２ 障害者等の当事者参加と意見の</a:t>
            </a:r>
            <a:r>
              <a:rPr lang="ja-JP" altLang="en-US" sz="1050" b="1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反映　　３ 都民、事業者、行政等の一体的推進</a:t>
            </a:r>
            <a:endParaRPr kumimoji="1" lang="en-US" altLang="ja-JP" sz="1050" b="1" dirty="0" smtClean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652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3744</TotalTime>
  <Words>214</Words>
  <Application>Microsoft Office PowerPoint</Application>
  <PresentationFormat>画面に合わせる (4:3)</PresentationFormat>
  <Paragraphs>72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219</cp:revision>
  <cp:lastPrinted>2018-06-19T04:54:54Z</cp:lastPrinted>
  <dcterms:created xsi:type="dcterms:W3CDTF">2017-10-05T09:07:36Z</dcterms:created>
  <dcterms:modified xsi:type="dcterms:W3CDTF">2018-06-21T02:24:52Z</dcterms:modified>
</cp:coreProperties>
</file>