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1.xml" ContentType="application/xml"/>
  <Override PartName="/customXml/itemProps1.xml" ContentType="application/vnd.openxmlformats-officedocument.customXmlProperties+xml"/>
  <Override PartName="/customXml/item2.xml" ContentType="application/xml"/>
  <Override PartName="/customXml/_rels/item1.xml.rels" ContentType="application/vnd.openxmlformats-package.relationships+xml"/>
  <Override PartName="/customXml/_rels/item2.xml.rels" ContentType="application/vnd.openxmlformats-package.relationships+xml"/>
  <Override PartName="/customXml/_rels/item3.xml.rels" ContentType="application/vnd.openxmlformats-package.relationships+xml"/>
  <Override PartName="/customXml/itemProps2.xml" ContentType="application/vnd.openxmlformats-officedocument.customXmlProperties+xml"/>
  <Override PartName="/customXml/item3.xml" ContentType="application/xml"/>
  <Override PartName="/customXml/itemProps3.xml" ContentType="application/vnd.openxmlformats-officedocument.customXml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notesSlides/notesSlide1.xml" ContentType="application/vnd.openxmlformats-officedocument.presentationml.notesSlide+xml"/>
  <Override PartName="/ppt/notesSlides/_rels/notesSlide1.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media/image1.wmf" ContentType="image/x-wmf"/>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customXml" Target="../customXml/item1.xml"/><Relationship Id="rId5" Type="http://schemas.openxmlformats.org/officeDocument/2006/relationships/customXml" Target="../customXml/item2.xml"/><Relationship Id="rId6" Type="http://schemas.openxmlformats.org/officeDocument/2006/relationships/customXml" Target="../customXml/item3.xml"/><Relationship Id="rId7"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Lst>
  <p:sldSz cx="7200900" cy="10333037"/>
  <p:notesSz cx="9939337" cy="6807200"/>
</p:presentation>
</file>

<file path=ppt/_rels/presentation.xml.rels><?xml version="1.0" encoding="UTF-8"?><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sldImg"/>
          </p:nvPr>
        </p:nvSpPr>
        <p:spPr>
          <a:xfrm>
            <a:off x="216000" y="812520"/>
            <a:ext cx="7127280" cy="4008960"/>
          </a:xfrm>
          <a:prstGeom prst="rect">
            <a:avLst/>
          </a:prstGeom>
        </p:spPr>
        <p:txBody>
          <a:bodyPr lIns="0" rIns="0" tIns="0" bIns="0" anchor="ctr">
            <a:noAutofit/>
          </a:bodyPr>
          <a:p>
            <a:r>
              <a:rPr b="0" lang="ja-JP" sz="1200" spc="-1" strike="noStrike">
                <a:solidFill>
                  <a:srgbClr val="000000"/>
                </a:solidFill>
                <a:latin typeface="Times New Roman"/>
              </a:rPr>
              <a:t>スライドを移動するにはクリックします。</a:t>
            </a:r>
            <a:endParaRPr b="0" lang="en-US" sz="1200" spc="-1" strike="noStrike">
              <a:solidFill>
                <a:srgbClr val="000000"/>
              </a:solidFill>
              <a:latin typeface="Times New Roman"/>
            </a:endParaRPr>
          </a:p>
        </p:txBody>
      </p:sp>
      <p:sp>
        <p:nvSpPr>
          <p:cNvPr id="42" name="PlaceHolder 2"/>
          <p:cNvSpPr>
            <a:spLocks noGrp="1"/>
          </p:cNvSpPr>
          <p:nvPr>
            <p:ph type="body"/>
          </p:nvPr>
        </p:nvSpPr>
        <p:spPr>
          <a:xfrm>
            <a:off x="756000" y="5078520"/>
            <a:ext cx="6047640" cy="4811040"/>
          </a:xfrm>
          <a:prstGeom prst="rect">
            <a:avLst/>
          </a:prstGeom>
        </p:spPr>
        <p:txBody>
          <a:bodyPr lIns="0" rIns="0" tIns="0" bIns="0">
            <a:noAutofit/>
          </a:bodyPr>
          <a:p>
            <a:r>
              <a:rPr b="0" lang="ja-JP" sz="2000" spc="-1" strike="noStrike">
                <a:latin typeface="Arial"/>
              </a:rPr>
              <a:t>クリックしてノート書式の編集</a:t>
            </a:r>
            <a:endParaRPr b="0" lang="en-US" sz="2000" spc="-1" strike="noStrike">
              <a:latin typeface="Arial"/>
            </a:endParaRPr>
          </a:p>
        </p:txBody>
      </p:sp>
      <p:sp>
        <p:nvSpPr>
          <p:cNvPr id="43" name="PlaceHolder 3"/>
          <p:cNvSpPr>
            <a:spLocks noGrp="1"/>
          </p:cNvSpPr>
          <p:nvPr>
            <p:ph type="hdr"/>
          </p:nvPr>
        </p:nvSpPr>
        <p:spPr>
          <a:xfrm>
            <a:off x="0" y="0"/>
            <a:ext cx="3280680" cy="534240"/>
          </a:xfrm>
          <a:prstGeom prst="rect">
            <a:avLst/>
          </a:prstGeom>
        </p:spPr>
        <p:txBody>
          <a:bodyPr lIns="0" rIns="0" tIns="0" bIns="0">
            <a:noAutofit/>
          </a:bodyPr>
          <a:p>
            <a:r>
              <a:rPr b="0" lang="en-US" sz="1400" spc="-1" strike="noStrike">
                <a:latin typeface="Times New Roman"/>
              </a:rPr>
              <a:t>&lt;ヘッダー&gt;</a:t>
            </a:r>
            <a:endParaRPr b="0" lang="en-US" sz="1400" spc="-1" strike="noStrike">
              <a:latin typeface="Times New Roman"/>
            </a:endParaRPr>
          </a:p>
        </p:txBody>
      </p:sp>
      <p:sp>
        <p:nvSpPr>
          <p:cNvPr id="44" name="PlaceHolder 4"/>
          <p:cNvSpPr>
            <a:spLocks noGrp="1"/>
          </p:cNvSpPr>
          <p:nvPr>
            <p:ph type="dt"/>
          </p:nvPr>
        </p:nvSpPr>
        <p:spPr>
          <a:xfrm>
            <a:off x="4278960" y="0"/>
            <a:ext cx="3280680" cy="534240"/>
          </a:xfrm>
          <a:prstGeom prst="rect">
            <a:avLst/>
          </a:prstGeom>
        </p:spPr>
        <p:txBody>
          <a:bodyPr lIns="0" rIns="0" tIns="0" bIns="0">
            <a:noAutofit/>
          </a:bodyPr>
          <a:p>
            <a:pPr algn="r"/>
            <a:r>
              <a:rPr b="0" lang="en-US" sz="1400" spc="-1" strike="noStrike">
                <a:latin typeface="Times New Roman"/>
              </a:rPr>
              <a:t>&lt;日付/時刻&gt;</a:t>
            </a:r>
            <a:endParaRPr b="0" lang="en-US" sz="1400" spc="-1" strike="noStrike">
              <a:latin typeface="Times New Roman"/>
            </a:endParaRPr>
          </a:p>
        </p:txBody>
      </p:sp>
      <p:sp>
        <p:nvSpPr>
          <p:cNvPr id="45" name="PlaceHolder 5"/>
          <p:cNvSpPr>
            <a:spLocks noGrp="1"/>
          </p:cNvSpPr>
          <p:nvPr>
            <p:ph type="ftr"/>
          </p:nvPr>
        </p:nvSpPr>
        <p:spPr>
          <a:xfrm>
            <a:off x="0" y="10157400"/>
            <a:ext cx="3280680" cy="534240"/>
          </a:xfrm>
          <a:prstGeom prst="rect">
            <a:avLst/>
          </a:prstGeom>
        </p:spPr>
        <p:txBody>
          <a:bodyPr lIns="0" rIns="0" tIns="0" bIns="0" anchor="b">
            <a:noAutofit/>
          </a:bodyPr>
          <a:p>
            <a:r>
              <a:rPr b="0" lang="en-US" sz="1400" spc="-1" strike="noStrike">
                <a:latin typeface="Times New Roman"/>
              </a:rPr>
              <a:t>&lt;フッター&gt;</a:t>
            </a:r>
            <a:endParaRPr b="0" lang="en-US" sz="1400" spc="-1" strike="noStrike">
              <a:latin typeface="Times New Roman"/>
            </a:endParaRPr>
          </a:p>
        </p:txBody>
      </p:sp>
      <p:sp>
        <p:nvSpPr>
          <p:cNvPr id="46"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2DD7D174-3AD9-4570-988C-FF8A82441C7F}" type="slidenum">
              <a:rPr b="0" lang="en-US" sz="1400" spc="-1" strike="noStrike">
                <a:latin typeface="Times New Roman"/>
              </a:rPr>
              <a:t>&lt;番号&gt;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sldImg"/>
          </p:nvPr>
        </p:nvSpPr>
        <p:spPr>
          <a:xfrm>
            <a:off x="4079880" y="509760"/>
            <a:ext cx="1777680" cy="2552400"/>
          </a:xfrm>
          <a:prstGeom prst="rect">
            <a:avLst/>
          </a:prstGeom>
        </p:spPr>
      </p:sp>
      <p:sp>
        <p:nvSpPr>
          <p:cNvPr id="97" name="PlaceHolder 2"/>
          <p:cNvSpPr>
            <a:spLocks noGrp="1"/>
          </p:cNvSpPr>
          <p:nvPr>
            <p:ph type="body"/>
          </p:nvPr>
        </p:nvSpPr>
        <p:spPr>
          <a:xfrm>
            <a:off x="1324080" y="3234600"/>
            <a:ext cx="7291080" cy="3062520"/>
          </a:xfrm>
          <a:prstGeom prst="rect">
            <a:avLst/>
          </a:prstGeom>
        </p:spPr>
        <p:txBody>
          <a:bodyPr>
            <a:noAutofit/>
          </a:bodyPr>
          <a:p>
            <a:pPr marL="216000" indent="-216000">
              <a:lnSpc>
                <a:spcPct val="100000"/>
              </a:lnSpc>
            </a:pPr>
            <a:r>
              <a:rPr b="0" lang="ja-JP" sz="2000" spc="-1" strike="noStrike">
                <a:latin typeface="メイリオ"/>
                <a:ea typeface="メイリオ"/>
              </a:rPr>
              <a:t>　　</a:t>
            </a:r>
            <a:endParaRPr b="0" lang="en-US" sz="2000" spc="-1" strike="noStrike">
              <a:latin typeface="Arial"/>
            </a:endParaRPr>
          </a:p>
        </p:txBody>
      </p:sp>
      <p:sp>
        <p:nvSpPr>
          <p:cNvPr id="98" name="TextShape 3"/>
          <p:cNvSpPr txBox="1"/>
          <p:nvPr/>
        </p:nvSpPr>
        <p:spPr>
          <a:xfrm>
            <a:off x="5634000" y="6467400"/>
            <a:ext cx="4304880" cy="339480"/>
          </a:xfrm>
          <a:prstGeom prst="rect">
            <a:avLst/>
          </a:prstGeom>
          <a:noFill/>
          <a:ln w="9360">
            <a:noFill/>
          </a:ln>
        </p:spPr>
        <p:txBody>
          <a:bodyPr anchor="b">
            <a:noAutofit/>
          </a:bodyPr>
          <a:p>
            <a:pPr algn="r">
              <a:lnSpc>
                <a:spcPct val="100000"/>
              </a:lnSpc>
            </a:pPr>
            <a:fld id="{63AF0969-5B29-4FE0-81F1-17D7A0EC7CBC}" type="slidenum">
              <a:rPr b="0" lang="en-US" sz="1200" spc="-1" strike="noStrike">
                <a:solidFill>
                  <a:srgbClr val="000000"/>
                </a:solidFill>
                <a:latin typeface="Times New Roman"/>
                <a:ea typeface="ＭＳ Ｐゴシック"/>
              </a:rPr>
              <a:t>&lt;番号&gt;</a:t>
            </a:fld>
            <a:endParaRPr b="0" lang="en-US" sz="1200" spc="-1" strike="noStrike">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PlaceHolder 1"/>
          <p:cNvSpPr>
            <a:spLocks noGrp="1"/>
          </p:cNvSpPr>
          <p:nvPr>
            <p:ph type="sldImg"/>
          </p:nvPr>
        </p:nvSpPr>
        <p:spPr>
          <a:xfrm>
            <a:off x="4079880" y="509760"/>
            <a:ext cx="1777680" cy="2552400"/>
          </a:xfrm>
          <a:prstGeom prst="rect">
            <a:avLst/>
          </a:prstGeom>
        </p:spPr>
      </p:sp>
      <p:sp>
        <p:nvSpPr>
          <p:cNvPr id="100" name="PlaceHolder 2"/>
          <p:cNvSpPr>
            <a:spLocks noGrp="1"/>
          </p:cNvSpPr>
          <p:nvPr>
            <p:ph type="body"/>
          </p:nvPr>
        </p:nvSpPr>
        <p:spPr>
          <a:xfrm>
            <a:off x="1324080" y="3234600"/>
            <a:ext cx="7291080" cy="3062520"/>
          </a:xfrm>
          <a:prstGeom prst="rect">
            <a:avLst/>
          </a:prstGeom>
        </p:spPr>
        <p:txBody>
          <a:bodyPr>
            <a:noAutofit/>
          </a:bodyPr>
          <a:p>
            <a:endParaRPr b="0" lang="en-US" sz="2000" spc="-1" strike="noStrike">
              <a:latin typeface="Arial"/>
            </a:endParaRPr>
          </a:p>
        </p:txBody>
      </p:sp>
      <p:sp>
        <p:nvSpPr>
          <p:cNvPr id="101" name="TextShape 3"/>
          <p:cNvSpPr txBox="1"/>
          <p:nvPr/>
        </p:nvSpPr>
        <p:spPr>
          <a:xfrm>
            <a:off x="5634000" y="6467400"/>
            <a:ext cx="4304880" cy="339480"/>
          </a:xfrm>
          <a:prstGeom prst="rect">
            <a:avLst/>
          </a:prstGeom>
          <a:noFill/>
          <a:ln w="9360">
            <a:noFill/>
          </a:ln>
        </p:spPr>
        <p:txBody>
          <a:bodyPr anchor="b">
            <a:noAutofit/>
          </a:bodyPr>
          <a:p>
            <a:pPr algn="r">
              <a:lnSpc>
                <a:spcPct val="100000"/>
              </a:lnSpc>
            </a:pPr>
            <a:fld id="{31305C26-FB63-4C5B-8C02-B509BE1A1EEA}" type="slidenum">
              <a:rPr b="0" lang="en-US" sz="1200" spc="-1" strike="noStrike">
                <a:solidFill>
                  <a:srgbClr val="000000"/>
                </a:solidFill>
                <a:latin typeface="Times New Roman"/>
                <a:ea typeface="ＭＳ Ｐゴシック"/>
              </a:rPr>
              <a:t>&lt;番号&gt;</a:t>
            </a:fld>
            <a:endParaRPr b="0" lang="en-US"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360000" y="413640"/>
            <a:ext cx="6480360" cy="1721880"/>
          </a:xfrm>
          <a:prstGeom prst="rect">
            <a:avLst/>
          </a:prstGeom>
        </p:spPr>
        <p:txBody>
          <a:bodyPr lIns="0" rIns="0" tIns="0" bIns="0" anchor="ctr">
            <a:noAutofit/>
          </a:bodyPr>
          <a:p>
            <a:endParaRPr b="0" lang="en-US" sz="1200" spc="-1" strike="noStrike">
              <a:solidFill>
                <a:srgbClr val="000000"/>
              </a:solidFill>
              <a:latin typeface="Times New Roman"/>
            </a:endParaRPr>
          </a:p>
        </p:txBody>
      </p:sp>
      <p:sp>
        <p:nvSpPr>
          <p:cNvPr id="27" name="PlaceHolder 2"/>
          <p:cNvSpPr>
            <a:spLocks noGrp="1"/>
          </p:cNvSpPr>
          <p:nvPr>
            <p:ph type="body"/>
          </p:nvPr>
        </p:nvSpPr>
        <p:spPr>
          <a:xfrm>
            <a:off x="360000" y="2410920"/>
            <a:ext cx="648036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28" name="PlaceHolder 3"/>
          <p:cNvSpPr>
            <a:spLocks noGrp="1"/>
          </p:cNvSpPr>
          <p:nvPr>
            <p:ph type="body"/>
          </p:nvPr>
        </p:nvSpPr>
        <p:spPr>
          <a:xfrm>
            <a:off x="360000" y="5972760"/>
            <a:ext cx="6480360" cy="3252600"/>
          </a:xfrm>
          <a:prstGeom prst="rect">
            <a:avLst/>
          </a:prstGeom>
        </p:spPr>
        <p:txBody>
          <a:bodyPr lIns="0" rIns="0" tIns="0" bIns="0">
            <a:normAutofit/>
          </a:bodyPr>
          <a:p>
            <a:endParaRPr b="0" lang="en-US" sz="35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360000" y="413640"/>
            <a:ext cx="6480360" cy="1721880"/>
          </a:xfrm>
          <a:prstGeom prst="rect">
            <a:avLst/>
          </a:prstGeom>
        </p:spPr>
        <p:txBody>
          <a:bodyPr lIns="0" rIns="0" tIns="0" bIns="0" anchor="ctr">
            <a:noAutofit/>
          </a:bodyPr>
          <a:p>
            <a:endParaRPr b="0" lang="en-US" sz="1200" spc="-1" strike="noStrike">
              <a:solidFill>
                <a:srgbClr val="000000"/>
              </a:solidFill>
              <a:latin typeface="Times New Roman"/>
            </a:endParaRPr>
          </a:p>
        </p:txBody>
      </p:sp>
      <p:sp>
        <p:nvSpPr>
          <p:cNvPr id="30" name="PlaceHolder 2"/>
          <p:cNvSpPr>
            <a:spLocks noGrp="1"/>
          </p:cNvSpPr>
          <p:nvPr>
            <p:ph type="body"/>
          </p:nvPr>
        </p:nvSpPr>
        <p:spPr>
          <a:xfrm>
            <a:off x="360000" y="2410920"/>
            <a:ext cx="316224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31" name="PlaceHolder 3"/>
          <p:cNvSpPr>
            <a:spLocks noGrp="1"/>
          </p:cNvSpPr>
          <p:nvPr>
            <p:ph type="body"/>
          </p:nvPr>
        </p:nvSpPr>
        <p:spPr>
          <a:xfrm>
            <a:off x="3680640" y="2410920"/>
            <a:ext cx="316224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32" name="PlaceHolder 4"/>
          <p:cNvSpPr>
            <a:spLocks noGrp="1"/>
          </p:cNvSpPr>
          <p:nvPr>
            <p:ph type="body"/>
          </p:nvPr>
        </p:nvSpPr>
        <p:spPr>
          <a:xfrm>
            <a:off x="360000" y="5972760"/>
            <a:ext cx="316224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33" name="PlaceHolder 5"/>
          <p:cNvSpPr>
            <a:spLocks noGrp="1"/>
          </p:cNvSpPr>
          <p:nvPr>
            <p:ph type="body"/>
          </p:nvPr>
        </p:nvSpPr>
        <p:spPr>
          <a:xfrm>
            <a:off x="3680640" y="5972760"/>
            <a:ext cx="3162240" cy="3252600"/>
          </a:xfrm>
          <a:prstGeom prst="rect">
            <a:avLst/>
          </a:prstGeom>
        </p:spPr>
        <p:txBody>
          <a:bodyPr lIns="0" rIns="0" tIns="0" bIns="0">
            <a:normAutofit/>
          </a:bodyPr>
          <a:p>
            <a:endParaRPr b="0" lang="en-US" sz="35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360000" y="413640"/>
            <a:ext cx="6480360" cy="1721880"/>
          </a:xfrm>
          <a:prstGeom prst="rect">
            <a:avLst/>
          </a:prstGeom>
        </p:spPr>
        <p:txBody>
          <a:bodyPr lIns="0" rIns="0" tIns="0" bIns="0" anchor="ctr">
            <a:noAutofit/>
          </a:bodyPr>
          <a:p>
            <a:endParaRPr b="0" lang="en-US" sz="1200" spc="-1" strike="noStrike">
              <a:solidFill>
                <a:srgbClr val="000000"/>
              </a:solidFill>
              <a:latin typeface="Times New Roman"/>
            </a:endParaRPr>
          </a:p>
        </p:txBody>
      </p:sp>
      <p:sp>
        <p:nvSpPr>
          <p:cNvPr id="35" name="PlaceHolder 2"/>
          <p:cNvSpPr>
            <a:spLocks noGrp="1"/>
          </p:cNvSpPr>
          <p:nvPr>
            <p:ph type="body"/>
          </p:nvPr>
        </p:nvSpPr>
        <p:spPr>
          <a:xfrm>
            <a:off x="360000" y="2410920"/>
            <a:ext cx="208656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36" name="PlaceHolder 3"/>
          <p:cNvSpPr>
            <a:spLocks noGrp="1"/>
          </p:cNvSpPr>
          <p:nvPr>
            <p:ph type="body"/>
          </p:nvPr>
        </p:nvSpPr>
        <p:spPr>
          <a:xfrm>
            <a:off x="2551320" y="2410920"/>
            <a:ext cx="208656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37" name="PlaceHolder 4"/>
          <p:cNvSpPr>
            <a:spLocks noGrp="1"/>
          </p:cNvSpPr>
          <p:nvPr>
            <p:ph type="body"/>
          </p:nvPr>
        </p:nvSpPr>
        <p:spPr>
          <a:xfrm>
            <a:off x="4742640" y="2410920"/>
            <a:ext cx="208656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38" name="PlaceHolder 5"/>
          <p:cNvSpPr>
            <a:spLocks noGrp="1"/>
          </p:cNvSpPr>
          <p:nvPr>
            <p:ph type="body"/>
          </p:nvPr>
        </p:nvSpPr>
        <p:spPr>
          <a:xfrm>
            <a:off x="360000" y="5972760"/>
            <a:ext cx="208656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39" name="PlaceHolder 6"/>
          <p:cNvSpPr>
            <a:spLocks noGrp="1"/>
          </p:cNvSpPr>
          <p:nvPr>
            <p:ph type="body"/>
          </p:nvPr>
        </p:nvSpPr>
        <p:spPr>
          <a:xfrm>
            <a:off x="2551320" y="5972760"/>
            <a:ext cx="208656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40" name="PlaceHolder 7"/>
          <p:cNvSpPr>
            <a:spLocks noGrp="1"/>
          </p:cNvSpPr>
          <p:nvPr>
            <p:ph type="body"/>
          </p:nvPr>
        </p:nvSpPr>
        <p:spPr>
          <a:xfrm>
            <a:off x="4742640" y="5972760"/>
            <a:ext cx="2086560" cy="3252600"/>
          </a:xfrm>
          <a:prstGeom prst="rect">
            <a:avLst/>
          </a:prstGeom>
        </p:spPr>
        <p:txBody>
          <a:bodyPr lIns="0" rIns="0" tIns="0" bIns="0">
            <a:normAutofit/>
          </a:bodyPr>
          <a:p>
            <a:endParaRPr b="0" lang="en-US" sz="35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360000" y="413640"/>
            <a:ext cx="6480360" cy="1721880"/>
          </a:xfrm>
          <a:prstGeom prst="rect">
            <a:avLst/>
          </a:prstGeom>
        </p:spPr>
        <p:txBody>
          <a:bodyPr lIns="0" rIns="0" tIns="0" bIns="0" anchor="ctr">
            <a:noAutofit/>
          </a:bodyPr>
          <a:p>
            <a:endParaRPr b="0" lang="en-US" sz="1200" spc="-1" strike="noStrike">
              <a:solidFill>
                <a:srgbClr val="000000"/>
              </a:solidFill>
              <a:latin typeface="Times New Roman"/>
            </a:endParaRPr>
          </a:p>
        </p:txBody>
      </p:sp>
      <p:sp>
        <p:nvSpPr>
          <p:cNvPr id="6" name="PlaceHolder 2"/>
          <p:cNvSpPr>
            <a:spLocks noGrp="1"/>
          </p:cNvSpPr>
          <p:nvPr>
            <p:ph type="subTitle"/>
          </p:nvPr>
        </p:nvSpPr>
        <p:spPr>
          <a:xfrm>
            <a:off x="360000" y="2410920"/>
            <a:ext cx="6480360" cy="681912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360000" y="413640"/>
            <a:ext cx="6480360" cy="1721880"/>
          </a:xfrm>
          <a:prstGeom prst="rect">
            <a:avLst/>
          </a:prstGeom>
        </p:spPr>
        <p:txBody>
          <a:bodyPr lIns="0" rIns="0" tIns="0" bIns="0" anchor="ctr">
            <a:noAutofit/>
          </a:bodyPr>
          <a:p>
            <a:endParaRPr b="0" lang="en-US" sz="1200" spc="-1" strike="noStrike">
              <a:solidFill>
                <a:srgbClr val="000000"/>
              </a:solidFill>
              <a:latin typeface="Times New Roman"/>
            </a:endParaRPr>
          </a:p>
        </p:txBody>
      </p:sp>
      <p:sp>
        <p:nvSpPr>
          <p:cNvPr id="8" name="PlaceHolder 2"/>
          <p:cNvSpPr>
            <a:spLocks noGrp="1"/>
          </p:cNvSpPr>
          <p:nvPr>
            <p:ph type="body"/>
          </p:nvPr>
        </p:nvSpPr>
        <p:spPr>
          <a:xfrm>
            <a:off x="360000" y="2410920"/>
            <a:ext cx="6480360" cy="6819120"/>
          </a:xfrm>
          <a:prstGeom prst="rect">
            <a:avLst/>
          </a:prstGeom>
        </p:spPr>
        <p:txBody>
          <a:bodyPr lIns="0" rIns="0" tIns="0" bIns="0">
            <a:normAutofit/>
          </a:bodyPr>
          <a:p>
            <a:endParaRPr b="0" lang="en-US" sz="35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360000" y="413640"/>
            <a:ext cx="6480360" cy="1721880"/>
          </a:xfrm>
          <a:prstGeom prst="rect">
            <a:avLst/>
          </a:prstGeom>
        </p:spPr>
        <p:txBody>
          <a:bodyPr lIns="0" rIns="0" tIns="0" bIns="0" anchor="ctr">
            <a:noAutofit/>
          </a:bodyPr>
          <a:p>
            <a:endParaRPr b="0" lang="en-US" sz="1200" spc="-1" strike="noStrike">
              <a:solidFill>
                <a:srgbClr val="000000"/>
              </a:solidFill>
              <a:latin typeface="Times New Roman"/>
            </a:endParaRPr>
          </a:p>
        </p:txBody>
      </p:sp>
      <p:sp>
        <p:nvSpPr>
          <p:cNvPr id="10" name="PlaceHolder 2"/>
          <p:cNvSpPr>
            <a:spLocks noGrp="1"/>
          </p:cNvSpPr>
          <p:nvPr>
            <p:ph type="body"/>
          </p:nvPr>
        </p:nvSpPr>
        <p:spPr>
          <a:xfrm>
            <a:off x="360000" y="2410920"/>
            <a:ext cx="3162240" cy="6819120"/>
          </a:xfrm>
          <a:prstGeom prst="rect">
            <a:avLst/>
          </a:prstGeom>
        </p:spPr>
        <p:txBody>
          <a:bodyPr lIns="0" rIns="0" tIns="0" bIns="0">
            <a:normAutofit/>
          </a:bodyPr>
          <a:p>
            <a:endParaRPr b="0" lang="en-US" sz="3500" spc="-1" strike="noStrike">
              <a:solidFill>
                <a:srgbClr val="000000"/>
              </a:solidFill>
              <a:latin typeface="Calibri"/>
            </a:endParaRPr>
          </a:p>
        </p:txBody>
      </p:sp>
      <p:sp>
        <p:nvSpPr>
          <p:cNvPr id="11" name="PlaceHolder 3"/>
          <p:cNvSpPr>
            <a:spLocks noGrp="1"/>
          </p:cNvSpPr>
          <p:nvPr>
            <p:ph type="body"/>
          </p:nvPr>
        </p:nvSpPr>
        <p:spPr>
          <a:xfrm>
            <a:off x="3680640" y="2410920"/>
            <a:ext cx="3162240" cy="6819120"/>
          </a:xfrm>
          <a:prstGeom prst="rect">
            <a:avLst/>
          </a:prstGeom>
        </p:spPr>
        <p:txBody>
          <a:bodyPr lIns="0" rIns="0" tIns="0" bIns="0">
            <a:normAutofit/>
          </a:bodyPr>
          <a:p>
            <a:endParaRPr b="0" lang="en-US" sz="35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360000" y="413640"/>
            <a:ext cx="6480360" cy="1721880"/>
          </a:xfrm>
          <a:prstGeom prst="rect">
            <a:avLst/>
          </a:prstGeom>
        </p:spPr>
        <p:txBody>
          <a:bodyPr lIns="0" rIns="0" tIns="0" bIns="0" anchor="ctr">
            <a:noAutofit/>
          </a:bodyPr>
          <a:p>
            <a:endParaRPr b="0" lang="en-US" sz="1200" spc="-1" strike="noStrike">
              <a:solidFill>
                <a:srgbClr val="000000"/>
              </a:solidFill>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360000" y="413640"/>
            <a:ext cx="6480360" cy="79830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360000" y="413640"/>
            <a:ext cx="6480360" cy="1721880"/>
          </a:xfrm>
          <a:prstGeom prst="rect">
            <a:avLst/>
          </a:prstGeom>
        </p:spPr>
        <p:txBody>
          <a:bodyPr lIns="0" rIns="0" tIns="0" bIns="0" anchor="ctr">
            <a:noAutofit/>
          </a:bodyPr>
          <a:p>
            <a:endParaRPr b="0" lang="en-US" sz="1200" spc="-1" strike="noStrike">
              <a:solidFill>
                <a:srgbClr val="000000"/>
              </a:solidFill>
              <a:latin typeface="Times New Roman"/>
            </a:endParaRPr>
          </a:p>
        </p:txBody>
      </p:sp>
      <p:sp>
        <p:nvSpPr>
          <p:cNvPr id="15" name="PlaceHolder 2"/>
          <p:cNvSpPr>
            <a:spLocks noGrp="1"/>
          </p:cNvSpPr>
          <p:nvPr>
            <p:ph type="body"/>
          </p:nvPr>
        </p:nvSpPr>
        <p:spPr>
          <a:xfrm>
            <a:off x="360000" y="2410920"/>
            <a:ext cx="316224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16" name="PlaceHolder 3"/>
          <p:cNvSpPr>
            <a:spLocks noGrp="1"/>
          </p:cNvSpPr>
          <p:nvPr>
            <p:ph type="body"/>
          </p:nvPr>
        </p:nvSpPr>
        <p:spPr>
          <a:xfrm>
            <a:off x="3680640" y="2410920"/>
            <a:ext cx="3162240" cy="6819120"/>
          </a:xfrm>
          <a:prstGeom prst="rect">
            <a:avLst/>
          </a:prstGeom>
        </p:spPr>
        <p:txBody>
          <a:bodyPr lIns="0" rIns="0" tIns="0" bIns="0">
            <a:normAutofit/>
          </a:bodyPr>
          <a:p>
            <a:endParaRPr b="0" lang="en-US" sz="3500" spc="-1" strike="noStrike">
              <a:solidFill>
                <a:srgbClr val="000000"/>
              </a:solidFill>
              <a:latin typeface="Calibri"/>
            </a:endParaRPr>
          </a:p>
        </p:txBody>
      </p:sp>
      <p:sp>
        <p:nvSpPr>
          <p:cNvPr id="17" name="PlaceHolder 4"/>
          <p:cNvSpPr>
            <a:spLocks noGrp="1"/>
          </p:cNvSpPr>
          <p:nvPr>
            <p:ph type="body"/>
          </p:nvPr>
        </p:nvSpPr>
        <p:spPr>
          <a:xfrm>
            <a:off x="360000" y="5972760"/>
            <a:ext cx="3162240" cy="3252600"/>
          </a:xfrm>
          <a:prstGeom prst="rect">
            <a:avLst/>
          </a:prstGeom>
        </p:spPr>
        <p:txBody>
          <a:bodyPr lIns="0" rIns="0" tIns="0" bIns="0">
            <a:normAutofit/>
          </a:bodyPr>
          <a:p>
            <a:endParaRPr b="0" lang="en-US" sz="35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360000" y="413640"/>
            <a:ext cx="6480360" cy="1721880"/>
          </a:xfrm>
          <a:prstGeom prst="rect">
            <a:avLst/>
          </a:prstGeom>
        </p:spPr>
        <p:txBody>
          <a:bodyPr lIns="0" rIns="0" tIns="0" bIns="0" anchor="ctr">
            <a:noAutofit/>
          </a:bodyPr>
          <a:p>
            <a:endParaRPr b="0" lang="en-US" sz="1200" spc="-1" strike="noStrike">
              <a:solidFill>
                <a:srgbClr val="000000"/>
              </a:solidFill>
              <a:latin typeface="Times New Roman"/>
            </a:endParaRPr>
          </a:p>
        </p:txBody>
      </p:sp>
      <p:sp>
        <p:nvSpPr>
          <p:cNvPr id="19" name="PlaceHolder 2"/>
          <p:cNvSpPr>
            <a:spLocks noGrp="1"/>
          </p:cNvSpPr>
          <p:nvPr>
            <p:ph type="body"/>
          </p:nvPr>
        </p:nvSpPr>
        <p:spPr>
          <a:xfrm>
            <a:off x="360000" y="2410920"/>
            <a:ext cx="3162240" cy="6819120"/>
          </a:xfrm>
          <a:prstGeom prst="rect">
            <a:avLst/>
          </a:prstGeom>
        </p:spPr>
        <p:txBody>
          <a:bodyPr lIns="0" rIns="0" tIns="0" bIns="0">
            <a:normAutofit/>
          </a:bodyPr>
          <a:p>
            <a:endParaRPr b="0" lang="en-US" sz="3500" spc="-1" strike="noStrike">
              <a:solidFill>
                <a:srgbClr val="000000"/>
              </a:solidFill>
              <a:latin typeface="Calibri"/>
            </a:endParaRPr>
          </a:p>
        </p:txBody>
      </p:sp>
      <p:sp>
        <p:nvSpPr>
          <p:cNvPr id="20" name="PlaceHolder 3"/>
          <p:cNvSpPr>
            <a:spLocks noGrp="1"/>
          </p:cNvSpPr>
          <p:nvPr>
            <p:ph type="body"/>
          </p:nvPr>
        </p:nvSpPr>
        <p:spPr>
          <a:xfrm>
            <a:off x="3680640" y="2410920"/>
            <a:ext cx="316224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21" name="PlaceHolder 4"/>
          <p:cNvSpPr>
            <a:spLocks noGrp="1"/>
          </p:cNvSpPr>
          <p:nvPr>
            <p:ph type="body"/>
          </p:nvPr>
        </p:nvSpPr>
        <p:spPr>
          <a:xfrm>
            <a:off x="3680640" y="5972760"/>
            <a:ext cx="3162240" cy="3252600"/>
          </a:xfrm>
          <a:prstGeom prst="rect">
            <a:avLst/>
          </a:prstGeom>
        </p:spPr>
        <p:txBody>
          <a:bodyPr lIns="0" rIns="0" tIns="0" bIns="0">
            <a:normAutofit/>
          </a:bodyPr>
          <a:p>
            <a:endParaRPr b="0" lang="en-US" sz="35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360000" y="413640"/>
            <a:ext cx="6480360" cy="1721880"/>
          </a:xfrm>
          <a:prstGeom prst="rect">
            <a:avLst/>
          </a:prstGeom>
        </p:spPr>
        <p:txBody>
          <a:bodyPr lIns="0" rIns="0" tIns="0" bIns="0" anchor="ctr">
            <a:noAutofit/>
          </a:bodyPr>
          <a:p>
            <a:endParaRPr b="0" lang="en-US" sz="1200" spc="-1" strike="noStrike">
              <a:solidFill>
                <a:srgbClr val="000000"/>
              </a:solidFill>
              <a:latin typeface="Times New Roman"/>
            </a:endParaRPr>
          </a:p>
        </p:txBody>
      </p:sp>
      <p:sp>
        <p:nvSpPr>
          <p:cNvPr id="23" name="PlaceHolder 2"/>
          <p:cNvSpPr>
            <a:spLocks noGrp="1"/>
          </p:cNvSpPr>
          <p:nvPr>
            <p:ph type="body"/>
          </p:nvPr>
        </p:nvSpPr>
        <p:spPr>
          <a:xfrm>
            <a:off x="360000" y="2410920"/>
            <a:ext cx="316224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24" name="PlaceHolder 3"/>
          <p:cNvSpPr>
            <a:spLocks noGrp="1"/>
          </p:cNvSpPr>
          <p:nvPr>
            <p:ph type="body"/>
          </p:nvPr>
        </p:nvSpPr>
        <p:spPr>
          <a:xfrm>
            <a:off x="3680640" y="2410920"/>
            <a:ext cx="3162240" cy="3252600"/>
          </a:xfrm>
          <a:prstGeom prst="rect">
            <a:avLst/>
          </a:prstGeom>
        </p:spPr>
        <p:txBody>
          <a:bodyPr lIns="0" rIns="0" tIns="0" bIns="0">
            <a:normAutofit/>
          </a:bodyPr>
          <a:p>
            <a:endParaRPr b="0" lang="en-US" sz="3500" spc="-1" strike="noStrike">
              <a:solidFill>
                <a:srgbClr val="000000"/>
              </a:solidFill>
              <a:latin typeface="Calibri"/>
            </a:endParaRPr>
          </a:p>
        </p:txBody>
      </p:sp>
      <p:sp>
        <p:nvSpPr>
          <p:cNvPr id="25" name="PlaceHolder 4"/>
          <p:cNvSpPr>
            <a:spLocks noGrp="1"/>
          </p:cNvSpPr>
          <p:nvPr>
            <p:ph type="body"/>
          </p:nvPr>
        </p:nvSpPr>
        <p:spPr>
          <a:xfrm>
            <a:off x="360000" y="5972760"/>
            <a:ext cx="6480360" cy="3252600"/>
          </a:xfrm>
          <a:prstGeom prst="rect">
            <a:avLst/>
          </a:prstGeom>
        </p:spPr>
        <p:txBody>
          <a:bodyPr lIns="0" rIns="0" tIns="0" bIns="0">
            <a:normAutofit/>
          </a:bodyPr>
          <a:p>
            <a:endParaRPr b="0" lang="en-US" sz="35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60000" y="413640"/>
            <a:ext cx="6480360" cy="1721880"/>
          </a:xfrm>
          <a:prstGeom prst="rect">
            <a:avLst/>
          </a:prstGeom>
        </p:spPr>
        <p:txBody>
          <a:bodyPr lIns="97200" rIns="97200" tIns="48600" bIns="48600" anchor="ctr">
            <a:noAutofit/>
          </a:bodyPr>
          <a:p>
            <a:pPr algn="ctr">
              <a:lnSpc>
                <a:spcPct val="100000"/>
              </a:lnSpc>
            </a:pPr>
            <a:r>
              <a:rPr b="0" lang="ja-JP" sz="4700" spc="-1" strike="noStrike">
                <a:solidFill>
                  <a:srgbClr val="000000"/>
                </a:solidFill>
                <a:latin typeface="Calibri"/>
              </a:rPr>
              <a:t>マスタ タイトルの書式設定</a:t>
            </a:r>
            <a:endParaRPr b="0" lang="en-US" sz="4700" spc="-1" strike="noStrike">
              <a:solidFill>
                <a:srgbClr val="000000"/>
              </a:solidFill>
              <a:latin typeface="Times New Roman"/>
            </a:endParaRPr>
          </a:p>
        </p:txBody>
      </p:sp>
      <p:sp>
        <p:nvSpPr>
          <p:cNvPr id="1" name="PlaceHolder 2"/>
          <p:cNvSpPr>
            <a:spLocks noGrp="1"/>
          </p:cNvSpPr>
          <p:nvPr>
            <p:ph type="body"/>
          </p:nvPr>
        </p:nvSpPr>
        <p:spPr>
          <a:xfrm>
            <a:off x="360000" y="2410920"/>
            <a:ext cx="6480360" cy="6819120"/>
          </a:xfrm>
          <a:prstGeom prst="rect">
            <a:avLst/>
          </a:prstGeom>
        </p:spPr>
        <p:txBody>
          <a:bodyPr lIns="97200" rIns="97200" tIns="48600" bIns="48600">
            <a:noAutofit/>
          </a:bodyPr>
          <a:p>
            <a:pPr marL="365040" indent="-364680">
              <a:lnSpc>
                <a:spcPct val="100000"/>
              </a:lnSpc>
              <a:spcBef>
                <a:spcPts val="700"/>
              </a:spcBef>
              <a:buClr>
                <a:srgbClr val="000000"/>
              </a:buClr>
              <a:buFont typeface="Arial"/>
              <a:buChar char="•"/>
            </a:pPr>
            <a:r>
              <a:rPr b="0" lang="ja-JP" sz="3500" spc="-1" strike="noStrike">
                <a:solidFill>
                  <a:srgbClr val="000000"/>
                </a:solidFill>
                <a:latin typeface="Calibri"/>
              </a:rPr>
              <a:t>マスタ テキストの書式設定</a:t>
            </a:r>
            <a:endParaRPr b="0" lang="en-US" sz="3500" spc="-1" strike="noStrike">
              <a:solidFill>
                <a:srgbClr val="000000"/>
              </a:solidFill>
              <a:latin typeface="Calibri"/>
            </a:endParaRPr>
          </a:p>
          <a:p>
            <a:pPr lvl="1" marL="791280" indent="-303840">
              <a:lnSpc>
                <a:spcPct val="100000"/>
              </a:lnSpc>
              <a:spcBef>
                <a:spcPts val="601"/>
              </a:spcBef>
              <a:buClr>
                <a:srgbClr val="000000"/>
              </a:buClr>
              <a:buFont typeface="Arial"/>
              <a:buChar char="–"/>
            </a:pPr>
            <a:r>
              <a:rPr b="0" lang="ja-JP" sz="3000" spc="-1" strike="noStrike">
                <a:solidFill>
                  <a:srgbClr val="000000"/>
                </a:solidFill>
                <a:latin typeface="Calibri"/>
              </a:rPr>
              <a:t>第 </a:t>
            </a:r>
            <a:r>
              <a:rPr b="0" lang="en-US" sz="3000" spc="-1" strike="noStrike">
                <a:solidFill>
                  <a:srgbClr val="000000"/>
                </a:solidFill>
                <a:latin typeface="Calibri"/>
              </a:rPr>
              <a:t>2 </a:t>
            </a:r>
            <a:r>
              <a:rPr b="0" lang="ja-JP" sz="3000" spc="-1" strike="noStrike">
                <a:solidFill>
                  <a:srgbClr val="000000"/>
                </a:solidFill>
                <a:latin typeface="Calibri"/>
              </a:rPr>
              <a:t>レベル</a:t>
            </a:r>
            <a:endParaRPr b="0" lang="en-US" sz="3000" spc="-1" strike="noStrike">
              <a:solidFill>
                <a:srgbClr val="000000"/>
              </a:solidFill>
              <a:latin typeface="Calibri"/>
            </a:endParaRPr>
          </a:p>
          <a:p>
            <a:pPr lvl="2" marL="1217160" indent="-243000">
              <a:lnSpc>
                <a:spcPct val="100000"/>
              </a:lnSpc>
              <a:spcBef>
                <a:spcPts val="499"/>
              </a:spcBef>
              <a:buClr>
                <a:srgbClr val="000000"/>
              </a:buClr>
              <a:buFont typeface="Arial"/>
              <a:buChar char="•"/>
            </a:pPr>
            <a:r>
              <a:rPr b="0" lang="ja-JP" sz="2500" spc="-1" strike="noStrike">
                <a:solidFill>
                  <a:srgbClr val="000000"/>
                </a:solidFill>
                <a:latin typeface="Calibri"/>
              </a:rPr>
              <a:t>第 </a:t>
            </a:r>
            <a:r>
              <a:rPr b="0" lang="en-US" sz="2500" spc="-1" strike="noStrike">
                <a:solidFill>
                  <a:srgbClr val="000000"/>
                </a:solidFill>
                <a:latin typeface="Calibri"/>
              </a:rPr>
              <a:t>3 </a:t>
            </a:r>
            <a:r>
              <a:rPr b="0" lang="ja-JP" sz="2500" spc="-1" strike="noStrike">
                <a:solidFill>
                  <a:srgbClr val="000000"/>
                </a:solidFill>
                <a:latin typeface="Calibri"/>
              </a:rPr>
              <a:t>レベル</a:t>
            </a:r>
            <a:endParaRPr b="0" lang="en-US" sz="2500" spc="-1" strike="noStrike">
              <a:solidFill>
                <a:srgbClr val="000000"/>
              </a:solidFill>
              <a:latin typeface="Calibri"/>
            </a:endParaRPr>
          </a:p>
          <a:p>
            <a:pPr lvl="3" marL="1703880" indent="-243000">
              <a:lnSpc>
                <a:spcPct val="100000"/>
              </a:lnSpc>
              <a:spcBef>
                <a:spcPts val="420"/>
              </a:spcBef>
              <a:buClr>
                <a:srgbClr val="000000"/>
              </a:buClr>
              <a:buFont typeface="Arial"/>
              <a:buChar char="–"/>
            </a:pPr>
            <a:r>
              <a:rPr b="0" lang="ja-JP" sz="2100" spc="-1" strike="noStrike">
                <a:solidFill>
                  <a:srgbClr val="000000"/>
                </a:solidFill>
                <a:latin typeface="Calibri"/>
              </a:rPr>
              <a:t>第 </a:t>
            </a:r>
            <a:r>
              <a:rPr b="0" lang="en-US" sz="2100" spc="-1" strike="noStrike">
                <a:solidFill>
                  <a:srgbClr val="000000"/>
                </a:solidFill>
                <a:latin typeface="Calibri"/>
              </a:rPr>
              <a:t>4 </a:t>
            </a:r>
            <a:r>
              <a:rPr b="0" lang="ja-JP" sz="2100" spc="-1" strike="noStrike">
                <a:solidFill>
                  <a:srgbClr val="000000"/>
                </a:solidFill>
                <a:latin typeface="Calibri"/>
              </a:rPr>
              <a:t>レベル</a:t>
            </a:r>
            <a:endParaRPr b="0" lang="en-US" sz="2100" spc="-1" strike="noStrike">
              <a:solidFill>
                <a:srgbClr val="000000"/>
              </a:solidFill>
              <a:latin typeface="Calibri"/>
            </a:endParaRPr>
          </a:p>
          <a:p>
            <a:pPr lvl="4" marL="2190960" indent="-243000">
              <a:lnSpc>
                <a:spcPct val="100000"/>
              </a:lnSpc>
              <a:spcBef>
                <a:spcPts val="420"/>
              </a:spcBef>
              <a:buClr>
                <a:srgbClr val="000000"/>
              </a:buClr>
              <a:buFont typeface="Arial"/>
              <a:buChar char="»"/>
            </a:pPr>
            <a:r>
              <a:rPr b="0" lang="ja-JP" sz="2100" spc="-1" strike="noStrike">
                <a:solidFill>
                  <a:srgbClr val="000000"/>
                </a:solidFill>
                <a:latin typeface="Calibri"/>
              </a:rPr>
              <a:t>第 </a:t>
            </a:r>
            <a:r>
              <a:rPr b="0" lang="en-US" sz="2100" spc="-1" strike="noStrike">
                <a:solidFill>
                  <a:srgbClr val="000000"/>
                </a:solidFill>
                <a:latin typeface="Calibri"/>
              </a:rPr>
              <a:t>5 </a:t>
            </a:r>
            <a:r>
              <a:rPr b="0" lang="ja-JP" sz="2100" spc="-1" strike="noStrike">
                <a:solidFill>
                  <a:srgbClr val="000000"/>
                </a:solidFill>
                <a:latin typeface="Calibri"/>
              </a:rPr>
              <a:t>レベル</a:t>
            </a:r>
            <a:endParaRPr b="0" lang="en-US" sz="2100" spc="-1" strike="noStrike">
              <a:solidFill>
                <a:srgbClr val="000000"/>
              </a:solidFill>
              <a:latin typeface="Calibri"/>
            </a:endParaRPr>
          </a:p>
        </p:txBody>
      </p:sp>
      <p:sp>
        <p:nvSpPr>
          <p:cNvPr id="2" name="PlaceHolder 3"/>
          <p:cNvSpPr>
            <a:spLocks noGrp="1"/>
          </p:cNvSpPr>
          <p:nvPr>
            <p:ph type="dt"/>
          </p:nvPr>
        </p:nvSpPr>
        <p:spPr>
          <a:xfrm>
            <a:off x="360000" y="9577440"/>
            <a:ext cx="1679760" cy="549720"/>
          </a:xfrm>
          <a:prstGeom prst="rect">
            <a:avLst/>
          </a:prstGeom>
        </p:spPr>
        <p:txBody>
          <a:bodyPr lIns="97200" rIns="97200" tIns="48600" bIns="48600" anchor="ctr">
            <a:noAutofit/>
          </a:bodyPr>
          <a:p>
            <a:endParaRPr b="0" lang="en-US" sz="2400" spc="-1" strike="noStrike">
              <a:latin typeface="Times New Roman"/>
            </a:endParaRPr>
          </a:p>
        </p:txBody>
      </p:sp>
      <p:sp>
        <p:nvSpPr>
          <p:cNvPr id="3" name="PlaceHolder 4"/>
          <p:cNvSpPr>
            <a:spLocks noGrp="1"/>
          </p:cNvSpPr>
          <p:nvPr>
            <p:ph type="ftr"/>
          </p:nvPr>
        </p:nvSpPr>
        <p:spPr>
          <a:xfrm>
            <a:off x="2460240" y="9577440"/>
            <a:ext cx="2279880" cy="549720"/>
          </a:xfrm>
          <a:prstGeom prst="rect">
            <a:avLst/>
          </a:prstGeom>
        </p:spPr>
        <p:txBody>
          <a:bodyPr lIns="97200" rIns="97200" tIns="48600" bIns="48600" anchor="ctr">
            <a:noAutofit/>
          </a:bodyPr>
          <a:p>
            <a:endParaRPr b="0" lang="en-US" sz="2400" spc="-1" strike="noStrike">
              <a:latin typeface="Times New Roman"/>
            </a:endParaRPr>
          </a:p>
        </p:txBody>
      </p:sp>
      <p:sp>
        <p:nvSpPr>
          <p:cNvPr id="4" name="PlaceHolder 5"/>
          <p:cNvSpPr>
            <a:spLocks noGrp="1"/>
          </p:cNvSpPr>
          <p:nvPr>
            <p:ph type="sldNum"/>
          </p:nvPr>
        </p:nvSpPr>
        <p:spPr>
          <a:xfrm>
            <a:off x="5160600" y="9577440"/>
            <a:ext cx="1679760" cy="549720"/>
          </a:xfrm>
          <a:prstGeom prst="rect">
            <a:avLst/>
          </a:prstGeom>
        </p:spPr>
        <p:txBody>
          <a:bodyPr lIns="97200" rIns="97200" tIns="48600" bIns="48600" anchor="ctr">
            <a:noAutofit/>
          </a:bodyPr>
          <a:p>
            <a:pPr algn="r">
              <a:lnSpc>
                <a:spcPct val="100000"/>
              </a:lnSpc>
            </a:pPr>
            <a:fld id="{D50A63CC-2EEA-428B-BCB2-A762F7FFA1B3}" type="slidenum">
              <a:rPr b="0" lang="en-US" sz="1300" spc="-1" strike="noStrike">
                <a:solidFill>
                  <a:srgbClr val="8b8b8b"/>
                </a:solidFill>
                <a:latin typeface="Times New Roman"/>
                <a:ea typeface="ＭＳ Ｐゴシック"/>
              </a:rPr>
              <a:t>&lt;番号&gt;</a:t>
            </a:fld>
            <a:endParaRPr b="0" lang="en-US" sz="13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1.xml"/><Relationship Id="rId3"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CustomShape 1"/>
          <p:cNvSpPr/>
          <p:nvPr/>
        </p:nvSpPr>
        <p:spPr>
          <a:xfrm>
            <a:off x="180000" y="2623680"/>
            <a:ext cx="6840000" cy="2444040"/>
          </a:xfrm>
          <a:prstGeom prst="rect">
            <a:avLst/>
          </a:prstGeom>
          <a:solidFill>
            <a:schemeClr val="bg2"/>
          </a:solidFill>
          <a:ln>
            <a:noFill/>
          </a:ln>
        </p:spPr>
        <p:style>
          <a:lnRef idx="0"/>
          <a:fillRef idx="0"/>
          <a:effectRef idx="0"/>
          <a:fontRef idx="minor"/>
        </p:style>
        <p:txBody>
          <a:bodyPr lIns="72000" rIns="72000" tIns="72000" bIns="36000">
            <a:spAutoFit/>
          </a:bodyPr>
          <a:p>
            <a:pPr marL="288000" indent="-143640">
              <a:lnSpc>
                <a:spcPct val="110000"/>
              </a:lnSpc>
            </a:pPr>
            <a:r>
              <a:rPr b="0" lang="en-US" sz="1100" spc="-1" strike="noStrike">
                <a:solidFill>
                  <a:srgbClr val="000000"/>
                </a:solidFill>
                <a:latin typeface="メイリオ"/>
                <a:ea typeface="メイリオ"/>
              </a:rPr>
              <a:t>●</a:t>
            </a:r>
            <a:r>
              <a:rPr b="0" lang="ja-JP" sz="1100" spc="-1" strike="noStrike">
                <a:solidFill>
                  <a:srgbClr val="000000"/>
                </a:solidFill>
                <a:latin typeface="メイリオ"/>
                <a:ea typeface="メイリオ"/>
              </a:rPr>
              <a:t>以下の算定式に基づき、</a:t>
            </a:r>
            <a:r>
              <a:rPr b="1" lang="ja-JP" sz="1100" spc="-1" strike="noStrike">
                <a:solidFill>
                  <a:srgbClr val="000000"/>
                </a:solidFill>
                <a:latin typeface="メイリオ"/>
                <a:ea typeface="メイリオ"/>
              </a:rPr>
              <a:t>各事業所が受け取る補助金の額を毎月算定・支給</a:t>
            </a:r>
            <a:r>
              <a:rPr b="0" lang="ja-JP" sz="1100" spc="-1" strike="noStrike">
                <a:solidFill>
                  <a:srgbClr val="000000"/>
                </a:solidFill>
                <a:latin typeface="メイリオ"/>
                <a:ea typeface="メイリオ"/>
              </a:rPr>
              <a:t>されます。</a:t>
            </a:r>
            <a:endParaRPr b="0" lang="en-US" sz="1100" spc="-1" strike="noStrike">
              <a:latin typeface="Arial"/>
            </a:endParaRPr>
          </a:p>
          <a:p>
            <a:pPr marL="288000" indent="-143640">
              <a:lnSpc>
                <a:spcPct val="110000"/>
              </a:lnSpc>
            </a:pPr>
            <a:r>
              <a:rPr b="0" lang="ja-JP" sz="1100" spc="-1" strike="noStrike">
                <a:solidFill>
                  <a:srgbClr val="000000"/>
                </a:solidFill>
                <a:latin typeface="メイリオ"/>
                <a:ea typeface="メイリオ"/>
              </a:rPr>
              <a:t>　算定式の「加算減算」には、処遇改善加算と特定処遇改善加算分が含まれます。</a:t>
            </a:r>
            <a:endParaRPr b="0" lang="en-US" sz="1100" spc="-1" strike="noStrike">
              <a:latin typeface="Arial"/>
            </a:endParaRPr>
          </a:p>
          <a:p>
            <a:pPr marL="288000" indent="-143640">
              <a:lnSpc>
                <a:spcPts val="1400"/>
              </a:lnSpc>
            </a:pPr>
            <a:endParaRPr b="0" lang="en-US" sz="1100" spc="-1" strike="noStrike">
              <a:latin typeface="Arial"/>
            </a:endParaRPr>
          </a:p>
          <a:p>
            <a:pPr marL="288000" indent="-143640">
              <a:lnSpc>
                <a:spcPts val="1400"/>
              </a:lnSpc>
            </a:pPr>
            <a:endParaRPr b="0" lang="en-US" sz="1100" spc="-1" strike="noStrike">
              <a:latin typeface="Arial"/>
            </a:endParaRPr>
          </a:p>
          <a:p>
            <a:pPr marL="288000" indent="-143640">
              <a:lnSpc>
                <a:spcPts val="1400"/>
              </a:lnSpc>
            </a:pPr>
            <a:endParaRPr b="0" lang="en-US" sz="1100" spc="-1" strike="noStrike">
              <a:latin typeface="Arial"/>
            </a:endParaRPr>
          </a:p>
          <a:p>
            <a:pPr marL="288000" indent="-143640">
              <a:lnSpc>
                <a:spcPts val="1400"/>
              </a:lnSpc>
            </a:pPr>
            <a:endParaRPr b="0" lang="en-US" sz="1100" spc="-1" strike="noStrike">
              <a:latin typeface="Arial"/>
            </a:endParaRPr>
          </a:p>
          <a:p>
            <a:pPr marL="288000" indent="-143640">
              <a:lnSpc>
                <a:spcPct val="110000"/>
              </a:lnSpc>
            </a:pPr>
            <a:r>
              <a:rPr b="0" lang="en-US" sz="1100" spc="-1" strike="noStrike">
                <a:solidFill>
                  <a:srgbClr val="000000"/>
                </a:solidFill>
                <a:latin typeface="メイリオ"/>
                <a:ea typeface="メイリオ"/>
              </a:rPr>
              <a:t>●</a:t>
            </a:r>
            <a:r>
              <a:rPr b="0" lang="ja-JP" sz="1100" spc="-1" strike="noStrike">
                <a:solidFill>
                  <a:srgbClr val="000000"/>
                </a:solidFill>
                <a:latin typeface="メイリオ"/>
                <a:ea typeface="メイリオ"/>
              </a:rPr>
              <a:t>これにより、</a:t>
            </a:r>
            <a:r>
              <a:rPr b="1" lang="ja-JP" sz="1100" spc="-1" strike="noStrike">
                <a:solidFill>
                  <a:srgbClr val="000000"/>
                </a:solidFill>
                <a:latin typeface="メイリオ"/>
                <a:ea typeface="メイリオ"/>
              </a:rPr>
              <a:t>標準的な職員配置の事業所で、介護職員１人当たり月額</a:t>
            </a:r>
            <a:r>
              <a:rPr b="1" lang="en-US" sz="1100" spc="-1" strike="noStrike">
                <a:solidFill>
                  <a:srgbClr val="000000"/>
                </a:solidFill>
                <a:latin typeface="メイリオ"/>
                <a:ea typeface="メイリオ"/>
              </a:rPr>
              <a:t>9,000</a:t>
            </a:r>
            <a:r>
              <a:rPr b="1" lang="ja-JP" sz="1100" spc="-1" strike="noStrike">
                <a:solidFill>
                  <a:srgbClr val="000000"/>
                </a:solidFill>
                <a:latin typeface="メイリオ"/>
                <a:ea typeface="メイリオ"/>
              </a:rPr>
              <a:t>円相当</a:t>
            </a:r>
            <a:r>
              <a:rPr b="0" lang="ja-JP" sz="1100" spc="-1" strike="noStrike">
                <a:solidFill>
                  <a:srgbClr val="000000"/>
                </a:solidFill>
                <a:latin typeface="メイリオ"/>
                <a:ea typeface="メイリオ"/>
              </a:rPr>
              <a:t>の</a:t>
            </a:r>
            <a:br/>
            <a:r>
              <a:rPr b="0" lang="ja-JP" sz="1100" spc="-1" strike="noStrike">
                <a:solidFill>
                  <a:srgbClr val="000000"/>
                </a:solidFill>
                <a:latin typeface="メイリオ"/>
                <a:ea typeface="メイリオ"/>
              </a:rPr>
              <a:t>補助金が交付されます。</a:t>
            </a:r>
            <a:endParaRPr b="0" lang="en-US" sz="1100" spc="-1" strike="noStrike">
              <a:latin typeface="Arial"/>
            </a:endParaRPr>
          </a:p>
          <a:p>
            <a:pPr marL="288000" indent="-143640">
              <a:lnSpc>
                <a:spcPct val="110000"/>
              </a:lnSpc>
              <a:spcBef>
                <a:spcPts val="601"/>
              </a:spcBef>
            </a:pPr>
            <a:r>
              <a:rPr b="0" lang="en-US" sz="1100" spc="-1" strike="noStrike">
                <a:solidFill>
                  <a:srgbClr val="000000"/>
                </a:solidFill>
                <a:latin typeface="メイリオ"/>
                <a:ea typeface="メイリオ"/>
              </a:rPr>
              <a:t>●</a:t>
            </a:r>
            <a:r>
              <a:rPr b="0" lang="ja-JP" sz="1100" spc="-1" strike="noStrike">
                <a:solidFill>
                  <a:srgbClr val="000000"/>
                </a:solidFill>
                <a:latin typeface="メイリオ"/>
                <a:ea typeface="メイリオ"/>
              </a:rPr>
              <a:t>事業所の判断で、</a:t>
            </a:r>
            <a:r>
              <a:rPr b="1" lang="ja-JP" sz="1100" spc="-1" strike="noStrike">
                <a:solidFill>
                  <a:srgbClr val="000000"/>
                </a:solidFill>
                <a:latin typeface="メイリオ"/>
                <a:ea typeface="メイリオ"/>
              </a:rPr>
              <a:t>介護職員以外のその他の職員</a:t>
            </a:r>
            <a:r>
              <a:rPr b="0" lang="ja-JP" sz="1100" spc="-1" strike="noStrike">
                <a:solidFill>
                  <a:srgbClr val="000000"/>
                </a:solidFill>
                <a:latin typeface="メイリオ"/>
                <a:ea typeface="メイリオ"/>
              </a:rPr>
              <a:t>の処遇改善に補助金を充てることができます。</a:t>
            </a:r>
            <a:endParaRPr b="0" lang="en-US" sz="1100" spc="-1" strike="noStrike">
              <a:latin typeface="Arial"/>
            </a:endParaRPr>
          </a:p>
          <a:p>
            <a:pPr marL="288000" indent="-143640">
              <a:lnSpc>
                <a:spcPct val="110000"/>
              </a:lnSpc>
            </a:pPr>
            <a:r>
              <a:rPr b="0" lang="ja-JP" sz="1100" spc="-1" strike="noStrike">
                <a:solidFill>
                  <a:srgbClr val="000000"/>
                </a:solidFill>
                <a:latin typeface="メイリオ"/>
                <a:ea typeface="メイリオ"/>
              </a:rPr>
              <a:t>　その他の職員の範囲は、事業所の判断で柔軟に設定できます。</a:t>
            </a:r>
            <a:endParaRPr b="0" lang="en-US" sz="1100" spc="-1" strike="noStrike">
              <a:latin typeface="Arial"/>
            </a:endParaRPr>
          </a:p>
          <a:p>
            <a:pPr marL="288000" indent="-143640">
              <a:lnSpc>
                <a:spcPct val="110000"/>
              </a:lnSpc>
              <a:spcBef>
                <a:spcPts val="601"/>
              </a:spcBef>
            </a:pPr>
            <a:r>
              <a:rPr b="0" lang="en-US" sz="1100" spc="-1" strike="noStrike">
                <a:solidFill>
                  <a:srgbClr val="000000"/>
                </a:solidFill>
                <a:latin typeface="メイリオ"/>
                <a:ea typeface="メイリオ"/>
              </a:rPr>
              <a:t>●</a:t>
            </a:r>
            <a:r>
              <a:rPr b="0" lang="ja-JP" sz="1100" spc="-1" strike="noStrike">
                <a:solidFill>
                  <a:srgbClr val="000000"/>
                </a:solidFill>
                <a:latin typeface="メイリオ"/>
                <a:ea typeface="メイリオ"/>
              </a:rPr>
              <a:t>このような仕組みで補助金を算定・支給するため、各事業所の職員配置状況などによっては、</a:t>
            </a:r>
            <a:endParaRPr b="0" lang="en-US" sz="1100" spc="-1" strike="noStrike">
              <a:latin typeface="Arial"/>
            </a:endParaRPr>
          </a:p>
          <a:p>
            <a:pPr marL="288000" indent="-143640">
              <a:lnSpc>
                <a:spcPct val="110000"/>
              </a:lnSpc>
            </a:pPr>
            <a:r>
              <a:rPr b="0" lang="ja-JP" sz="1100" spc="-1" strike="noStrike">
                <a:solidFill>
                  <a:srgbClr val="000000"/>
                </a:solidFill>
                <a:latin typeface="メイリオ"/>
                <a:ea typeface="メイリオ"/>
              </a:rPr>
              <a:t>　介護職員の皆さま全員に対して、</a:t>
            </a:r>
            <a:r>
              <a:rPr b="1" lang="ja-JP" sz="1100" spc="-1" strike="noStrike">
                <a:solidFill>
                  <a:srgbClr val="000000"/>
                </a:solidFill>
                <a:latin typeface="メイリオ"/>
                <a:ea typeface="メイリオ"/>
              </a:rPr>
              <a:t>一律で月額</a:t>
            </a:r>
            <a:r>
              <a:rPr b="1" lang="en-US" sz="1100" spc="-1" strike="noStrike">
                <a:solidFill>
                  <a:srgbClr val="000000"/>
                </a:solidFill>
                <a:latin typeface="メイリオ"/>
                <a:ea typeface="メイリオ"/>
              </a:rPr>
              <a:t>9,000</a:t>
            </a:r>
            <a:r>
              <a:rPr b="1" lang="ja-JP" sz="1100" spc="-1" strike="noStrike">
                <a:solidFill>
                  <a:srgbClr val="000000"/>
                </a:solidFill>
                <a:latin typeface="メイリオ"/>
                <a:ea typeface="メイリオ"/>
              </a:rPr>
              <a:t>円の引き上げを行うものではありません</a:t>
            </a:r>
            <a:r>
              <a:rPr b="0" lang="ja-JP" sz="1100" spc="-1" strike="noStrike">
                <a:solidFill>
                  <a:srgbClr val="000000"/>
                </a:solidFill>
                <a:latin typeface="メイリオ"/>
                <a:ea typeface="メイリオ"/>
              </a:rPr>
              <a:t>。</a:t>
            </a:r>
            <a:endParaRPr b="0" lang="en-US" sz="1100" spc="-1" strike="noStrike">
              <a:latin typeface="Arial"/>
            </a:endParaRPr>
          </a:p>
        </p:txBody>
      </p:sp>
      <p:sp>
        <p:nvSpPr>
          <p:cNvPr id="48" name="CustomShape 2"/>
          <p:cNvSpPr/>
          <p:nvPr/>
        </p:nvSpPr>
        <p:spPr>
          <a:xfrm>
            <a:off x="180000" y="5864040"/>
            <a:ext cx="6840000" cy="4255920"/>
          </a:xfrm>
          <a:prstGeom prst="rect">
            <a:avLst/>
          </a:prstGeom>
          <a:solidFill>
            <a:schemeClr val="bg2"/>
          </a:solidFill>
          <a:ln>
            <a:noFill/>
          </a:ln>
        </p:spPr>
        <p:style>
          <a:lnRef idx="0"/>
          <a:fillRef idx="0"/>
          <a:effectRef idx="0"/>
          <a:fontRef idx="minor"/>
        </p:style>
        <p:txBody>
          <a:bodyPr lIns="72000" rIns="72000" tIns="108000" bIns="36000">
            <a:spAutoFit/>
          </a:bodyPr>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a:p>
            <a:pPr marL="288000" indent="-143640">
              <a:lnSpc>
                <a:spcPts val="1199"/>
              </a:lnSpc>
            </a:pPr>
            <a:endParaRPr b="0" lang="en-US" sz="1800" spc="-1" strike="noStrike">
              <a:latin typeface="Arial"/>
            </a:endParaRPr>
          </a:p>
        </p:txBody>
      </p:sp>
      <p:sp>
        <p:nvSpPr>
          <p:cNvPr id="49" name="CustomShape 3"/>
          <p:cNvSpPr/>
          <p:nvPr/>
        </p:nvSpPr>
        <p:spPr>
          <a:xfrm>
            <a:off x="0" y="351360"/>
            <a:ext cx="7200360" cy="86364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p:style>
        <p:txBody>
          <a:bodyPr lIns="72000" rIns="72000" tIns="288000" bIns="0" anchor="ctr">
            <a:noAutofit/>
          </a:bodyPr>
          <a:p>
            <a:pPr algn="ctr">
              <a:lnSpc>
                <a:spcPts val="1800"/>
              </a:lnSpc>
            </a:pPr>
            <a:r>
              <a:rPr b="1" lang="ja-JP" sz="2800" spc="9" strike="noStrike">
                <a:solidFill>
                  <a:srgbClr val="ffffff"/>
                </a:solidFill>
                <a:latin typeface="メイリオ"/>
                <a:ea typeface="メイリオ"/>
              </a:rPr>
              <a:t>「介護職員処遇改善支援補助金」のご案内</a:t>
            </a:r>
            <a:endParaRPr b="0" lang="en-US" sz="2800" spc="-1" strike="noStrike">
              <a:latin typeface="Arial"/>
            </a:endParaRPr>
          </a:p>
          <a:p>
            <a:pPr algn="ctr">
              <a:lnSpc>
                <a:spcPts val="400"/>
              </a:lnSpc>
            </a:pPr>
            <a:endParaRPr b="0" lang="en-US" sz="2800" spc="-1" strike="noStrike">
              <a:latin typeface="Arial"/>
            </a:endParaRPr>
          </a:p>
          <a:p>
            <a:pPr algn="ctr">
              <a:lnSpc>
                <a:spcPts val="2401"/>
              </a:lnSpc>
            </a:pPr>
            <a:r>
              <a:rPr b="1" lang="ja-JP" sz="2000" spc="9" strike="noStrike">
                <a:solidFill>
                  <a:srgbClr val="ffffff"/>
                </a:solidFill>
                <a:latin typeface="メイリオ"/>
                <a:ea typeface="メイリオ"/>
              </a:rPr>
              <a:t>令和４年２月からスタート</a:t>
            </a:r>
            <a:endParaRPr b="0" lang="en-US" sz="2000" spc="-1" strike="noStrike">
              <a:latin typeface="Arial"/>
            </a:endParaRPr>
          </a:p>
        </p:txBody>
      </p:sp>
      <p:sp>
        <p:nvSpPr>
          <p:cNvPr id="50" name="CustomShape 4"/>
          <p:cNvSpPr/>
          <p:nvPr/>
        </p:nvSpPr>
        <p:spPr>
          <a:xfrm>
            <a:off x="180360" y="1256040"/>
            <a:ext cx="6839640" cy="697680"/>
          </a:xfrm>
          <a:prstGeom prst="rect">
            <a:avLst/>
          </a:prstGeom>
          <a:noFill/>
          <a:ln>
            <a:noFill/>
          </a:ln>
        </p:spPr>
        <p:style>
          <a:lnRef idx="0"/>
          <a:fillRef idx="0"/>
          <a:effectRef idx="0"/>
          <a:fontRef idx="minor"/>
        </p:style>
        <p:txBody>
          <a:bodyPr lIns="95760" rIns="95760" tIns="47880" bIns="47880">
            <a:spAutoFit/>
          </a:bodyPr>
          <a:p>
            <a:pPr>
              <a:lnSpc>
                <a:spcPct val="110000"/>
              </a:lnSpc>
            </a:pPr>
            <a:r>
              <a:rPr b="0" lang="ja-JP" sz="1200" spc="-1" strike="noStrike">
                <a:solidFill>
                  <a:srgbClr val="000000"/>
                </a:solidFill>
                <a:latin typeface="メイリオ"/>
                <a:ea typeface="メイリオ"/>
              </a:rPr>
              <a:t>厚生労働省は、令和４年２月から９月までの間、</a:t>
            </a:r>
            <a:endParaRPr b="0" lang="en-US" sz="1200" spc="-1" strike="noStrike">
              <a:latin typeface="Arial"/>
            </a:endParaRPr>
          </a:p>
          <a:p>
            <a:pPr>
              <a:lnSpc>
                <a:spcPct val="110000"/>
              </a:lnSpc>
            </a:pPr>
            <a:r>
              <a:rPr b="0" lang="ja-JP" sz="1200" spc="-1" strike="noStrike">
                <a:solidFill>
                  <a:srgbClr val="000000"/>
                </a:solidFill>
                <a:latin typeface="メイリオ"/>
                <a:ea typeface="メイリオ"/>
              </a:rPr>
              <a:t>介護職員の処遇改善を図るための「</a:t>
            </a:r>
            <a:r>
              <a:rPr b="0" lang="zh-TW" sz="1200" spc="-1" strike="noStrike">
                <a:solidFill>
                  <a:srgbClr val="000000"/>
                </a:solidFill>
                <a:latin typeface="メイリオ"/>
                <a:ea typeface="メイリオ"/>
              </a:rPr>
              <a:t>介護職員処遇改善</a:t>
            </a:r>
            <a:r>
              <a:rPr b="0" lang="ja-JP" sz="1200" spc="-1" strike="noStrike">
                <a:solidFill>
                  <a:srgbClr val="000000"/>
                </a:solidFill>
                <a:latin typeface="メイリオ"/>
                <a:ea typeface="メイリオ"/>
              </a:rPr>
              <a:t>支援補助金」を交付します。</a:t>
            </a:r>
            <a:endParaRPr b="0" lang="en-US" sz="1200" spc="-1" strike="noStrike">
              <a:latin typeface="Arial"/>
            </a:endParaRPr>
          </a:p>
          <a:p>
            <a:pPr>
              <a:lnSpc>
                <a:spcPct val="110000"/>
              </a:lnSpc>
            </a:pPr>
            <a:r>
              <a:rPr b="0" lang="ja-JP" sz="1200" spc="-72" strike="noStrike">
                <a:solidFill>
                  <a:srgbClr val="000000"/>
                </a:solidFill>
                <a:latin typeface="メイリオ"/>
                <a:ea typeface="メイリオ"/>
              </a:rPr>
              <a:t>また、</a:t>
            </a:r>
            <a:r>
              <a:rPr b="0" lang="en-US" sz="1200" spc="-72" strike="noStrike">
                <a:solidFill>
                  <a:srgbClr val="000000"/>
                </a:solidFill>
                <a:latin typeface="メイリオ"/>
                <a:ea typeface="メイリオ"/>
              </a:rPr>
              <a:t>10</a:t>
            </a:r>
            <a:r>
              <a:rPr b="0" lang="ja-JP" sz="1200" spc="-72" strike="noStrike">
                <a:solidFill>
                  <a:srgbClr val="000000"/>
                </a:solidFill>
                <a:latin typeface="メイリオ"/>
                <a:ea typeface="メイリオ"/>
              </a:rPr>
              <a:t>月以降は、臨時の介護報酬改定を行い、同様の措置を継続することとしています。</a:t>
            </a:r>
            <a:endParaRPr b="0" lang="en-US" sz="1200" spc="-1" strike="noStrike">
              <a:latin typeface="Arial"/>
            </a:endParaRPr>
          </a:p>
        </p:txBody>
      </p:sp>
      <p:sp>
        <p:nvSpPr>
          <p:cNvPr id="51" name="CustomShape 5"/>
          <p:cNvSpPr/>
          <p:nvPr/>
        </p:nvSpPr>
        <p:spPr>
          <a:xfrm>
            <a:off x="143640" y="90000"/>
            <a:ext cx="4650480" cy="309240"/>
          </a:xfrm>
          <a:prstGeom prst="rect">
            <a:avLst/>
          </a:prstGeom>
          <a:noFill/>
          <a:ln>
            <a:noFill/>
          </a:ln>
        </p:spPr>
        <p:style>
          <a:lnRef idx="0"/>
          <a:fillRef idx="0"/>
          <a:effectRef idx="0"/>
          <a:fontRef idx="minor"/>
        </p:style>
        <p:txBody>
          <a:bodyPr wrap="none" lIns="95760" rIns="95760" tIns="47880" bIns="47880">
            <a:spAutoFit/>
          </a:bodyPr>
          <a:p>
            <a:pPr>
              <a:lnSpc>
                <a:spcPct val="100000"/>
              </a:lnSpc>
            </a:pPr>
            <a:r>
              <a:rPr b="0" lang="ja-JP" sz="1400" spc="-1" strike="noStrike">
                <a:solidFill>
                  <a:srgbClr val="000000"/>
                </a:solidFill>
                <a:latin typeface="メイリオ"/>
                <a:ea typeface="メイリオ"/>
              </a:rPr>
              <a:t>介護サービス事業者の皆さま、介護現場で働く皆さまへ</a:t>
            </a:r>
            <a:endParaRPr b="0" lang="en-US" sz="1400" spc="-1" strike="noStrike">
              <a:latin typeface="Arial"/>
            </a:endParaRPr>
          </a:p>
        </p:txBody>
      </p:sp>
      <p:sp>
        <p:nvSpPr>
          <p:cNvPr id="52" name="CustomShape 6"/>
          <p:cNvSpPr/>
          <p:nvPr/>
        </p:nvSpPr>
        <p:spPr>
          <a:xfrm>
            <a:off x="180000" y="5238360"/>
            <a:ext cx="6840360" cy="323640"/>
          </a:xfrm>
          <a:prstGeom prst="rect">
            <a:avLst/>
          </a:prstGeom>
          <a:solidFill>
            <a:srgbClr val="e46c0a"/>
          </a:solidFill>
          <a:ln w="3960">
            <a:noFill/>
          </a:ln>
        </p:spPr>
        <p:style>
          <a:lnRef idx="0"/>
          <a:fillRef idx="0"/>
          <a:effectRef idx="0"/>
          <a:fontRef idx="minor"/>
        </p:style>
        <p:txBody>
          <a:bodyPr lIns="72000" rIns="36000" tIns="72000" bIns="36000" anchor="ctr">
            <a:noAutofit/>
          </a:bodyPr>
          <a:p>
            <a:pPr>
              <a:lnSpc>
                <a:spcPct val="100000"/>
              </a:lnSpc>
            </a:pPr>
            <a:r>
              <a:rPr b="1" lang="en-US" sz="1600" spc="9" strike="noStrike">
                <a:solidFill>
                  <a:srgbClr val="ffffff"/>
                </a:solidFill>
                <a:latin typeface="メイリオ"/>
                <a:ea typeface="メイリオ"/>
              </a:rPr>
              <a:t>Q</a:t>
            </a:r>
            <a:r>
              <a:rPr b="1" lang="ja-JP" sz="1600" spc="9" strike="noStrike">
                <a:solidFill>
                  <a:srgbClr val="ffffff"/>
                </a:solidFill>
                <a:latin typeface="メイリオ"/>
                <a:ea typeface="メイリオ"/>
              </a:rPr>
              <a:t>２．補助金の対象となる要件は？</a:t>
            </a:r>
            <a:endParaRPr b="0" lang="en-US" sz="1600" spc="-1" strike="noStrike">
              <a:latin typeface="Arial"/>
            </a:endParaRPr>
          </a:p>
        </p:txBody>
      </p:sp>
      <p:sp>
        <p:nvSpPr>
          <p:cNvPr id="53" name="CustomShape 7"/>
          <p:cNvSpPr/>
          <p:nvPr/>
        </p:nvSpPr>
        <p:spPr>
          <a:xfrm>
            <a:off x="180360" y="5544000"/>
            <a:ext cx="6839640" cy="351720"/>
          </a:xfrm>
          <a:prstGeom prst="rect">
            <a:avLst/>
          </a:prstGeom>
          <a:noFill/>
          <a:ln>
            <a:noFill/>
          </a:ln>
        </p:spPr>
        <p:style>
          <a:lnRef idx="0"/>
          <a:fillRef idx="0"/>
          <a:effectRef idx="0"/>
          <a:fontRef idx="minor"/>
        </p:style>
        <p:txBody>
          <a:bodyPr lIns="95760" rIns="95760" tIns="36000" bIns="47880">
            <a:spAutoFit/>
          </a:bodyPr>
          <a:p>
            <a:pPr>
              <a:lnSpc>
                <a:spcPct val="110000"/>
              </a:lnSpc>
            </a:pPr>
            <a:r>
              <a:rPr b="1" lang="en-US" sz="1600" spc="-1" strike="noStrike">
                <a:solidFill>
                  <a:srgbClr val="e46c0a"/>
                </a:solidFill>
                <a:latin typeface="メイリオ"/>
                <a:ea typeface="メイリオ"/>
              </a:rPr>
              <a:t>A</a:t>
            </a:r>
            <a:r>
              <a:rPr b="1" lang="ja-JP" sz="1600" spc="-1" strike="noStrike">
                <a:solidFill>
                  <a:srgbClr val="e46c0a"/>
                </a:solidFill>
                <a:latin typeface="メイリオ"/>
                <a:ea typeface="メイリオ"/>
              </a:rPr>
              <a:t>２．</a:t>
            </a:r>
            <a:r>
              <a:rPr b="1" lang="ja-JP" sz="1200" spc="-1" strike="noStrike">
                <a:solidFill>
                  <a:srgbClr val="e46c0a"/>
                </a:solidFill>
                <a:latin typeface="メイリオ"/>
                <a:ea typeface="メイリオ"/>
              </a:rPr>
              <a:t>以下の要件を満たすと、補助金を受け取ることができます。</a:t>
            </a:r>
            <a:endParaRPr b="0" lang="en-US" sz="1200" spc="-1" strike="noStrike">
              <a:latin typeface="Arial"/>
            </a:endParaRPr>
          </a:p>
        </p:txBody>
      </p:sp>
      <p:sp>
        <p:nvSpPr>
          <p:cNvPr id="54" name="CustomShape 8"/>
          <p:cNvSpPr/>
          <p:nvPr/>
        </p:nvSpPr>
        <p:spPr>
          <a:xfrm>
            <a:off x="360360" y="5971320"/>
            <a:ext cx="6479640" cy="575640"/>
          </a:xfrm>
          <a:prstGeom prst="roundRect">
            <a:avLst>
              <a:gd name="adj" fmla="val 15461"/>
            </a:avLst>
          </a:prstGeom>
          <a:solidFill>
            <a:schemeClr val="bg1"/>
          </a:solidFill>
          <a:ln w="28440">
            <a:noFill/>
          </a:ln>
        </p:spPr>
        <p:style>
          <a:lnRef idx="2">
            <a:schemeClr val="accent5"/>
          </a:lnRef>
          <a:fillRef idx="1">
            <a:schemeClr val="lt1"/>
          </a:fillRef>
          <a:effectRef idx="0">
            <a:schemeClr val="accent5"/>
          </a:effectRef>
          <a:fontRef idx="minor"/>
        </p:style>
        <p:txBody>
          <a:bodyPr lIns="95760" rIns="95760" tIns="47880" bIns="36000" anchor="ctr">
            <a:noAutofit/>
          </a:bodyPr>
          <a:p>
            <a:pPr marL="144000" indent="-143640">
              <a:lnSpc>
                <a:spcPct val="110000"/>
              </a:lnSpc>
            </a:pPr>
            <a:r>
              <a:rPr b="0" lang="en-US" sz="1100" spc="-1" strike="noStrike">
                <a:solidFill>
                  <a:srgbClr val="000000"/>
                </a:solidFill>
                <a:latin typeface="メイリオ"/>
                <a:ea typeface="メイリオ"/>
              </a:rPr>
              <a:t>①</a:t>
            </a:r>
            <a:r>
              <a:rPr b="1" lang="ja-JP" sz="1100" spc="-1" strike="noStrike">
                <a:solidFill>
                  <a:srgbClr val="000000"/>
                </a:solidFill>
                <a:latin typeface="メイリオ"/>
                <a:ea typeface="メイリオ"/>
              </a:rPr>
              <a:t>介護職員処遇改善加算</a:t>
            </a:r>
            <a:r>
              <a:rPr b="1" lang="en-US" sz="1100" spc="-1" strike="noStrike">
                <a:solidFill>
                  <a:srgbClr val="000000"/>
                </a:solidFill>
                <a:latin typeface="メイリオ"/>
                <a:ea typeface="メイリオ"/>
              </a:rPr>
              <a:t>Ⅰ、Ⅱ、Ⅲのいずれかを取得</a:t>
            </a:r>
            <a:r>
              <a:rPr b="0" lang="ja-JP" sz="1100" spc="-1" strike="noStrike">
                <a:solidFill>
                  <a:srgbClr val="000000"/>
                </a:solidFill>
                <a:latin typeface="メイリオ"/>
                <a:ea typeface="メイリオ"/>
              </a:rPr>
              <a:t>していること</a:t>
            </a:r>
            <a:endParaRPr b="0" lang="en-US" sz="1100" spc="-1" strike="noStrike">
              <a:latin typeface="Arial"/>
            </a:endParaRPr>
          </a:p>
          <a:p>
            <a:pPr marL="144000" indent="-143640">
              <a:lnSpc>
                <a:spcPct val="110000"/>
              </a:lnSpc>
              <a:spcBef>
                <a:spcPts val="601"/>
              </a:spcBef>
            </a:pPr>
            <a:r>
              <a:rPr b="0" lang="ja-JP" sz="1050" spc="-1" strike="noStrike">
                <a:solidFill>
                  <a:srgbClr val="000000"/>
                </a:solidFill>
                <a:latin typeface="メイリオ"/>
                <a:ea typeface="メイリオ"/>
              </a:rPr>
              <a:t>　◆令和４年２月サービス提供分からの取得が必要です。</a:t>
            </a:r>
            <a:endParaRPr b="0" lang="en-US" sz="1050" spc="-1" strike="noStrike">
              <a:latin typeface="Arial"/>
            </a:endParaRPr>
          </a:p>
        </p:txBody>
      </p:sp>
      <p:sp>
        <p:nvSpPr>
          <p:cNvPr id="55" name="CustomShape 9"/>
          <p:cNvSpPr/>
          <p:nvPr/>
        </p:nvSpPr>
        <p:spPr>
          <a:xfrm>
            <a:off x="360360" y="6613200"/>
            <a:ext cx="6479640" cy="1583640"/>
          </a:xfrm>
          <a:prstGeom prst="roundRect">
            <a:avLst>
              <a:gd name="adj" fmla="val 7939"/>
            </a:avLst>
          </a:prstGeom>
          <a:solidFill>
            <a:schemeClr val="bg1"/>
          </a:solidFill>
          <a:ln w="28440">
            <a:noFill/>
          </a:ln>
        </p:spPr>
        <p:style>
          <a:lnRef idx="2">
            <a:schemeClr val="accent5"/>
          </a:lnRef>
          <a:fillRef idx="1">
            <a:schemeClr val="lt1"/>
          </a:fillRef>
          <a:effectRef idx="0">
            <a:schemeClr val="accent5"/>
          </a:effectRef>
          <a:fontRef idx="minor"/>
        </p:style>
        <p:txBody>
          <a:bodyPr lIns="95760" rIns="95760" tIns="47880" bIns="36000" anchor="ctr">
            <a:noAutofit/>
          </a:bodyPr>
          <a:p>
            <a:pPr marL="144000" indent="-143640">
              <a:lnSpc>
                <a:spcPct val="110000"/>
              </a:lnSpc>
            </a:pPr>
            <a:r>
              <a:rPr b="0" lang="en-US" sz="1100" spc="-1" strike="noStrike">
                <a:solidFill>
                  <a:srgbClr val="000000"/>
                </a:solidFill>
                <a:latin typeface="メイリオ"/>
                <a:ea typeface="メイリオ"/>
              </a:rPr>
              <a:t>②</a:t>
            </a:r>
            <a:r>
              <a:rPr b="0" lang="ja-JP" sz="1100" spc="-1" strike="noStrike">
                <a:solidFill>
                  <a:srgbClr val="000000"/>
                </a:solidFill>
                <a:latin typeface="メイリオ"/>
                <a:ea typeface="メイリオ"/>
              </a:rPr>
              <a:t>原則として、</a:t>
            </a:r>
            <a:r>
              <a:rPr b="1" lang="ja-JP" sz="1100" spc="-1" strike="noStrike">
                <a:solidFill>
                  <a:srgbClr val="000000"/>
                </a:solidFill>
                <a:latin typeface="メイリオ"/>
                <a:ea typeface="メイリオ"/>
              </a:rPr>
              <a:t>令和４年２月分から賃金改善を実施</a:t>
            </a:r>
            <a:r>
              <a:rPr b="0" lang="ja-JP" sz="1100" spc="-1" strike="noStrike">
                <a:solidFill>
                  <a:srgbClr val="000000"/>
                </a:solidFill>
                <a:latin typeface="メイリオ"/>
                <a:ea typeface="メイリオ"/>
              </a:rPr>
              <a:t>すること</a:t>
            </a:r>
            <a:endParaRPr b="0" lang="en-US" sz="1100" spc="-1" strike="noStrike">
              <a:latin typeface="Arial"/>
            </a:endParaRPr>
          </a:p>
          <a:p>
            <a:pPr marL="144000" indent="-143640">
              <a:lnSpc>
                <a:spcPct val="110000"/>
              </a:lnSpc>
            </a:pPr>
            <a:r>
              <a:rPr b="0" lang="ja-JP" sz="1100" spc="-1" strike="noStrike">
                <a:solidFill>
                  <a:srgbClr val="000000"/>
                </a:solidFill>
                <a:latin typeface="メイリオ"/>
                <a:ea typeface="メイリオ"/>
              </a:rPr>
              <a:t>　ただし、就業規則等の改正が間に合わない場合は、</a:t>
            </a:r>
            <a:endParaRPr b="0" lang="en-US" sz="1100" spc="-1" strike="noStrike">
              <a:latin typeface="Arial"/>
            </a:endParaRPr>
          </a:p>
          <a:p>
            <a:pPr marL="144000" indent="-143640">
              <a:lnSpc>
                <a:spcPct val="110000"/>
              </a:lnSpc>
            </a:pPr>
            <a:r>
              <a:rPr b="0" lang="ja-JP" sz="1100" spc="-1" strike="noStrike">
                <a:solidFill>
                  <a:srgbClr val="000000"/>
                </a:solidFill>
                <a:latin typeface="メイリオ"/>
                <a:ea typeface="メイリオ"/>
              </a:rPr>
              <a:t>　</a:t>
            </a:r>
            <a:r>
              <a:rPr b="1" lang="ja-JP" sz="1100" spc="-1" strike="noStrike">
                <a:solidFill>
                  <a:srgbClr val="000000"/>
                </a:solidFill>
                <a:latin typeface="メイリオ"/>
                <a:ea typeface="メイリオ"/>
              </a:rPr>
              <a:t>令和４年３月分とまとめて２月分の賃金改善を行うこともできます</a:t>
            </a:r>
            <a:r>
              <a:rPr b="0" lang="ja-JP" sz="1100" spc="-1" strike="noStrike">
                <a:solidFill>
                  <a:srgbClr val="000000"/>
                </a:solidFill>
                <a:latin typeface="メイリオ"/>
                <a:ea typeface="メイリオ"/>
              </a:rPr>
              <a:t>。</a:t>
            </a:r>
            <a:endParaRPr b="0" lang="en-US" sz="1100" spc="-1" strike="noStrike">
              <a:latin typeface="Arial"/>
            </a:endParaRPr>
          </a:p>
          <a:p>
            <a:pPr marL="144000" indent="-143640">
              <a:lnSpc>
                <a:spcPct val="110000"/>
              </a:lnSpc>
              <a:spcBef>
                <a:spcPts val="601"/>
              </a:spcBef>
            </a:pPr>
            <a:r>
              <a:rPr b="0" lang="ja-JP" sz="1050" spc="-1" strike="noStrike">
                <a:solidFill>
                  <a:srgbClr val="000000"/>
                </a:solidFill>
                <a:latin typeface="メイリオ"/>
                <a:ea typeface="メイリオ"/>
              </a:rPr>
              <a:t>　◆③の要件にかかわらず、令和４年２・３月分は一時金等による賃金改善も認めます。</a:t>
            </a:r>
            <a:endParaRPr b="0" lang="en-US" sz="1050" spc="-1" strike="noStrike">
              <a:latin typeface="Arial"/>
            </a:endParaRPr>
          </a:p>
          <a:p>
            <a:pPr marL="144000" indent="-143640">
              <a:lnSpc>
                <a:spcPct val="110000"/>
              </a:lnSpc>
              <a:spcBef>
                <a:spcPts val="300"/>
              </a:spcBef>
            </a:pPr>
            <a:r>
              <a:rPr b="0" lang="ja-JP" sz="1050" spc="-1" strike="noStrike">
                <a:solidFill>
                  <a:srgbClr val="000000"/>
                </a:solidFill>
                <a:latin typeface="メイリオ"/>
                <a:ea typeface="メイリオ"/>
              </a:rPr>
              <a:t>　◆令和４年２・３月分から賃金改善を実施した旨を記載した用紙を都道府県に提出してください。</a:t>
            </a:r>
            <a:endParaRPr b="0" lang="en-US" sz="1050" spc="-1" strike="noStrike">
              <a:latin typeface="Arial"/>
            </a:endParaRPr>
          </a:p>
          <a:p>
            <a:pPr marL="144000" indent="-143640">
              <a:lnSpc>
                <a:spcPct val="110000"/>
              </a:lnSpc>
              <a:spcBef>
                <a:spcPts val="300"/>
              </a:spcBef>
            </a:pPr>
            <a:r>
              <a:rPr b="0" lang="ja-JP" sz="1050" spc="-1" strike="noStrike">
                <a:solidFill>
                  <a:srgbClr val="000000"/>
                </a:solidFill>
                <a:latin typeface="メイリオ"/>
                <a:ea typeface="メイリオ"/>
              </a:rPr>
              <a:t>　◆令和４年２・３月分として見込まれる補助金額のすべてを、</a:t>
            </a:r>
            <a:endParaRPr b="0" lang="en-US" sz="1050" spc="-1" strike="noStrike">
              <a:latin typeface="Arial"/>
            </a:endParaRPr>
          </a:p>
          <a:p>
            <a:pPr marL="144000" indent="-143640">
              <a:lnSpc>
                <a:spcPct val="110000"/>
              </a:lnSpc>
            </a:pPr>
            <a:r>
              <a:rPr b="0" lang="ja-JP" sz="1050" spc="-1" strike="noStrike">
                <a:solidFill>
                  <a:srgbClr val="000000"/>
                </a:solidFill>
                <a:latin typeface="メイリオ"/>
                <a:ea typeface="メイリオ"/>
              </a:rPr>
              <a:t>　　令和４年２・３月分の賃金改善に充てる必要はありません（</a:t>
            </a:r>
            <a:r>
              <a:rPr b="0" lang="en-US" sz="1050" spc="-1" strike="noStrike">
                <a:solidFill>
                  <a:srgbClr val="000000"/>
                </a:solidFill>
                <a:latin typeface="メイリオ"/>
                <a:ea typeface="メイリオ"/>
              </a:rPr>
              <a:t>Q</a:t>
            </a:r>
            <a:r>
              <a:rPr b="0" lang="ja-JP" sz="1050" spc="-1" strike="noStrike">
                <a:solidFill>
                  <a:srgbClr val="000000"/>
                </a:solidFill>
                <a:latin typeface="メイリオ"/>
                <a:ea typeface="メイリオ"/>
              </a:rPr>
              <a:t>３をご参照ください） 。</a:t>
            </a:r>
            <a:endParaRPr b="0" lang="en-US" sz="1050" spc="-1" strike="noStrike">
              <a:latin typeface="Arial"/>
            </a:endParaRPr>
          </a:p>
        </p:txBody>
      </p:sp>
      <p:sp>
        <p:nvSpPr>
          <p:cNvPr id="56" name="CustomShape 10"/>
          <p:cNvSpPr/>
          <p:nvPr/>
        </p:nvSpPr>
        <p:spPr>
          <a:xfrm>
            <a:off x="360360" y="8269200"/>
            <a:ext cx="6479640" cy="1835640"/>
          </a:xfrm>
          <a:prstGeom prst="roundRect">
            <a:avLst>
              <a:gd name="adj" fmla="val 5834"/>
            </a:avLst>
          </a:prstGeom>
          <a:solidFill>
            <a:schemeClr val="bg1"/>
          </a:solidFill>
          <a:ln w="28440">
            <a:noFill/>
          </a:ln>
        </p:spPr>
        <p:style>
          <a:lnRef idx="2">
            <a:schemeClr val="accent5"/>
          </a:lnRef>
          <a:fillRef idx="1">
            <a:schemeClr val="lt1"/>
          </a:fillRef>
          <a:effectRef idx="0">
            <a:schemeClr val="accent5"/>
          </a:effectRef>
          <a:fontRef idx="minor"/>
        </p:style>
        <p:txBody>
          <a:bodyPr lIns="95760" rIns="0" tIns="47880" bIns="36000" anchor="ctr">
            <a:noAutofit/>
          </a:bodyPr>
          <a:p>
            <a:pPr marL="144000" indent="-143640">
              <a:lnSpc>
                <a:spcPct val="110000"/>
              </a:lnSpc>
            </a:pPr>
            <a:r>
              <a:rPr b="0" lang="en-US" sz="1100" spc="-1" strike="noStrike">
                <a:solidFill>
                  <a:srgbClr val="000000"/>
                </a:solidFill>
                <a:latin typeface="メイリオ"/>
                <a:ea typeface="メイリオ"/>
              </a:rPr>
              <a:t>③</a:t>
            </a:r>
            <a:r>
              <a:rPr b="1" lang="ja-JP" sz="1100" spc="-1" strike="noStrike">
                <a:solidFill>
                  <a:srgbClr val="000000"/>
                </a:solidFill>
                <a:latin typeface="メイリオ"/>
                <a:ea typeface="メイリオ"/>
              </a:rPr>
              <a:t>補助金の全額を賃金改善に充てる</a:t>
            </a:r>
            <a:r>
              <a:rPr b="0" lang="ja-JP" sz="1100" spc="-1" strike="noStrike">
                <a:solidFill>
                  <a:srgbClr val="000000"/>
                </a:solidFill>
                <a:latin typeface="メイリオ"/>
                <a:ea typeface="メイリオ"/>
              </a:rPr>
              <a:t>こと</a:t>
            </a:r>
            <a:endParaRPr b="0" lang="en-US" sz="1100" spc="-1" strike="noStrike">
              <a:latin typeface="Arial"/>
            </a:endParaRPr>
          </a:p>
          <a:p>
            <a:pPr marL="144000" indent="-143640">
              <a:lnSpc>
                <a:spcPct val="110000"/>
              </a:lnSpc>
            </a:pPr>
            <a:r>
              <a:rPr b="0" lang="ja-JP" sz="1100" spc="-1" strike="noStrike">
                <a:solidFill>
                  <a:srgbClr val="000000"/>
                </a:solidFill>
                <a:latin typeface="メイリオ"/>
                <a:ea typeface="メイリオ"/>
              </a:rPr>
              <a:t>　かつ、賃金改善の合計額の</a:t>
            </a:r>
            <a:r>
              <a:rPr b="1" lang="ja-JP" sz="1100" spc="-1" strike="noStrike">
                <a:solidFill>
                  <a:srgbClr val="000000"/>
                </a:solidFill>
                <a:latin typeface="メイリオ"/>
                <a:ea typeface="メイリオ"/>
              </a:rPr>
              <a:t>３分の２以上</a:t>
            </a:r>
            <a:r>
              <a:rPr b="0" lang="ja-JP" sz="1100" spc="-1" strike="noStrike">
                <a:solidFill>
                  <a:srgbClr val="000000"/>
                </a:solidFill>
                <a:latin typeface="メイリオ"/>
                <a:ea typeface="メイリオ"/>
              </a:rPr>
              <a:t>を</a:t>
            </a:r>
            <a:r>
              <a:rPr b="1" lang="ja-JP" sz="1100" spc="-1" strike="noStrike">
                <a:solidFill>
                  <a:srgbClr val="000000"/>
                </a:solidFill>
                <a:latin typeface="メイリオ"/>
                <a:ea typeface="メイリオ"/>
              </a:rPr>
              <a:t>ベースアップ等に充てる</a:t>
            </a:r>
            <a:r>
              <a:rPr b="0" lang="ja-JP" sz="1100" spc="-1" strike="noStrike">
                <a:solidFill>
                  <a:srgbClr val="000000"/>
                </a:solidFill>
                <a:latin typeface="メイリオ"/>
                <a:ea typeface="メイリオ"/>
              </a:rPr>
              <a:t>こと</a:t>
            </a:r>
            <a:endParaRPr b="0" lang="en-US" sz="1100" spc="-1" strike="noStrike">
              <a:latin typeface="Arial"/>
            </a:endParaRPr>
          </a:p>
          <a:p>
            <a:pPr marL="144000" indent="-143640">
              <a:lnSpc>
                <a:spcPct val="110000"/>
              </a:lnSpc>
              <a:spcBef>
                <a:spcPts val="601"/>
              </a:spcBef>
            </a:pPr>
            <a:r>
              <a:rPr b="0" lang="ja-JP" sz="1050" spc="-1" strike="noStrike">
                <a:solidFill>
                  <a:srgbClr val="000000"/>
                </a:solidFill>
                <a:latin typeface="メイリオ"/>
                <a:ea typeface="メイリオ"/>
              </a:rPr>
              <a:t>　◆ベースアップ等とは、「基本給」または「決まって毎月支払われる手当」の引き上げをいいます。</a:t>
            </a:r>
            <a:endParaRPr b="0" lang="en-US" sz="1050" spc="-1" strike="noStrike">
              <a:latin typeface="Arial"/>
            </a:endParaRPr>
          </a:p>
          <a:p>
            <a:pPr marL="144000" indent="-143640">
              <a:lnSpc>
                <a:spcPct val="110000"/>
              </a:lnSpc>
              <a:spcBef>
                <a:spcPts val="300"/>
              </a:spcBef>
            </a:pPr>
            <a:r>
              <a:rPr b="0" lang="ja-JP" sz="1050" spc="-1" strike="noStrike">
                <a:solidFill>
                  <a:srgbClr val="000000"/>
                </a:solidFill>
                <a:latin typeface="メイリオ"/>
                <a:ea typeface="メイリオ"/>
              </a:rPr>
              <a:t>　◆「介護職員」の賃金改善総額・「その他の職員」の賃金改善総額のどちらも、</a:t>
            </a:r>
            <a:endParaRPr b="0" lang="en-US" sz="1050" spc="-1" strike="noStrike">
              <a:latin typeface="Arial"/>
            </a:endParaRPr>
          </a:p>
          <a:p>
            <a:pPr marL="144000" indent="-143640">
              <a:lnSpc>
                <a:spcPct val="110000"/>
              </a:lnSpc>
            </a:pPr>
            <a:r>
              <a:rPr b="0" lang="ja-JP" sz="1050" spc="-1" strike="noStrike">
                <a:solidFill>
                  <a:srgbClr val="000000"/>
                </a:solidFill>
                <a:latin typeface="メイリオ"/>
                <a:ea typeface="メイリオ"/>
              </a:rPr>
              <a:t>　　その３分の２以上をベースアップ等に充てることが必要です。</a:t>
            </a:r>
            <a:endParaRPr b="0" lang="en-US" sz="1050" spc="-1" strike="noStrike">
              <a:latin typeface="Arial"/>
            </a:endParaRPr>
          </a:p>
          <a:p>
            <a:pPr marL="144000" indent="-143640">
              <a:lnSpc>
                <a:spcPct val="110000"/>
              </a:lnSpc>
              <a:spcBef>
                <a:spcPts val="300"/>
              </a:spcBef>
            </a:pPr>
            <a:r>
              <a:rPr b="0" lang="ja-JP" sz="1050" spc="-1" strike="noStrike">
                <a:solidFill>
                  <a:srgbClr val="000000"/>
                </a:solidFill>
                <a:latin typeface="メイリオ"/>
                <a:ea typeface="メイリオ"/>
              </a:rPr>
              <a:t>　◆ベースアップ等に充てた額以外の分は、賞与・一時金等による賃金改善に充てることで、</a:t>
            </a:r>
            <a:endParaRPr b="0" lang="en-US" sz="1050" spc="-1" strike="noStrike">
              <a:latin typeface="Arial"/>
            </a:endParaRPr>
          </a:p>
          <a:p>
            <a:pPr marL="144000" indent="-143640">
              <a:lnSpc>
                <a:spcPct val="110000"/>
              </a:lnSpc>
            </a:pPr>
            <a:r>
              <a:rPr b="0" lang="ja-JP" sz="1050" spc="-1" strike="noStrike">
                <a:solidFill>
                  <a:srgbClr val="000000"/>
                </a:solidFill>
                <a:latin typeface="メイリオ"/>
                <a:ea typeface="メイリオ"/>
              </a:rPr>
              <a:t>　　全体として、補助金の額を上回る賃金改善を行うことが必要です。</a:t>
            </a:r>
            <a:endParaRPr b="0" lang="en-US" sz="1050" spc="-1" strike="noStrike">
              <a:latin typeface="Arial"/>
            </a:endParaRPr>
          </a:p>
          <a:p>
            <a:pPr marL="144000" indent="-143640">
              <a:lnSpc>
                <a:spcPct val="110000"/>
              </a:lnSpc>
              <a:spcBef>
                <a:spcPts val="300"/>
              </a:spcBef>
            </a:pPr>
            <a:r>
              <a:rPr b="0" lang="ja-JP" sz="1050" spc="-1" strike="noStrike">
                <a:solidFill>
                  <a:srgbClr val="000000"/>
                </a:solidFill>
                <a:latin typeface="メイリオ"/>
                <a:ea typeface="メイリオ"/>
              </a:rPr>
              <a:t>　◆処遇改善計画書と実績報告書に、「月額の賃金改善額の総額」を記載してください。</a:t>
            </a:r>
            <a:endParaRPr b="0" lang="en-US" sz="1050" spc="-1" strike="noStrike">
              <a:latin typeface="Arial"/>
            </a:endParaRPr>
          </a:p>
        </p:txBody>
      </p:sp>
      <p:sp>
        <p:nvSpPr>
          <p:cNvPr id="57" name="CustomShape 11"/>
          <p:cNvSpPr/>
          <p:nvPr/>
        </p:nvSpPr>
        <p:spPr>
          <a:xfrm>
            <a:off x="180000" y="1986120"/>
            <a:ext cx="6840360" cy="323640"/>
          </a:xfrm>
          <a:prstGeom prst="rect">
            <a:avLst/>
          </a:prstGeom>
          <a:solidFill>
            <a:srgbClr val="e46c0a"/>
          </a:solidFill>
          <a:ln w="3960">
            <a:noFill/>
          </a:ln>
        </p:spPr>
        <p:style>
          <a:lnRef idx="0"/>
          <a:fillRef idx="0"/>
          <a:effectRef idx="0"/>
          <a:fontRef idx="minor"/>
        </p:style>
        <p:txBody>
          <a:bodyPr lIns="72000" rIns="36000" tIns="72000" bIns="36000" anchor="ctr">
            <a:noAutofit/>
          </a:bodyPr>
          <a:p>
            <a:pPr>
              <a:lnSpc>
                <a:spcPct val="100000"/>
              </a:lnSpc>
            </a:pPr>
            <a:r>
              <a:rPr b="1" lang="en-US" sz="1600" spc="9" strike="noStrike">
                <a:solidFill>
                  <a:srgbClr val="ffffff"/>
                </a:solidFill>
                <a:latin typeface="メイリオ"/>
                <a:ea typeface="メイリオ"/>
              </a:rPr>
              <a:t>Q</a:t>
            </a:r>
            <a:r>
              <a:rPr b="1" lang="ja-JP" sz="1600" spc="9" strike="noStrike">
                <a:solidFill>
                  <a:srgbClr val="ffffff"/>
                </a:solidFill>
                <a:latin typeface="メイリオ"/>
                <a:ea typeface="メイリオ"/>
              </a:rPr>
              <a:t>１．補助金の額はどのように決められるの？</a:t>
            </a:r>
            <a:endParaRPr b="0" lang="en-US" sz="1600" spc="-1" strike="noStrike">
              <a:latin typeface="Arial"/>
            </a:endParaRPr>
          </a:p>
        </p:txBody>
      </p:sp>
      <p:sp>
        <p:nvSpPr>
          <p:cNvPr id="58" name="CustomShape 12"/>
          <p:cNvSpPr/>
          <p:nvPr/>
        </p:nvSpPr>
        <p:spPr>
          <a:xfrm>
            <a:off x="180360" y="2302920"/>
            <a:ext cx="6839640" cy="351720"/>
          </a:xfrm>
          <a:prstGeom prst="rect">
            <a:avLst/>
          </a:prstGeom>
          <a:noFill/>
          <a:ln>
            <a:noFill/>
          </a:ln>
        </p:spPr>
        <p:style>
          <a:lnRef idx="0"/>
          <a:fillRef idx="0"/>
          <a:effectRef idx="0"/>
          <a:fontRef idx="minor"/>
        </p:style>
        <p:txBody>
          <a:bodyPr lIns="95760" rIns="95760" tIns="36000" bIns="47880">
            <a:spAutoFit/>
          </a:bodyPr>
          <a:p>
            <a:pPr>
              <a:lnSpc>
                <a:spcPct val="110000"/>
              </a:lnSpc>
            </a:pPr>
            <a:r>
              <a:rPr b="1" lang="en-US" sz="1600" spc="-1" strike="noStrike">
                <a:solidFill>
                  <a:srgbClr val="e46c0a"/>
                </a:solidFill>
                <a:latin typeface="メイリオ"/>
                <a:ea typeface="メイリオ"/>
              </a:rPr>
              <a:t>A</a:t>
            </a:r>
            <a:r>
              <a:rPr b="1" lang="ja-JP" sz="1600" spc="-1" strike="noStrike">
                <a:solidFill>
                  <a:srgbClr val="e46c0a"/>
                </a:solidFill>
                <a:latin typeface="メイリオ"/>
                <a:ea typeface="メイリオ"/>
              </a:rPr>
              <a:t>１．</a:t>
            </a:r>
            <a:r>
              <a:rPr b="1" lang="ja-JP" sz="1200" spc="-1" strike="noStrike">
                <a:solidFill>
                  <a:srgbClr val="e46c0a"/>
                </a:solidFill>
                <a:latin typeface="メイリオ"/>
                <a:ea typeface="メイリオ"/>
              </a:rPr>
              <a:t>各事業所の総報酬に、サービスごとに設定した交付率を乗じた額を支給します。</a:t>
            </a:r>
            <a:endParaRPr b="0" lang="en-US" sz="1200" spc="-1" strike="noStrike">
              <a:latin typeface="Arial"/>
            </a:endParaRPr>
          </a:p>
        </p:txBody>
      </p:sp>
      <p:sp>
        <p:nvSpPr>
          <p:cNvPr id="59" name="CustomShape 13"/>
          <p:cNvSpPr/>
          <p:nvPr/>
        </p:nvSpPr>
        <p:spPr>
          <a:xfrm>
            <a:off x="756000" y="3126240"/>
            <a:ext cx="2627640" cy="502920"/>
          </a:xfrm>
          <a:prstGeom prst="roundRect">
            <a:avLst>
              <a:gd name="adj" fmla="val 5760"/>
            </a:avLst>
          </a:prstGeom>
          <a:solidFill>
            <a:srgbClr val="d9d9ff"/>
          </a:solidFill>
          <a:ln w="19080">
            <a:solidFill>
              <a:srgbClr val="9999ff"/>
            </a:solidFill>
            <a:round/>
          </a:ln>
        </p:spPr>
        <p:style>
          <a:lnRef idx="2">
            <a:schemeClr val="accent5"/>
          </a:lnRef>
          <a:fillRef idx="1">
            <a:schemeClr val="lt1"/>
          </a:fillRef>
          <a:effectRef idx="0">
            <a:schemeClr val="accent5"/>
          </a:effectRef>
          <a:fontRef idx="minor"/>
        </p:style>
        <p:txBody>
          <a:bodyPr lIns="0" rIns="0" tIns="47880" bIns="47880" anchor="b">
            <a:noAutofit/>
          </a:bodyPr>
          <a:p>
            <a:pPr algn="ctr">
              <a:lnSpc>
                <a:spcPct val="100000"/>
              </a:lnSpc>
            </a:pPr>
            <a:r>
              <a:rPr b="1" lang="ja-JP" sz="1200" spc="-1" strike="noStrike">
                <a:solidFill>
                  <a:srgbClr val="000000"/>
                </a:solidFill>
                <a:latin typeface="メイリオ"/>
                <a:ea typeface="メイリオ"/>
              </a:rPr>
              <a:t>ある月の総報酬</a:t>
            </a:r>
            <a:endParaRPr b="0" lang="en-US" sz="1200" spc="-1" strike="noStrike">
              <a:latin typeface="Arial"/>
            </a:endParaRPr>
          </a:p>
          <a:p>
            <a:pPr algn="ctr">
              <a:lnSpc>
                <a:spcPct val="100000"/>
              </a:lnSpc>
              <a:spcBef>
                <a:spcPts val="300"/>
              </a:spcBef>
            </a:pPr>
            <a:r>
              <a:rPr b="0" lang="ja-JP" sz="1100" spc="-1" strike="noStrike">
                <a:solidFill>
                  <a:srgbClr val="000000"/>
                </a:solidFill>
                <a:latin typeface="メイリオ"/>
                <a:ea typeface="メイリオ"/>
              </a:rPr>
              <a:t>（｛基本報酬＋加算減算｝</a:t>
            </a:r>
            <a:r>
              <a:rPr b="0" lang="en-US" sz="1100" spc="-1" strike="noStrike">
                <a:solidFill>
                  <a:srgbClr val="000000"/>
                </a:solidFill>
                <a:latin typeface="メイリオ"/>
                <a:ea typeface="メイリオ"/>
              </a:rPr>
              <a:t>× </a:t>
            </a:r>
            <a:r>
              <a:rPr b="0" lang="ja-JP" sz="1100" spc="-1" strike="noStrike">
                <a:solidFill>
                  <a:srgbClr val="000000"/>
                </a:solidFill>
                <a:latin typeface="メイリオ"/>
                <a:ea typeface="メイリオ"/>
              </a:rPr>
              <a:t>　　　　）</a:t>
            </a:r>
            <a:endParaRPr b="0" lang="en-US" sz="1100" spc="-1" strike="noStrike">
              <a:latin typeface="Arial"/>
            </a:endParaRPr>
          </a:p>
        </p:txBody>
      </p:sp>
      <p:sp>
        <p:nvSpPr>
          <p:cNvPr id="60" name="CustomShape 14"/>
          <p:cNvSpPr/>
          <p:nvPr/>
        </p:nvSpPr>
        <p:spPr>
          <a:xfrm>
            <a:off x="3503520" y="3215880"/>
            <a:ext cx="323640" cy="323640"/>
          </a:xfrm>
          <a:prstGeom prst="mathMultiply">
            <a:avLst>
              <a:gd name="adj1" fmla="val 17931"/>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p:style>
      </p:sp>
      <p:sp>
        <p:nvSpPr>
          <p:cNvPr id="61" name="CustomShape 15"/>
          <p:cNvSpPr/>
          <p:nvPr/>
        </p:nvSpPr>
        <p:spPr>
          <a:xfrm>
            <a:off x="3930480" y="3126240"/>
            <a:ext cx="765720" cy="502920"/>
          </a:xfrm>
          <a:prstGeom prst="roundRect">
            <a:avLst>
              <a:gd name="adj" fmla="val 5760"/>
            </a:avLst>
          </a:prstGeom>
          <a:solidFill>
            <a:schemeClr val="accent3">
              <a:lumMod val="75000"/>
            </a:schemeClr>
          </a:solidFill>
          <a:ln w="19080">
            <a:noFill/>
          </a:ln>
        </p:spPr>
        <p:style>
          <a:lnRef idx="2">
            <a:schemeClr val="accent5"/>
          </a:lnRef>
          <a:fillRef idx="1">
            <a:schemeClr val="lt1"/>
          </a:fillRef>
          <a:effectRef idx="0">
            <a:schemeClr val="accent5"/>
          </a:effectRef>
          <a:fontRef idx="minor"/>
        </p:style>
        <p:txBody>
          <a:bodyPr lIns="0" rIns="0" tIns="47880" bIns="47880" anchor="ctr">
            <a:noAutofit/>
          </a:bodyPr>
          <a:p>
            <a:pPr algn="ctr">
              <a:lnSpc>
                <a:spcPct val="100000"/>
              </a:lnSpc>
            </a:pPr>
            <a:r>
              <a:rPr b="1" lang="ja-JP" sz="1200" spc="-1" strike="noStrike">
                <a:solidFill>
                  <a:srgbClr val="ffffff"/>
                </a:solidFill>
                <a:latin typeface="メイリオ"/>
                <a:ea typeface="メイリオ"/>
              </a:rPr>
              <a:t>交付率</a:t>
            </a:r>
            <a:endParaRPr b="0" lang="en-US" sz="1200" spc="-1" strike="noStrike">
              <a:latin typeface="Arial"/>
            </a:endParaRPr>
          </a:p>
        </p:txBody>
      </p:sp>
      <p:sp>
        <p:nvSpPr>
          <p:cNvPr id="62" name="CustomShape 16"/>
          <p:cNvSpPr/>
          <p:nvPr/>
        </p:nvSpPr>
        <p:spPr>
          <a:xfrm>
            <a:off x="4835160" y="3215880"/>
            <a:ext cx="323640" cy="323640"/>
          </a:xfrm>
          <a:prstGeom prst="mathEqual">
            <a:avLst>
              <a:gd name="adj1" fmla="val 19654"/>
              <a:gd name="adj2" fmla="val 17349"/>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p:style>
      </p:sp>
      <p:sp>
        <p:nvSpPr>
          <p:cNvPr id="63" name="CustomShape 17"/>
          <p:cNvSpPr/>
          <p:nvPr/>
        </p:nvSpPr>
        <p:spPr>
          <a:xfrm>
            <a:off x="5298120" y="3126240"/>
            <a:ext cx="966240" cy="502920"/>
          </a:xfrm>
          <a:prstGeom prst="roundRect">
            <a:avLst>
              <a:gd name="adj" fmla="val 5760"/>
            </a:avLst>
          </a:prstGeom>
          <a:solidFill>
            <a:srgbClr val="e46c0a"/>
          </a:solidFill>
          <a:ln w="38160">
            <a:noFill/>
          </a:ln>
        </p:spPr>
        <p:style>
          <a:lnRef idx="2">
            <a:schemeClr val="accent5"/>
          </a:lnRef>
          <a:fillRef idx="1">
            <a:schemeClr val="lt1"/>
          </a:fillRef>
          <a:effectRef idx="0">
            <a:schemeClr val="accent5"/>
          </a:effectRef>
          <a:fontRef idx="minor"/>
        </p:style>
        <p:txBody>
          <a:bodyPr lIns="0" rIns="0" tIns="47880" bIns="36000" anchor="ctr">
            <a:noAutofit/>
          </a:bodyPr>
          <a:p>
            <a:pPr algn="ctr">
              <a:lnSpc>
                <a:spcPct val="100000"/>
              </a:lnSpc>
            </a:pPr>
            <a:r>
              <a:rPr b="1" lang="ja-JP" sz="1400" spc="-1" strike="noStrike">
                <a:solidFill>
                  <a:srgbClr val="ffffff"/>
                </a:solidFill>
                <a:latin typeface="メイリオ"/>
                <a:ea typeface="メイリオ"/>
              </a:rPr>
              <a:t>補助額</a:t>
            </a:r>
            <a:endParaRPr b="0" lang="en-US" sz="1400" spc="-1" strike="noStrike">
              <a:latin typeface="Arial"/>
            </a:endParaRPr>
          </a:p>
        </p:txBody>
      </p:sp>
      <p:pic>
        <p:nvPicPr>
          <p:cNvPr id="64" name="図 20" descr=""/>
          <p:cNvPicPr/>
          <p:nvPr/>
        </p:nvPicPr>
        <p:blipFill>
          <a:blip r:embed="rId1"/>
          <a:srcRect l="0" t="0" r="44910" b="-3582"/>
          <a:stretch/>
        </p:blipFill>
        <p:spPr>
          <a:xfrm>
            <a:off x="5515200" y="18000"/>
            <a:ext cx="1511640" cy="321120"/>
          </a:xfrm>
          <a:prstGeom prst="rect">
            <a:avLst/>
          </a:prstGeom>
          <a:ln>
            <a:noFill/>
          </a:ln>
        </p:spPr>
      </p:pic>
      <p:sp>
        <p:nvSpPr>
          <p:cNvPr id="65" name="CustomShape 18"/>
          <p:cNvSpPr/>
          <p:nvPr/>
        </p:nvSpPr>
        <p:spPr>
          <a:xfrm>
            <a:off x="2544120" y="3325320"/>
            <a:ext cx="686880" cy="344880"/>
          </a:xfrm>
          <a:prstGeom prst="rect">
            <a:avLst/>
          </a:prstGeom>
          <a:noFill/>
          <a:ln>
            <a:noFill/>
          </a:ln>
        </p:spPr>
        <p:style>
          <a:lnRef idx="0"/>
          <a:fillRef idx="0"/>
          <a:effectRef idx="0"/>
          <a:fontRef idx="minor"/>
        </p:style>
        <p:txBody>
          <a:bodyPr wrap="none" lIns="90000" rIns="90000" tIns="45000" bIns="45000" anchor="ctr">
            <a:spAutoFit/>
          </a:bodyPr>
          <a:p>
            <a:pPr algn="ctr">
              <a:lnSpc>
                <a:spcPts val="1001"/>
              </a:lnSpc>
            </a:pPr>
            <a:r>
              <a:rPr b="0" lang="ja-JP" sz="1000" spc="-1" strike="noStrike">
                <a:solidFill>
                  <a:srgbClr val="000000"/>
                </a:solidFill>
                <a:latin typeface="メイリオ"/>
                <a:ea typeface="メイリオ"/>
              </a:rPr>
              <a:t>１単位の</a:t>
            </a:r>
            <a:endParaRPr b="0" lang="en-US" sz="1000" spc="-1" strike="noStrike">
              <a:latin typeface="Arial"/>
            </a:endParaRPr>
          </a:p>
          <a:p>
            <a:pPr algn="ctr">
              <a:lnSpc>
                <a:spcPts val="1001"/>
              </a:lnSpc>
            </a:pPr>
            <a:r>
              <a:rPr b="0" lang="ja-JP" sz="1000" spc="-1" strike="noStrike">
                <a:solidFill>
                  <a:srgbClr val="000000"/>
                </a:solidFill>
                <a:latin typeface="メイリオ"/>
                <a:ea typeface="メイリオ"/>
              </a:rPr>
              <a:t>単価</a:t>
            </a:r>
            <a:endParaRPr b="0" lang="en-US" sz="10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CustomShape 1"/>
          <p:cNvSpPr/>
          <p:nvPr/>
        </p:nvSpPr>
        <p:spPr>
          <a:xfrm>
            <a:off x="179280" y="7044480"/>
            <a:ext cx="6840360" cy="1744920"/>
          </a:xfrm>
          <a:prstGeom prst="rect">
            <a:avLst/>
          </a:prstGeom>
          <a:solidFill>
            <a:schemeClr val="bg2"/>
          </a:solidFill>
          <a:ln>
            <a:noFill/>
          </a:ln>
        </p:spPr>
        <p:style>
          <a:lnRef idx="0"/>
          <a:fillRef idx="0"/>
          <a:effectRef idx="0"/>
          <a:fontRef idx="minor"/>
        </p:style>
        <p:txBody>
          <a:bodyPr lIns="72000" rIns="72000" tIns="108000" bIns="36000">
            <a:spAutoFit/>
          </a:bodyPr>
          <a:p>
            <a:pPr marL="288000" indent="-143640">
              <a:lnSpc>
                <a:spcPts val="1400"/>
              </a:lnSpc>
            </a:pPr>
            <a:endParaRPr b="0" lang="en-US" sz="1800" spc="-1" strike="noStrike">
              <a:latin typeface="Arial"/>
            </a:endParaRPr>
          </a:p>
          <a:p>
            <a:pPr marL="288000" indent="-143640">
              <a:lnSpc>
                <a:spcPts val="1400"/>
              </a:lnSpc>
            </a:pPr>
            <a:endParaRPr b="0" lang="en-US" sz="1800" spc="-1" strike="noStrike">
              <a:latin typeface="Arial"/>
            </a:endParaRPr>
          </a:p>
          <a:p>
            <a:pPr marL="288000" indent="-143640">
              <a:lnSpc>
                <a:spcPts val="1400"/>
              </a:lnSpc>
            </a:pPr>
            <a:endParaRPr b="0" lang="en-US" sz="1800" spc="-1" strike="noStrike">
              <a:latin typeface="Arial"/>
            </a:endParaRPr>
          </a:p>
          <a:p>
            <a:pPr marL="288000" indent="-143640">
              <a:lnSpc>
                <a:spcPts val="1400"/>
              </a:lnSpc>
            </a:pPr>
            <a:endParaRPr b="0" lang="en-US" sz="1800" spc="-1" strike="noStrike">
              <a:latin typeface="Arial"/>
            </a:endParaRPr>
          </a:p>
          <a:p>
            <a:pPr marL="288000" indent="-143640">
              <a:lnSpc>
                <a:spcPts val="1400"/>
              </a:lnSpc>
            </a:pPr>
            <a:endParaRPr b="0" lang="en-US" sz="1800" spc="-1" strike="noStrike">
              <a:latin typeface="Arial"/>
            </a:endParaRPr>
          </a:p>
          <a:p>
            <a:pPr marL="288000" indent="-143640">
              <a:lnSpc>
                <a:spcPts val="1400"/>
              </a:lnSpc>
            </a:pPr>
            <a:endParaRPr b="0" lang="en-US" sz="1800" spc="-1" strike="noStrike">
              <a:latin typeface="Arial"/>
            </a:endParaRPr>
          </a:p>
          <a:p>
            <a:pPr marL="288000" indent="-143640">
              <a:lnSpc>
                <a:spcPts val="1400"/>
              </a:lnSpc>
            </a:pPr>
            <a:endParaRPr b="0" lang="en-US" sz="1800" spc="-1" strike="noStrike">
              <a:latin typeface="Arial"/>
            </a:endParaRPr>
          </a:p>
          <a:p>
            <a:pPr marL="288000" indent="-143640">
              <a:lnSpc>
                <a:spcPts val="1400"/>
              </a:lnSpc>
            </a:pPr>
            <a:endParaRPr b="0" lang="en-US" sz="1800" spc="-1" strike="noStrike">
              <a:latin typeface="Arial"/>
            </a:endParaRPr>
          </a:p>
          <a:p>
            <a:pPr marL="288000" indent="-143640">
              <a:lnSpc>
                <a:spcPts val="1400"/>
              </a:lnSpc>
            </a:pPr>
            <a:endParaRPr b="0" lang="en-US" sz="1800" spc="-1" strike="noStrike">
              <a:latin typeface="Arial"/>
            </a:endParaRPr>
          </a:p>
        </p:txBody>
      </p:sp>
      <p:sp>
        <p:nvSpPr>
          <p:cNvPr id="67" name="CustomShape 2"/>
          <p:cNvSpPr/>
          <p:nvPr/>
        </p:nvSpPr>
        <p:spPr>
          <a:xfrm>
            <a:off x="195120" y="9101880"/>
            <a:ext cx="6840360" cy="838440"/>
          </a:xfrm>
          <a:prstGeom prst="rect">
            <a:avLst/>
          </a:prstGeom>
          <a:ln w="22320">
            <a:noFill/>
          </a:ln>
        </p:spPr>
        <p:style>
          <a:lnRef idx="2">
            <a:schemeClr val="accent5"/>
          </a:lnRef>
          <a:fillRef idx="1">
            <a:schemeClr val="lt1"/>
          </a:fillRef>
          <a:effectRef idx="0">
            <a:schemeClr val="accent5"/>
          </a:effectRef>
          <a:fontRef idx="minor"/>
        </p:style>
        <p:txBody>
          <a:bodyPr lIns="72000" rIns="72000" tIns="72000" bIns="36000">
            <a:spAutoFit/>
          </a:bodyPr>
          <a:p>
            <a:pPr>
              <a:lnSpc>
                <a:spcPct val="100000"/>
              </a:lnSpc>
            </a:pPr>
            <a:r>
              <a:rPr b="0" lang="en-US" sz="1200" spc="-1" strike="noStrike">
                <a:solidFill>
                  <a:srgbClr val="000000"/>
                </a:solidFill>
                <a:latin typeface="メイリオ"/>
                <a:ea typeface="メイリオ"/>
              </a:rPr>
              <a:t> </a:t>
            </a:r>
            <a:r>
              <a:rPr b="0" lang="ja-JP" sz="1200" spc="-1" strike="noStrike">
                <a:solidFill>
                  <a:srgbClr val="000000"/>
                </a:solidFill>
                <a:latin typeface="メイリオ"/>
                <a:ea typeface="メイリオ"/>
              </a:rPr>
              <a:t>お問い合わせ先</a:t>
            </a:r>
            <a:endParaRPr b="0" lang="en-US" sz="1200" spc="-1" strike="noStrike">
              <a:latin typeface="Arial"/>
            </a:endParaRPr>
          </a:p>
          <a:p>
            <a:pPr>
              <a:lnSpc>
                <a:spcPct val="100000"/>
              </a:lnSpc>
            </a:pPr>
            <a:endParaRPr b="0" lang="en-US" sz="1200" spc="-1" strike="noStrike">
              <a:latin typeface="Arial"/>
            </a:endParaRPr>
          </a:p>
          <a:p>
            <a:pPr>
              <a:lnSpc>
                <a:spcPct val="100000"/>
              </a:lnSpc>
            </a:pPr>
            <a:endParaRPr b="0" lang="en-US" sz="1200" spc="-1" strike="noStrike">
              <a:latin typeface="Arial"/>
            </a:endParaRPr>
          </a:p>
          <a:p>
            <a:pPr>
              <a:lnSpc>
                <a:spcPct val="100000"/>
              </a:lnSpc>
            </a:pPr>
            <a:endParaRPr b="0" lang="en-US" sz="1200" spc="-1" strike="noStrike">
              <a:latin typeface="Arial"/>
            </a:endParaRPr>
          </a:p>
        </p:txBody>
      </p:sp>
      <p:sp>
        <p:nvSpPr>
          <p:cNvPr id="68" name="CustomShape 3"/>
          <p:cNvSpPr/>
          <p:nvPr/>
        </p:nvSpPr>
        <p:spPr>
          <a:xfrm>
            <a:off x="180000" y="249840"/>
            <a:ext cx="6840360" cy="354960"/>
          </a:xfrm>
          <a:prstGeom prst="rect">
            <a:avLst/>
          </a:prstGeom>
          <a:solidFill>
            <a:srgbClr val="e46c0a"/>
          </a:solidFill>
          <a:ln w="3960">
            <a:noFill/>
          </a:ln>
        </p:spPr>
        <p:style>
          <a:lnRef idx="0"/>
          <a:fillRef idx="0"/>
          <a:effectRef idx="0"/>
          <a:fontRef idx="minor"/>
        </p:style>
        <p:txBody>
          <a:bodyPr lIns="72000" rIns="36000" tIns="72000" bIns="36000" anchor="ctr">
            <a:noAutofit/>
          </a:bodyPr>
          <a:p>
            <a:pPr>
              <a:lnSpc>
                <a:spcPct val="100000"/>
              </a:lnSpc>
            </a:pPr>
            <a:r>
              <a:rPr b="1" lang="en-US" sz="1600" spc="9" strike="noStrike">
                <a:solidFill>
                  <a:srgbClr val="ffffff"/>
                </a:solidFill>
                <a:latin typeface="メイリオ"/>
                <a:ea typeface="メイリオ"/>
              </a:rPr>
              <a:t>Q</a:t>
            </a:r>
            <a:r>
              <a:rPr b="1" lang="ja-JP" sz="1600" spc="9" strike="noStrike">
                <a:solidFill>
                  <a:srgbClr val="ffffff"/>
                </a:solidFill>
                <a:latin typeface="メイリオ"/>
                <a:ea typeface="メイリオ"/>
              </a:rPr>
              <a:t>３．事業所内での補助金の配分方法は？</a:t>
            </a:r>
            <a:endParaRPr b="0" lang="en-US" sz="1600" spc="-1" strike="noStrike">
              <a:latin typeface="Arial"/>
            </a:endParaRPr>
          </a:p>
        </p:txBody>
      </p:sp>
      <p:sp>
        <p:nvSpPr>
          <p:cNvPr id="69" name="CustomShape 4"/>
          <p:cNvSpPr/>
          <p:nvPr/>
        </p:nvSpPr>
        <p:spPr>
          <a:xfrm>
            <a:off x="180000" y="594000"/>
            <a:ext cx="6839640" cy="363600"/>
          </a:xfrm>
          <a:prstGeom prst="rect">
            <a:avLst/>
          </a:prstGeom>
          <a:noFill/>
          <a:ln>
            <a:noFill/>
          </a:ln>
        </p:spPr>
        <p:style>
          <a:lnRef idx="0"/>
          <a:fillRef idx="0"/>
          <a:effectRef idx="0"/>
          <a:fontRef idx="minor"/>
        </p:style>
        <p:txBody>
          <a:bodyPr lIns="95760" rIns="95760" tIns="47880" bIns="47880">
            <a:spAutoFit/>
          </a:bodyPr>
          <a:p>
            <a:pPr>
              <a:lnSpc>
                <a:spcPct val="110000"/>
              </a:lnSpc>
            </a:pPr>
            <a:r>
              <a:rPr b="1" lang="en-US" sz="1600" spc="-1" strike="noStrike">
                <a:solidFill>
                  <a:srgbClr val="e46c0a"/>
                </a:solidFill>
                <a:latin typeface="メイリオ"/>
                <a:ea typeface="メイリオ"/>
              </a:rPr>
              <a:t>A</a:t>
            </a:r>
            <a:r>
              <a:rPr b="1" lang="ja-JP" sz="1600" spc="-1" strike="noStrike">
                <a:solidFill>
                  <a:srgbClr val="e46c0a"/>
                </a:solidFill>
                <a:latin typeface="メイリオ"/>
                <a:ea typeface="メイリオ"/>
              </a:rPr>
              <a:t>３．</a:t>
            </a:r>
            <a:r>
              <a:rPr b="1" lang="ja-JP" sz="1200" spc="-32" strike="noStrike">
                <a:solidFill>
                  <a:srgbClr val="e46c0a"/>
                </a:solidFill>
                <a:latin typeface="メイリオ"/>
                <a:ea typeface="メイリオ"/>
              </a:rPr>
              <a:t>介護職員の処遇改善を目的とした補助金であることを十分に踏まえた配分をお願いします。</a:t>
            </a:r>
            <a:endParaRPr b="0" lang="en-US" sz="1200" spc="-1" strike="noStrike">
              <a:latin typeface="Arial"/>
            </a:endParaRPr>
          </a:p>
        </p:txBody>
      </p:sp>
      <p:sp>
        <p:nvSpPr>
          <p:cNvPr id="70" name="CustomShape 5"/>
          <p:cNvSpPr/>
          <p:nvPr/>
        </p:nvSpPr>
        <p:spPr>
          <a:xfrm>
            <a:off x="180000" y="2106000"/>
            <a:ext cx="6840360" cy="354960"/>
          </a:xfrm>
          <a:prstGeom prst="rect">
            <a:avLst/>
          </a:prstGeom>
          <a:solidFill>
            <a:srgbClr val="e46c0a"/>
          </a:solidFill>
          <a:ln w="3960">
            <a:noFill/>
          </a:ln>
        </p:spPr>
        <p:style>
          <a:lnRef idx="0"/>
          <a:fillRef idx="0"/>
          <a:effectRef idx="0"/>
          <a:fontRef idx="minor"/>
        </p:style>
        <p:txBody>
          <a:bodyPr lIns="72000" rIns="36000" tIns="72000" bIns="36000" anchor="ctr">
            <a:noAutofit/>
          </a:bodyPr>
          <a:p>
            <a:pPr>
              <a:lnSpc>
                <a:spcPct val="100000"/>
              </a:lnSpc>
            </a:pPr>
            <a:r>
              <a:rPr b="1" lang="en-US" sz="1600" spc="9" strike="noStrike">
                <a:solidFill>
                  <a:srgbClr val="ffffff"/>
                </a:solidFill>
                <a:latin typeface="メイリオ"/>
                <a:ea typeface="メイリオ"/>
              </a:rPr>
              <a:t>Q</a:t>
            </a:r>
            <a:r>
              <a:rPr b="1" lang="ja-JP" sz="1600" spc="9" strike="noStrike">
                <a:solidFill>
                  <a:srgbClr val="ffffff"/>
                </a:solidFill>
                <a:latin typeface="メイリオ"/>
                <a:ea typeface="メイリオ"/>
              </a:rPr>
              <a:t>４．補助金の申請手続きは？</a:t>
            </a:r>
            <a:endParaRPr b="0" lang="en-US" sz="1600" spc="-1" strike="noStrike">
              <a:latin typeface="Arial"/>
            </a:endParaRPr>
          </a:p>
        </p:txBody>
      </p:sp>
      <p:sp>
        <p:nvSpPr>
          <p:cNvPr id="71" name="CustomShape 6"/>
          <p:cNvSpPr/>
          <p:nvPr/>
        </p:nvSpPr>
        <p:spPr>
          <a:xfrm>
            <a:off x="180000" y="2450160"/>
            <a:ext cx="6839640" cy="363600"/>
          </a:xfrm>
          <a:prstGeom prst="rect">
            <a:avLst/>
          </a:prstGeom>
          <a:noFill/>
          <a:ln>
            <a:noFill/>
          </a:ln>
        </p:spPr>
        <p:style>
          <a:lnRef idx="0"/>
          <a:fillRef idx="0"/>
          <a:effectRef idx="0"/>
          <a:fontRef idx="minor"/>
        </p:style>
        <p:txBody>
          <a:bodyPr lIns="95760" rIns="95760" tIns="47880" bIns="47880">
            <a:spAutoFit/>
          </a:bodyPr>
          <a:p>
            <a:pPr>
              <a:lnSpc>
                <a:spcPct val="110000"/>
              </a:lnSpc>
            </a:pPr>
            <a:r>
              <a:rPr b="1" lang="en-US" sz="1600" spc="-1" strike="noStrike">
                <a:solidFill>
                  <a:srgbClr val="e46c0a"/>
                </a:solidFill>
                <a:latin typeface="メイリオ"/>
                <a:ea typeface="メイリオ"/>
              </a:rPr>
              <a:t>A</a:t>
            </a:r>
            <a:r>
              <a:rPr b="1" lang="ja-JP" sz="1600" spc="-1" strike="noStrike">
                <a:solidFill>
                  <a:srgbClr val="e46c0a"/>
                </a:solidFill>
                <a:latin typeface="メイリオ"/>
                <a:ea typeface="メイリオ"/>
              </a:rPr>
              <a:t>４．</a:t>
            </a:r>
            <a:r>
              <a:rPr b="1" lang="ja-JP" sz="1200" spc="-1" strike="noStrike">
                <a:solidFill>
                  <a:srgbClr val="e46c0a"/>
                </a:solidFill>
                <a:latin typeface="メイリオ"/>
                <a:ea typeface="メイリオ"/>
              </a:rPr>
              <a:t>事業所が都道府県に対して申請を行います。補助金は国保連</a:t>
            </a:r>
            <a:r>
              <a:rPr b="0" lang="ja-JP" sz="1100" spc="-1" strike="noStrike">
                <a:solidFill>
                  <a:srgbClr val="e46c0a"/>
                </a:solidFill>
                <a:latin typeface="メイリオ"/>
                <a:ea typeface="メイリオ"/>
              </a:rPr>
              <a:t>（※調整中）</a:t>
            </a:r>
            <a:r>
              <a:rPr b="1" lang="ja-JP" sz="1100" spc="-1" strike="noStrike">
                <a:solidFill>
                  <a:srgbClr val="e46c0a"/>
                </a:solidFill>
                <a:latin typeface="メイリオ"/>
                <a:ea typeface="メイリオ"/>
              </a:rPr>
              <a:t>が</a:t>
            </a:r>
            <a:r>
              <a:rPr b="1" lang="ja-JP" sz="1200" spc="-1" strike="noStrike">
                <a:solidFill>
                  <a:srgbClr val="e46c0a"/>
                </a:solidFill>
                <a:latin typeface="メイリオ"/>
                <a:ea typeface="メイリオ"/>
              </a:rPr>
              <a:t>支払います。</a:t>
            </a:r>
            <a:endParaRPr b="0" lang="en-US" sz="1200" spc="-1" strike="noStrike">
              <a:latin typeface="Arial"/>
            </a:endParaRPr>
          </a:p>
        </p:txBody>
      </p:sp>
      <p:sp>
        <p:nvSpPr>
          <p:cNvPr id="72" name="CustomShape 7"/>
          <p:cNvSpPr/>
          <p:nvPr/>
        </p:nvSpPr>
        <p:spPr>
          <a:xfrm>
            <a:off x="180000" y="2846160"/>
            <a:ext cx="6839640" cy="3058560"/>
          </a:xfrm>
          <a:prstGeom prst="rect">
            <a:avLst/>
          </a:prstGeom>
          <a:solidFill>
            <a:schemeClr val="bg2"/>
          </a:solidFill>
          <a:ln>
            <a:noFill/>
          </a:ln>
        </p:spPr>
        <p:style>
          <a:lnRef idx="0"/>
          <a:fillRef idx="0"/>
          <a:effectRef idx="0"/>
          <a:fontRef idx="minor"/>
        </p:style>
        <p:txBody>
          <a:bodyPr lIns="72000" rIns="72000" tIns="72000" bIns="36000">
            <a:spAutoFit/>
          </a:bodyPr>
          <a:p>
            <a:pPr marL="288000" indent="-143640">
              <a:lnSpc>
                <a:spcPct val="110000"/>
              </a:lnSpc>
            </a:pPr>
            <a:r>
              <a:rPr b="0" lang="en-US" sz="1100" spc="-1" strike="noStrike">
                <a:solidFill>
                  <a:srgbClr val="000000"/>
                </a:solidFill>
                <a:latin typeface="メイリオ"/>
                <a:ea typeface="メイリオ"/>
              </a:rPr>
              <a:t>●</a:t>
            </a:r>
            <a:r>
              <a:rPr b="0" lang="ja-JP" sz="1100" spc="-1" strike="noStrike">
                <a:solidFill>
                  <a:srgbClr val="000000"/>
                </a:solidFill>
                <a:latin typeface="メイリオ"/>
                <a:ea typeface="メイリオ"/>
              </a:rPr>
              <a:t>補助金を申請する場合、事業者は、</a:t>
            </a:r>
            <a:r>
              <a:rPr b="1" lang="ja-JP" sz="1100" spc="-1" strike="noStrike">
                <a:solidFill>
                  <a:srgbClr val="000000"/>
                </a:solidFill>
                <a:latin typeface="メイリオ"/>
                <a:ea typeface="メイリオ"/>
              </a:rPr>
              <a:t>都道府県に計画書を提出</a:t>
            </a:r>
            <a:r>
              <a:rPr b="0" lang="ja-JP" sz="1100" spc="-1" strike="noStrike">
                <a:solidFill>
                  <a:srgbClr val="000000"/>
                </a:solidFill>
                <a:latin typeface="メイリオ"/>
                <a:ea typeface="メイリオ"/>
              </a:rPr>
              <a:t>してください。</a:t>
            </a:r>
            <a:endParaRPr b="0" lang="en-US" sz="1100" spc="-1" strike="noStrike">
              <a:latin typeface="Arial"/>
            </a:endParaRPr>
          </a:p>
          <a:p>
            <a:pPr marL="288000" indent="-143640">
              <a:lnSpc>
                <a:spcPct val="110000"/>
              </a:lnSpc>
            </a:pPr>
            <a:r>
              <a:rPr b="0" lang="ja-JP" sz="1100" spc="-1" strike="noStrike">
                <a:solidFill>
                  <a:srgbClr val="000000"/>
                </a:solidFill>
                <a:latin typeface="メイリオ"/>
                <a:ea typeface="メイリオ"/>
              </a:rPr>
              <a:t>　申請が認可されると、都道府県から支払いの委託を受けた</a:t>
            </a:r>
            <a:r>
              <a:rPr b="1" lang="ja-JP" sz="1100" spc="-1" strike="noStrike">
                <a:solidFill>
                  <a:srgbClr val="000000"/>
                </a:solidFill>
                <a:latin typeface="メイリオ"/>
                <a:ea typeface="メイリオ"/>
              </a:rPr>
              <a:t>国保連</a:t>
            </a:r>
            <a:r>
              <a:rPr b="0" lang="ja-JP" sz="1100" spc="-1" strike="noStrike">
                <a:solidFill>
                  <a:srgbClr val="000000"/>
                </a:solidFill>
                <a:latin typeface="メイリオ"/>
                <a:ea typeface="メイリオ"/>
              </a:rPr>
              <a:t>（</a:t>
            </a:r>
            <a:r>
              <a:rPr b="0" lang="en-US" sz="1100" spc="-1" strike="noStrike">
                <a:solidFill>
                  <a:srgbClr val="000000"/>
                </a:solidFill>
                <a:latin typeface="メイリオ"/>
                <a:ea typeface="メイリオ"/>
              </a:rPr>
              <a:t>※調整中）</a:t>
            </a:r>
            <a:r>
              <a:rPr b="1" lang="ja-JP" sz="1100" spc="-1" strike="noStrike">
                <a:solidFill>
                  <a:srgbClr val="000000"/>
                </a:solidFill>
                <a:latin typeface="メイリオ"/>
                <a:ea typeface="メイリオ"/>
              </a:rPr>
              <a:t>が補助金を事業者に</a:t>
            </a:r>
            <a:br/>
            <a:r>
              <a:rPr b="1" lang="ja-JP" sz="1100" spc="-1" strike="noStrike">
                <a:solidFill>
                  <a:srgbClr val="000000"/>
                </a:solidFill>
                <a:latin typeface="メイリオ"/>
                <a:ea typeface="メイリオ"/>
              </a:rPr>
              <a:t>支払います</a:t>
            </a:r>
            <a:r>
              <a:rPr b="0" lang="ja-JP" sz="1100" spc="-1" strike="noStrike">
                <a:solidFill>
                  <a:srgbClr val="000000"/>
                </a:solidFill>
                <a:latin typeface="メイリオ"/>
                <a:ea typeface="メイリオ"/>
              </a:rPr>
              <a:t>。</a:t>
            </a:r>
            <a:endParaRPr b="0" lang="en-US" sz="1100" spc="-1" strike="noStrike">
              <a:latin typeface="Arial"/>
            </a:endParaRPr>
          </a:p>
          <a:p>
            <a:pPr marL="288000" indent="-143640">
              <a:lnSpc>
                <a:spcPct val="110000"/>
              </a:lnSpc>
              <a:spcBef>
                <a:spcPts val="300"/>
              </a:spcBef>
            </a:pPr>
            <a:r>
              <a:rPr b="0" lang="en-US" sz="1100" spc="-1" strike="noStrike">
                <a:solidFill>
                  <a:srgbClr val="000000"/>
                </a:solidFill>
                <a:latin typeface="メイリオ"/>
                <a:ea typeface="メイリオ"/>
              </a:rPr>
              <a:t>●</a:t>
            </a:r>
            <a:r>
              <a:rPr b="0" lang="ja-JP" sz="1100" spc="-1" strike="noStrike">
                <a:solidFill>
                  <a:srgbClr val="000000"/>
                </a:solidFill>
                <a:latin typeface="メイリオ"/>
                <a:ea typeface="メイリオ"/>
              </a:rPr>
              <a:t>介護報酬関係で市町村に届け出を行うサービス事業者も、</a:t>
            </a:r>
            <a:r>
              <a:rPr b="1" lang="ja-JP" sz="1100" spc="-1" strike="noStrike">
                <a:solidFill>
                  <a:srgbClr val="000000"/>
                </a:solidFill>
                <a:latin typeface="メイリオ"/>
                <a:ea typeface="メイリオ"/>
              </a:rPr>
              <a:t>この補助金の届出先は都道府県</a:t>
            </a:r>
            <a:r>
              <a:rPr b="0" lang="ja-JP" sz="1100" spc="-1" strike="noStrike">
                <a:solidFill>
                  <a:srgbClr val="000000"/>
                </a:solidFill>
                <a:latin typeface="メイリオ"/>
                <a:ea typeface="メイリオ"/>
              </a:rPr>
              <a:t>です。</a:t>
            </a:r>
            <a:endParaRPr b="0" lang="en-US" sz="1100" spc="-1" strike="noStrike">
              <a:latin typeface="Arial"/>
            </a:endParaRPr>
          </a:p>
          <a:p>
            <a:pPr marL="288000" indent="-143640">
              <a:lnSpc>
                <a:spcPct val="110000"/>
              </a:lnSpc>
              <a:spcBef>
                <a:spcPts val="601"/>
              </a:spcBef>
            </a:pPr>
            <a:r>
              <a:rPr b="0" lang="en-US" sz="1100" spc="-1" strike="noStrike">
                <a:solidFill>
                  <a:srgbClr val="000000"/>
                </a:solidFill>
                <a:latin typeface="メイリオ"/>
                <a:ea typeface="メイリオ"/>
              </a:rPr>
              <a:t>●</a:t>
            </a:r>
            <a:r>
              <a:rPr b="0" lang="ja-JP" sz="1100" spc="-1" strike="noStrike">
                <a:solidFill>
                  <a:srgbClr val="000000"/>
                </a:solidFill>
                <a:latin typeface="メイリオ"/>
                <a:ea typeface="メイリオ"/>
              </a:rPr>
              <a:t>補助期間終了後、事業所は</a:t>
            </a:r>
            <a:r>
              <a:rPr b="1" lang="ja-JP" sz="1100" spc="-1" strike="noStrike">
                <a:solidFill>
                  <a:srgbClr val="000000"/>
                </a:solidFill>
                <a:latin typeface="メイリオ"/>
                <a:ea typeface="メイリオ"/>
              </a:rPr>
              <a:t>都道府県に実績報告書を提出</a:t>
            </a:r>
            <a:r>
              <a:rPr b="0" lang="ja-JP" sz="1100" spc="-1" strike="noStrike">
                <a:solidFill>
                  <a:srgbClr val="000000"/>
                </a:solidFill>
                <a:latin typeface="メイリオ"/>
                <a:ea typeface="メイリオ"/>
              </a:rPr>
              <a:t>する必要があります。</a:t>
            </a:r>
            <a:br/>
            <a:r>
              <a:rPr b="0" lang="ja-JP" sz="1100" spc="-1" strike="noStrike">
                <a:solidFill>
                  <a:srgbClr val="000000"/>
                </a:solidFill>
                <a:latin typeface="メイリオ"/>
                <a:ea typeface="メイリオ"/>
              </a:rPr>
              <a:t>（要件を満たさない場合は、補助金の返還が必要となることがあります。）</a:t>
            </a:r>
            <a:endParaRPr b="0" lang="en-US" sz="1100" spc="-1" strike="noStrike">
              <a:latin typeface="Arial"/>
            </a:endParaRPr>
          </a:p>
          <a:p>
            <a:pPr marL="288000" indent="-143640">
              <a:lnSpc>
                <a:spcPct val="110000"/>
              </a:lnSpc>
              <a:spcBef>
                <a:spcPts val="601"/>
              </a:spcBef>
            </a:pPr>
            <a:endParaRPr b="0" lang="en-US" sz="1100" spc="-1" strike="noStrike">
              <a:latin typeface="Arial"/>
            </a:endParaRPr>
          </a:p>
          <a:p>
            <a:pPr marL="288000" indent="-143640">
              <a:lnSpc>
                <a:spcPct val="110000"/>
              </a:lnSpc>
            </a:pPr>
            <a:endParaRPr b="0" lang="en-US" sz="1100" spc="-1" strike="noStrike">
              <a:latin typeface="Arial"/>
            </a:endParaRPr>
          </a:p>
          <a:p>
            <a:pPr marL="288000" indent="-143640">
              <a:lnSpc>
                <a:spcPct val="110000"/>
              </a:lnSpc>
            </a:pPr>
            <a:endParaRPr b="0" lang="en-US" sz="1100" spc="-1" strike="noStrike">
              <a:latin typeface="Arial"/>
            </a:endParaRPr>
          </a:p>
          <a:p>
            <a:pPr marL="288000" indent="-143640">
              <a:lnSpc>
                <a:spcPct val="110000"/>
              </a:lnSpc>
            </a:pPr>
            <a:endParaRPr b="0" lang="en-US" sz="1100" spc="-1" strike="noStrike">
              <a:latin typeface="Arial"/>
            </a:endParaRPr>
          </a:p>
          <a:p>
            <a:pPr marL="288000" indent="-143640">
              <a:lnSpc>
                <a:spcPct val="110000"/>
              </a:lnSpc>
            </a:pPr>
            <a:endParaRPr b="0" lang="en-US" sz="1100" spc="-1" strike="noStrike">
              <a:latin typeface="Arial"/>
            </a:endParaRPr>
          </a:p>
          <a:p>
            <a:pPr marL="288000" indent="-143640">
              <a:lnSpc>
                <a:spcPct val="110000"/>
              </a:lnSpc>
            </a:pPr>
            <a:endParaRPr b="0" lang="en-US" sz="1100" spc="-1" strike="noStrike">
              <a:latin typeface="Arial"/>
            </a:endParaRPr>
          </a:p>
          <a:p>
            <a:pPr marL="288000" indent="-143640">
              <a:lnSpc>
                <a:spcPct val="110000"/>
              </a:lnSpc>
            </a:pPr>
            <a:endParaRPr b="0" lang="en-US" sz="1100" spc="-1" strike="noStrike">
              <a:latin typeface="Arial"/>
            </a:endParaRPr>
          </a:p>
          <a:p>
            <a:pPr marL="288000" indent="-143640">
              <a:lnSpc>
                <a:spcPct val="110000"/>
              </a:lnSpc>
            </a:pPr>
            <a:endParaRPr b="0" lang="en-US" sz="1100" spc="-1" strike="noStrike">
              <a:latin typeface="Arial"/>
            </a:endParaRPr>
          </a:p>
          <a:p>
            <a:pPr marL="288000" indent="-143640">
              <a:lnSpc>
                <a:spcPct val="110000"/>
              </a:lnSpc>
            </a:pPr>
            <a:endParaRPr b="0" lang="en-US" sz="1100" spc="-1" strike="noStrike">
              <a:latin typeface="Arial"/>
            </a:endParaRPr>
          </a:p>
        </p:txBody>
      </p:sp>
      <p:sp>
        <p:nvSpPr>
          <p:cNvPr id="73" name="CustomShape 8"/>
          <p:cNvSpPr/>
          <p:nvPr/>
        </p:nvSpPr>
        <p:spPr>
          <a:xfrm>
            <a:off x="180360" y="954000"/>
            <a:ext cx="6839640" cy="920520"/>
          </a:xfrm>
          <a:prstGeom prst="rect">
            <a:avLst/>
          </a:prstGeom>
          <a:solidFill>
            <a:schemeClr val="bg2"/>
          </a:solidFill>
          <a:ln>
            <a:noFill/>
          </a:ln>
        </p:spPr>
        <p:style>
          <a:lnRef idx="0"/>
          <a:fillRef idx="0"/>
          <a:effectRef idx="0"/>
          <a:fontRef idx="minor"/>
        </p:style>
        <p:txBody>
          <a:bodyPr lIns="72000" rIns="72000" tIns="72000" bIns="36000">
            <a:spAutoFit/>
          </a:bodyPr>
          <a:p>
            <a:pPr marL="288000" indent="-143640">
              <a:lnSpc>
                <a:spcPct val="110000"/>
              </a:lnSpc>
            </a:pPr>
            <a:r>
              <a:rPr b="0" lang="en-US" sz="1100" spc="-1" strike="noStrike">
                <a:solidFill>
                  <a:srgbClr val="000000"/>
                </a:solidFill>
                <a:latin typeface="メイリオ"/>
                <a:ea typeface="メイリオ"/>
              </a:rPr>
              <a:t>●</a:t>
            </a:r>
            <a:r>
              <a:rPr b="0" lang="ja-JP" sz="1100" spc="-1" strike="noStrike">
                <a:solidFill>
                  <a:srgbClr val="000000"/>
                </a:solidFill>
                <a:latin typeface="メイリオ"/>
                <a:ea typeface="メイリオ"/>
              </a:rPr>
              <a:t>事業所で、介護職員だけでなくその他の職員の賃金改善にも充てる場合は、</a:t>
            </a:r>
            <a:endParaRPr b="0" lang="en-US" sz="1100" spc="-1" strike="noStrike">
              <a:latin typeface="Arial"/>
            </a:endParaRPr>
          </a:p>
          <a:p>
            <a:pPr marL="288000" indent="-143640">
              <a:lnSpc>
                <a:spcPct val="110000"/>
              </a:lnSpc>
            </a:pPr>
            <a:r>
              <a:rPr b="1" lang="ja-JP" sz="1100" spc="-1" strike="noStrike">
                <a:solidFill>
                  <a:srgbClr val="000000"/>
                </a:solidFill>
                <a:latin typeface="メイリオ"/>
                <a:ea typeface="メイリオ"/>
              </a:rPr>
              <a:t>　介護職員の処遇改善を目的とした補助金であること</a:t>
            </a:r>
            <a:r>
              <a:rPr b="0" lang="ja-JP" sz="1100" spc="-1" strike="noStrike">
                <a:solidFill>
                  <a:srgbClr val="000000"/>
                </a:solidFill>
                <a:latin typeface="メイリオ"/>
                <a:ea typeface="メイリオ"/>
              </a:rPr>
              <a:t>を十分に踏まえた配分をお願いします。</a:t>
            </a:r>
            <a:endParaRPr b="0" lang="en-US" sz="1100" spc="-1" strike="noStrike">
              <a:latin typeface="Arial"/>
            </a:endParaRPr>
          </a:p>
          <a:p>
            <a:pPr marL="288000" indent="-143640">
              <a:lnSpc>
                <a:spcPct val="110000"/>
              </a:lnSpc>
              <a:spcBef>
                <a:spcPts val="601"/>
              </a:spcBef>
            </a:pPr>
            <a:r>
              <a:rPr b="0" lang="en-US" sz="1100" spc="-1" strike="noStrike">
                <a:solidFill>
                  <a:srgbClr val="000000"/>
                </a:solidFill>
                <a:latin typeface="メイリオ"/>
                <a:ea typeface="メイリオ"/>
              </a:rPr>
              <a:t>●</a:t>
            </a:r>
            <a:r>
              <a:rPr b="0" lang="ja-JP" sz="1100" spc="-1" strike="noStrike">
                <a:solidFill>
                  <a:srgbClr val="000000"/>
                </a:solidFill>
                <a:latin typeface="メイリオ"/>
                <a:ea typeface="メイリオ"/>
              </a:rPr>
              <a:t>令和４年２月分から９月分の</a:t>
            </a:r>
            <a:r>
              <a:rPr b="1" lang="ja-JP" sz="1100" spc="-1" strike="noStrike">
                <a:solidFill>
                  <a:srgbClr val="000000"/>
                </a:solidFill>
                <a:latin typeface="メイリオ"/>
                <a:ea typeface="メイリオ"/>
              </a:rPr>
              <a:t>補助金の合計額を上回る賃金改善を行うことが必要です</a:t>
            </a:r>
            <a:r>
              <a:rPr b="0" lang="ja-JP" sz="1100" spc="-1" strike="noStrike">
                <a:solidFill>
                  <a:srgbClr val="000000"/>
                </a:solidFill>
                <a:latin typeface="メイリオ"/>
                <a:ea typeface="メイリオ"/>
              </a:rPr>
              <a:t>。</a:t>
            </a:r>
            <a:endParaRPr b="0" lang="en-US" sz="1100" spc="-1" strike="noStrike">
              <a:latin typeface="Arial"/>
            </a:endParaRPr>
          </a:p>
          <a:p>
            <a:pPr marL="288000" indent="-143640">
              <a:lnSpc>
                <a:spcPct val="110000"/>
              </a:lnSpc>
            </a:pPr>
            <a:r>
              <a:rPr b="0" lang="ja-JP" sz="1100" spc="-1" strike="noStrike">
                <a:solidFill>
                  <a:srgbClr val="000000"/>
                </a:solidFill>
                <a:latin typeface="メイリオ"/>
                <a:ea typeface="メイリオ"/>
              </a:rPr>
              <a:t>　（月ごとの賃金改善額がその月の補助金額を上回る必要はありません。）</a:t>
            </a:r>
            <a:endParaRPr b="0" lang="en-US" sz="1100" spc="-1" strike="noStrike">
              <a:latin typeface="Arial"/>
            </a:endParaRPr>
          </a:p>
        </p:txBody>
      </p:sp>
      <p:sp>
        <p:nvSpPr>
          <p:cNvPr id="74" name="CustomShape 9"/>
          <p:cNvSpPr/>
          <p:nvPr/>
        </p:nvSpPr>
        <p:spPr>
          <a:xfrm>
            <a:off x="2196360" y="5468760"/>
            <a:ext cx="1151640" cy="360"/>
          </a:xfrm>
          <a:custGeom>
            <a:avLst/>
            <a:gdLst/>
            <a:ahLst/>
            <a:rect l="l" t="t" r="r" b="b"/>
            <a:pathLst>
              <a:path w="21600" h="21600">
                <a:moveTo>
                  <a:pt x="0" y="0"/>
                </a:moveTo>
                <a:lnTo>
                  <a:pt x="21600" y="21600"/>
                </a:lnTo>
              </a:path>
            </a:pathLst>
          </a:custGeom>
          <a:noFill/>
          <a:ln w="31680">
            <a:solidFill>
              <a:schemeClr val="bg1">
                <a:lumMod val="65000"/>
              </a:schemeClr>
            </a:solidFill>
            <a:round/>
            <a:tailEnd len="med" type="triangle" w="med"/>
          </a:ln>
        </p:spPr>
        <p:style>
          <a:lnRef idx="1">
            <a:schemeClr val="accent1"/>
          </a:lnRef>
          <a:fillRef idx="0">
            <a:schemeClr val="accent1"/>
          </a:fillRef>
          <a:effectRef idx="0">
            <a:schemeClr val="accent1"/>
          </a:effectRef>
          <a:fontRef idx="minor"/>
        </p:style>
      </p:sp>
      <p:sp>
        <p:nvSpPr>
          <p:cNvPr id="75" name="CustomShape 10"/>
          <p:cNvSpPr/>
          <p:nvPr/>
        </p:nvSpPr>
        <p:spPr>
          <a:xfrm>
            <a:off x="2254680" y="4543560"/>
            <a:ext cx="1000440" cy="255960"/>
          </a:xfrm>
          <a:prstGeom prst="rect">
            <a:avLst/>
          </a:prstGeom>
          <a:noFill/>
          <a:ln>
            <a:noFill/>
          </a:ln>
        </p:spPr>
        <p:style>
          <a:lnRef idx="0"/>
          <a:fillRef idx="0"/>
          <a:effectRef idx="0"/>
          <a:fontRef idx="minor"/>
        </p:style>
        <p:txBody>
          <a:bodyPr lIns="95760" rIns="95760" tIns="47880" bIns="47880">
            <a:spAutoFit/>
          </a:bodyPr>
          <a:p>
            <a:pPr algn="ctr">
              <a:lnSpc>
                <a:spcPct val="100000"/>
              </a:lnSpc>
            </a:pPr>
            <a:r>
              <a:rPr b="1" lang="en-US" sz="1050" spc="-1" strike="noStrike">
                <a:solidFill>
                  <a:srgbClr val="000000"/>
                </a:solidFill>
                <a:latin typeface="メイリオ"/>
                <a:ea typeface="メイリオ"/>
              </a:rPr>
              <a:t>①</a:t>
            </a:r>
            <a:r>
              <a:rPr b="1" lang="ja-JP" sz="1050" spc="-1" strike="noStrike">
                <a:solidFill>
                  <a:srgbClr val="000000"/>
                </a:solidFill>
                <a:latin typeface="メイリオ"/>
                <a:ea typeface="メイリオ"/>
              </a:rPr>
              <a:t>計画書提出</a:t>
            </a:r>
            <a:endParaRPr b="0" lang="en-US" sz="1050" spc="-1" strike="noStrike">
              <a:latin typeface="Arial"/>
            </a:endParaRPr>
          </a:p>
        </p:txBody>
      </p:sp>
      <p:sp>
        <p:nvSpPr>
          <p:cNvPr id="76" name="CustomShape 11"/>
          <p:cNvSpPr/>
          <p:nvPr/>
        </p:nvSpPr>
        <p:spPr>
          <a:xfrm>
            <a:off x="2196360" y="4787640"/>
            <a:ext cx="1151640" cy="360"/>
          </a:xfrm>
          <a:custGeom>
            <a:avLst/>
            <a:gdLst/>
            <a:ahLst/>
            <a:rect l="l" t="t" r="r" b="b"/>
            <a:pathLst>
              <a:path w="21600" h="21600">
                <a:moveTo>
                  <a:pt x="0" y="0"/>
                </a:moveTo>
                <a:lnTo>
                  <a:pt x="21600" y="21600"/>
                </a:lnTo>
              </a:path>
            </a:pathLst>
          </a:custGeom>
          <a:noFill/>
          <a:ln w="31680">
            <a:solidFill>
              <a:schemeClr val="bg1">
                <a:lumMod val="65000"/>
              </a:schemeClr>
            </a:solidFill>
            <a:round/>
            <a:headEnd len="med" type="triangle" w="med"/>
          </a:ln>
        </p:spPr>
        <p:style>
          <a:lnRef idx="1">
            <a:schemeClr val="accent1"/>
          </a:lnRef>
          <a:fillRef idx="0">
            <a:schemeClr val="accent1"/>
          </a:fillRef>
          <a:effectRef idx="0">
            <a:schemeClr val="accent1"/>
          </a:effectRef>
          <a:fontRef idx="minor"/>
        </p:style>
      </p:sp>
      <p:sp>
        <p:nvSpPr>
          <p:cNvPr id="77" name="CustomShape 12"/>
          <p:cNvSpPr/>
          <p:nvPr/>
        </p:nvSpPr>
        <p:spPr>
          <a:xfrm>
            <a:off x="2254680" y="5227560"/>
            <a:ext cx="1000440" cy="255960"/>
          </a:xfrm>
          <a:prstGeom prst="rect">
            <a:avLst/>
          </a:prstGeom>
          <a:noFill/>
          <a:ln>
            <a:noFill/>
          </a:ln>
        </p:spPr>
        <p:style>
          <a:lnRef idx="0"/>
          <a:fillRef idx="0"/>
          <a:effectRef idx="0"/>
          <a:fontRef idx="minor"/>
        </p:style>
        <p:txBody>
          <a:bodyPr lIns="95760" rIns="95760" tIns="47880" bIns="47880">
            <a:spAutoFit/>
          </a:bodyPr>
          <a:p>
            <a:pPr algn="ctr">
              <a:lnSpc>
                <a:spcPct val="100000"/>
              </a:lnSpc>
            </a:pPr>
            <a:r>
              <a:rPr b="1" lang="en-US" sz="1050" spc="-1" strike="noStrike">
                <a:solidFill>
                  <a:srgbClr val="000000"/>
                </a:solidFill>
                <a:latin typeface="メイリオ"/>
                <a:ea typeface="メイリオ"/>
              </a:rPr>
              <a:t>②</a:t>
            </a:r>
            <a:r>
              <a:rPr b="1" lang="ja-JP" sz="1050" spc="-1" strike="noStrike">
                <a:solidFill>
                  <a:srgbClr val="000000"/>
                </a:solidFill>
                <a:latin typeface="メイリオ"/>
                <a:ea typeface="メイリオ"/>
              </a:rPr>
              <a:t>支払い</a:t>
            </a:r>
            <a:endParaRPr b="0" lang="en-US" sz="1050" spc="-1" strike="noStrike">
              <a:latin typeface="Arial"/>
            </a:endParaRPr>
          </a:p>
        </p:txBody>
      </p:sp>
      <p:sp>
        <p:nvSpPr>
          <p:cNvPr id="78" name="CustomShape 13"/>
          <p:cNvSpPr/>
          <p:nvPr/>
        </p:nvSpPr>
        <p:spPr>
          <a:xfrm>
            <a:off x="5184720" y="4945680"/>
            <a:ext cx="990360" cy="395640"/>
          </a:xfrm>
          <a:prstGeom prst="roundRect">
            <a:avLst>
              <a:gd name="adj" fmla="val 15461"/>
            </a:avLst>
          </a:prstGeom>
          <a:solidFill>
            <a:schemeClr val="bg1"/>
          </a:solidFill>
          <a:ln w="28440">
            <a:solidFill>
              <a:srgbClr val="66bab7"/>
            </a:solidFill>
            <a:round/>
          </a:ln>
        </p:spPr>
        <p:style>
          <a:lnRef idx="2">
            <a:schemeClr val="accent5"/>
          </a:lnRef>
          <a:fillRef idx="1">
            <a:schemeClr val="lt1"/>
          </a:fillRef>
          <a:effectRef idx="0">
            <a:schemeClr val="accent5"/>
          </a:effectRef>
          <a:fontRef idx="minor"/>
        </p:style>
        <p:txBody>
          <a:bodyPr lIns="95760" rIns="95760" tIns="72000" bIns="36000" anchor="ctr">
            <a:noAutofit/>
          </a:bodyPr>
          <a:p>
            <a:pPr algn="ctr">
              <a:lnSpc>
                <a:spcPct val="100000"/>
              </a:lnSpc>
            </a:pPr>
            <a:r>
              <a:rPr b="1" lang="ja-JP" sz="1100" spc="-1" strike="noStrike">
                <a:solidFill>
                  <a:srgbClr val="000000"/>
                </a:solidFill>
                <a:latin typeface="メイリオ"/>
                <a:ea typeface="メイリオ"/>
              </a:rPr>
              <a:t>介護職員等</a:t>
            </a:r>
            <a:endParaRPr b="0" lang="en-US" sz="1100" spc="-1" strike="noStrike">
              <a:latin typeface="Arial"/>
            </a:endParaRPr>
          </a:p>
        </p:txBody>
      </p:sp>
      <p:sp>
        <p:nvSpPr>
          <p:cNvPr id="79" name="CustomShape 14"/>
          <p:cNvSpPr/>
          <p:nvPr/>
        </p:nvSpPr>
        <p:spPr>
          <a:xfrm>
            <a:off x="1410480" y="5276880"/>
            <a:ext cx="719640" cy="503640"/>
          </a:xfrm>
          <a:prstGeom prst="flowChartConnector">
            <a:avLst/>
          </a:prstGeom>
          <a:solidFill>
            <a:srgbClr val="103185"/>
          </a:solidFill>
          <a:ln w="38160">
            <a:noFill/>
          </a:ln>
        </p:spPr>
        <p:style>
          <a:lnRef idx="2">
            <a:schemeClr val="accent5"/>
          </a:lnRef>
          <a:fillRef idx="1">
            <a:schemeClr val="lt1"/>
          </a:fillRef>
          <a:effectRef idx="0">
            <a:schemeClr val="accent5"/>
          </a:effectRef>
          <a:fontRef idx="minor"/>
        </p:style>
        <p:txBody>
          <a:bodyPr wrap="none" lIns="0" rIns="0" tIns="47880" bIns="47880" anchor="ctr">
            <a:noAutofit/>
          </a:bodyPr>
          <a:p>
            <a:pPr>
              <a:lnSpc>
                <a:spcPct val="100000"/>
              </a:lnSpc>
            </a:pPr>
            <a:r>
              <a:rPr b="1" lang="ja-JP" sz="1100" spc="299" strike="noStrike">
                <a:solidFill>
                  <a:srgbClr val="ffffff"/>
                </a:solidFill>
                <a:latin typeface="メイリオ"/>
                <a:ea typeface="メイリオ"/>
              </a:rPr>
              <a:t>国保連</a:t>
            </a:r>
            <a:endParaRPr b="0" lang="en-US" sz="1100" spc="-1" strike="noStrike">
              <a:latin typeface="Arial"/>
            </a:endParaRPr>
          </a:p>
        </p:txBody>
      </p:sp>
      <p:sp>
        <p:nvSpPr>
          <p:cNvPr id="80" name="CustomShape 15"/>
          <p:cNvSpPr/>
          <p:nvPr/>
        </p:nvSpPr>
        <p:spPr>
          <a:xfrm>
            <a:off x="4155120" y="4837680"/>
            <a:ext cx="1150920" cy="232200"/>
          </a:xfrm>
          <a:prstGeom prst="rect">
            <a:avLst/>
          </a:prstGeom>
          <a:noFill/>
          <a:ln>
            <a:noFill/>
          </a:ln>
        </p:spPr>
        <p:style>
          <a:lnRef idx="0"/>
          <a:fillRef idx="0"/>
          <a:effectRef idx="0"/>
          <a:fontRef idx="minor"/>
        </p:style>
        <p:txBody>
          <a:bodyPr lIns="36000" rIns="36000" tIns="36000" bIns="36000">
            <a:spAutoFit/>
          </a:bodyPr>
          <a:p>
            <a:pPr algn="ctr">
              <a:lnSpc>
                <a:spcPct val="100000"/>
              </a:lnSpc>
            </a:pPr>
            <a:r>
              <a:rPr b="1" lang="en-US" sz="1050" spc="-1" strike="noStrike">
                <a:solidFill>
                  <a:srgbClr val="000000"/>
                </a:solidFill>
                <a:latin typeface="メイリオ"/>
                <a:ea typeface="メイリオ"/>
              </a:rPr>
              <a:t>③</a:t>
            </a:r>
            <a:r>
              <a:rPr b="1" lang="ja-JP" sz="1050" spc="-1" strike="noStrike">
                <a:solidFill>
                  <a:srgbClr val="000000"/>
                </a:solidFill>
                <a:latin typeface="メイリオ"/>
                <a:ea typeface="メイリオ"/>
              </a:rPr>
              <a:t>賃金改善</a:t>
            </a:r>
            <a:endParaRPr b="0" lang="en-US" sz="1050" spc="-1" strike="noStrike">
              <a:latin typeface="Arial"/>
            </a:endParaRPr>
          </a:p>
        </p:txBody>
      </p:sp>
      <p:sp>
        <p:nvSpPr>
          <p:cNvPr id="81" name="CustomShape 16"/>
          <p:cNvSpPr/>
          <p:nvPr/>
        </p:nvSpPr>
        <p:spPr>
          <a:xfrm>
            <a:off x="3423960" y="4765680"/>
            <a:ext cx="899640" cy="719640"/>
          </a:xfrm>
          <a:prstGeom prst="roundRect">
            <a:avLst>
              <a:gd name="adj" fmla="val 12047"/>
            </a:avLst>
          </a:prstGeom>
          <a:solidFill>
            <a:srgbClr val="66bab7"/>
          </a:solidFill>
          <a:ln w="28440">
            <a:noFill/>
          </a:ln>
        </p:spPr>
        <p:style>
          <a:lnRef idx="2">
            <a:schemeClr val="accent5"/>
          </a:lnRef>
          <a:fillRef idx="1">
            <a:schemeClr val="lt1"/>
          </a:fillRef>
          <a:effectRef idx="0">
            <a:schemeClr val="accent5"/>
          </a:effectRef>
          <a:fontRef idx="minor"/>
        </p:style>
        <p:txBody>
          <a:bodyPr lIns="95760" rIns="95760" tIns="72000" bIns="47880" anchor="ctr">
            <a:noAutofit/>
          </a:bodyPr>
          <a:p>
            <a:pPr algn="ctr">
              <a:lnSpc>
                <a:spcPct val="100000"/>
              </a:lnSpc>
            </a:pPr>
            <a:r>
              <a:rPr b="1" lang="ja-JP" sz="1200" spc="299" strike="noStrike">
                <a:solidFill>
                  <a:srgbClr val="ffffff"/>
                </a:solidFill>
                <a:latin typeface="メイリオ"/>
                <a:ea typeface="メイリオ"/>
              </a:rPr>
              <a:t>事業者</a:t>
            </a:r>
            <a:endParaRPr b="0" lang="en-US" sz="1200" spc="-1" strike="noStrike">
              <a:latin typeface="Arial"/>
            </a:endParaRPr>
          </a:p>
        </p:txBody>
      </p:sp>
      <p:sp>
        <p:nvSpPr>
          <p:cNvPr id="82" name="CustomShape 17"/>
          <p:cNvSpPr/>
          <p:nvPr/>
        </p:nvSpPr>
        <p:spPr>
          <a:xfrm>
            <a:off x="1410480" y="4507560"/>
            <a:ext cx="719640" cy="503640"/>
          </a:xfrm>
          <a:prstGeom prst="flowChartConnector">
            <a:avLst/>
          </a:prstGeom>
          <a:solidFill>
            <a:srgbClr val="103185"/>
          </a:solidFill>
          <a:ln w="38160">
            <a:noFill/>
          </a:ln>
        </p:spPr>
        <p:style>
          <a:lnRef idx="2">
            <a:schemeClr val="accent5"/>
          </a:lnRef>
          <a:fillRef idx="1">
            <a:schemeClr val="lt1"/>
          </a:fillRef>
          <a:effectRef idx="0">
            <a:schemeClr val="accent5"/>
          </a:effectRef>
          <a:fontRef idx="minor"/>
        </p:style>
        <p:txBody>
          <a:bodyPr wrap="none" lIns="0" rIns="0" tIns="36000" bIns="47880" anchor="ctr">
            <a:noAutofit/>
          </a:bodyPr>
          <a:p>
            <a:pPr algn="ctr">
              <a:lnSpc>
                <a:spcPct val="100000"/>
              </a:lnSpc>
            </a:pPr>
            <a:r>
              <a:rPr b="1" lang="ja-JP" sz="1100" spc="-1" strike="noStrike">
                <a:solidFill>
                  <a:srgbClr val="ffffff"/>
                </a:solidFill>
                <a:latin typeface="メイリオ"/>
                <a:ea typeface="メイリオ"/>
              </a:rPr>
              <a:t>都道府県</a:t>
            </a:r>
            <a:endParaRPr b="0" lang="en-US" sz="1100" spc="-1" strike="noStrike">
              <a:latin typeface="Arial"/>
            </a:endParaRPr>
          </a:p>
        </p:txBody>
      </p:sp>
      <p:sp>
        <p:nvSpPr>
          <p:cNvPr id="83" name="CustomShape 18"/>
          <p:cNvSpPr/>
          <p:nvPr/>
        </p:nvSpPr>
        <p:spPr>
          <a:xfrm>
            <a:off x="772560" y="4222800"/>
            <a:ext cx="2009880" cy="27288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1" lang="ja-JP" sz="1200" spc="-1" strike="noStrike">
                <a:solidFill>
                  <a:srgbClr val="000000"/>
                </a:solidFill>
                <a:latin typeface="メイリオ"/>
                <a:ea typeface="メイリオ"/>
              </a:rPr>
              <a:t>申請から支払いまでの流れ</a:t>
            </a:r>
            <a:endParaRPr b="0" lang="en-US" sz="1200" spc="-1" strike="noStrike">
              <a:latin typeface="Arial"/>
            </a:endParaRPr>
          </a:p>
        </p:txBody>
      </p:sp>
      <p:sp>
        <p:nvSpPr>
          <p:cNvPr id="84" name="CustomShape 19"/>
          <p:cNvSpPr/>
          <p:nvPr/>
        </p:nvSpPr>
        <p:spPr>
          <a:xfrm>
            <a:off x="1770480" y="5042880"/>
            <a:ext cx="360" cy="230760"/>
          </a:xfrm>
          <a:custGeom>
            <a:avLst/>
            <a:gdLst/>
            <a:ahLst/>
            <a:rect l="l" t="t" r="r" b="b"/>
            <a:pathLst>
              <a:path w="21600" h="21600">
                <a:moveTo>
                  <a:pt x="0" y="0"/>
                </a:moveTo>
                <a:lnTo>
                  <a:pt x="21600" y="21600"/>
                </a:lnTo>
              </a:path>
            </a:pathLst>
          </a:custGeom>
          <a:noFill/>
          <a:ln w="31680">
            <a:solidFill>
              <a:schemeClr val="tx1">
                <a:lumMod val="50000"/>
                <a:lumOff val="50000"/>
              </a:schemeClr>
            </a:solidFill>
            <a:round/>
            <a:tailEnd len="med" type="triangle" w="med"/>
          </a:ln>
        </p:spPr>
        <p:style>
          <a:lnRef idx="1">
            <a:schemeClr val="accent1"/>
          </a:lnRef>
          <a:fillRef idx="0">
            <a:schemeClr val="accent1"/>
          </a:fillRef>
          <a:effectRef idx="0">
            <a:schemeClr val="accent1"/>
          </a:effectRef>
          <a:fontRef idx="minor"/>
        </p:style>
      </p:sp>
      <p:sp>
        <p:nvSpPr>
          <p:cNvPr id="85" name="CustomShape 20"/>
          <p:cNvSpPr/>
          <p:nvPr/>
        </p:nvSpPr>
        <p:spPr>
          <a:xfrm>
            <a:off x="648000" y="5045040"/>
            <a:ext cx="1150920" cy="224640"/>
          </a:xfrm>
          <a:prstGeom prst="rect">
            <a:avLst/>
          </a:prstGeom>
          <a:noFill/>
          <a:ln>
            <a:noFill/>
          </a:ln>
        </p:spPr>
        <p:style>
          <a:lnRef idx="0"/>
          <a:fillRef idx="0"/>
          <a:effectRef idx="0"/>
          <a:fontRef idx="minor"/>
        </p:style>
        <p:txBody>
          <a:bodyPr lIns="36000" rIns="36000" tIns="36000" bIns="36000">
            <a:spAutoFit/>
          </a:bodyPr>
          <a:p>
            <a:pPr algn="ctr">
              <a:lnSpc>
                <a:spcPct val="100000"/>
              </a:lnSpc>
            </a:pPr>
            <a:r>
              <a:rPr b="0" lang="ja-JP" sz="1000" spc="-1" strike="noStrike">
                <a:solidFill>
                  <a:srgbClr val="000000"/>
                </a:solidFill>
                <a:latin typeface="メイリオ"/>
                <a:ea typeface="メイリオ"/>
              </a:rPr>
              <a:t>支払いの委託</a:t>
            </a:r>
            <a:endParaRPr b="0" lang="en-US" sz="1000" spc="-1" strike="noStrike">
              <a:latin typeface="Arial"/>
            </a:endParaRPr>
          </a:p>
        </p:txBody>
      </p:sp>
      <p:sp>
        <p:nvSpPr>
          <p:cNvPr id="86" name="CustomShape 21"/>
          <p:cNvSpPr/>
          <p:nvPr/>
        </p:nvSpPr>
        <p:spPr>
          <a:xfrm>
            <a:off x="4395600" y="5129640"/>
            <a:ext cx="683640" cy="360"/>
          </a:xfrm>
          <a:custGeom>
            <a:avLst/>
            <a:gdLst/>
            <a:ahLst/>
            <a:rect l="l" t="t" r="r" b="b"/>
            <a:pathLst>
              <a:path w="21600" h="21600">
                <a:moveTo>
                  <a:pt x="0" y="0"/>
                </a:moveTo>
                <a:lnTo>
                  <a:pt x="21600" y="21600"/>
                </a:lnTo>
              </a:path>
            </a:pathLst>
          </a:custGeom>
          <a:noFill/>
          <a:ln w="31680">
            <a:solidFill>
              <a:schemeClr val="bg1">
                <a:lumMod val="65000"/>
              </a:schemeClr>
            </a:solidFill>
            <a:round/>
            <a:tailEnd len="med" type="triangle" w="med"/>
          </a:ln>
        </p:spPr>
        <p:style>
          <a:lnRef idx="1">
            <a:schemeClr val="accent1"/>
          </a:lnRef>
          <a:fillRef idx="0">
            <a:schemeClr val="accent1"/>
          </a:fillRef>
          <a:effectRef idx="0">
            <a:schemeClr val="accent1"/>
          </a:effectRef>
          <a:fontRef idx="minor"/>
        </p:style>
      </p:sp>
      <p:sp>
        <p:nvSpPr>
          <p:cNvPr id="87" name="CustomShape 22"/>
          <p:cNvSpPr/>
          <p:nvPr/>
        </p:nvSpPr>
        <p:spPr>
          <a:xfrm>
            <a:off x="180000" y="6122880"/>
            <a:ext cx="6840360" cy="354960"/>
          </a:xfrm>
          <a:prstGeom prst="rect">
            <a:avLst/>
          </a:prstGeom>
          <a:solidFill>
            <a:srgbClr val="e46c0a"/>
          </a:solidFill>
          <a:ln w="3960">
            <a:noFill/>
          </a:ln>
        </p:spPr>
        <p:style>
          <a:lnRef idx="0"/>
          <a:fillRef idx="0"/>
          <a:effectRef idx="0"/>
          <a:fontRef idx="minor"/>
        </p:style>
        <p:txBody>
          <a:bodyPr lIns="72000" rIns="36000" tIns="72000" bIns="36000" anchor="ctr">
            <a:noAutofit/>
          </a:bodyPr>
          <a:p>
            <a:pPr>
              <a:lnSpc>
                <a:spcPct val="100000"/>
              </a:lnSpc>
            </a:pPr>
            <a:r>
              <a:rPr b="1" lang="en-US" sz="1600" spc="9" strike="noStrike">
                <a:solidFill>
                  <a:srgbClr val="ffffff"/>
                </a:solidFill>
                <a:latin typeface="メイリオ"/>
                <a:ea typeface="メイリオ"/>
              </a:rPr>
              <a:t>Q</a:t>
            </a:r>
            <a:r>
              <a:rPr b="1" lang="ja-JP" sz="1600" spc="9" strike="noStrike">
                <a:solidFill>
                  <a:srgbClr val="ffffff"/>
                </a:solidFill>
                <a:latin typeface="メイリオ"/>
                <a:ea typeface="メイリオ"/>
              </a:rPr>
              <a:t>５．補助金の申請・支払いスケジュールは？</a:t>
            </a:r>
            <a:endParaRPr b="0" lang="en-US" sz="1600" spc="-1" strike="noStrike">
              <a:latin typeface="Arial"/>
            </a:endParaRPr>
          </a:p>
        </p:txBody>
      </p:sp>
      <p:sp>
        <p:nvSpPr>
          <p:cNvPr id="88" name="CustomShape 23"/>
          <p:cNvSpPr/>
          <p:nvPr/>
        </p:nvSpPr>
        <p:spPr>
          <a:xfrm>
            <a:off x="180000" y="6468120"/>
            <a:ext cx="6839640" cy="564120"/>
          </a:xfrm>
          <a:prstGeom prst="rect">
            <a:avLst/>
          </a:prstGeom>
          <a:noFill/>
          <a:ln>
            <a:noFill/>
          </a:ln>
        </p:spPr>
        <p:style>
          <a:lnRef idx="0"/>
          <a:fillRef idx="0"/>
          <a:effectRef idx="0"/>
          <a:fontRef idx="minor"/>
        </p:style>
        <p:txBody>
          <a:bodyPr lIns="95760" rIns="95760" tIns="47880" bIns="47880">
            <a:spAutoFit/>
          </a:bodyPr>
          <a:p>
            <a:pPr>
              <a:lnSpc>
                <a:spcPct val="110000"/>
              </a:lnSpc>
            </a:pPr>
            <a:r>
              <a:rPr b="1" lang="en-US" sz="1600" spc="-1" strike="noStrike">
                <a:solidFill>
                  <a:srgbClr val="e46c0a"/>
                </a:solidFill>
                <a:latin typeface="メイリオ"/>
                <a:ea typeface="メイリオ"/>
              </a:rPr>
              <a:t>A</a:t>
            </a:r>
            <a:r>
              <a:rPr b="1" lang="ja-JP" sz="1600" spc="-1" strike="noStrike">
                <a:solidFill>
                  <a:srgbClr val="e46c0a"/>
                </a:solidFill>
                <a:latin typeface="メイリオ"/>
                <a:ea typeface="メイリオ"/>
              </a:rPr>
              <a:t>５．</a:t>
            </a:r>
            <a:r>
              <a:rPr b="1" lang="ja-JP" sz="1200" spc="-1" strike="noStrike">
                <a:solidFill>
                  <a:srgbClr val="e46c0a"/>
                </a:solidFill>
                <a:latin typeface="メイリオ"/>
                <a:ea typeface="メイリオ"/>
              </a:rPr>
              <a:t>令和４年２月に賃上げ開始の報告を行った後のスケジュールは以下の通りです。</a:t>
            </a:r>
            <a:endParaRPr b="0" lang="en-US" sz="1200" spc="-1" strike="noStrike">
              <a:latin typeface="Arial"/>
            </a:endParaRPr>
          </a:p>
          <a:p>
            <a:pPr marL="558000">
              <a:lnSpc>
                <a:spcPct val="110000"/>
              </a:lnSpc>
            </a:pPr>
            <a:r>
              <a:rPr b="1" lang="ja-JP" sz="1200" spc="-1" strike="noStrike">
                <a:solidFill>
                  <a:srgbClr val="e46c0a"/>
                </a:solidFill>
                <a:latin typeface="メイリオ"/>
                <a:ea typeface="メイリオ"/>
              </a:rPr>
              <a:t>補助金は、２～４月分がまとめて６月に支払われ、その後</a:t>
            </a:r>
            <a:r>
              <a:rPr b="1" lang="en-US" sz="1200" spc="-1" strike="noStrike">
                <a:solidFill>
                  <a:srgbClr val="e46c0a"/>
                </a:solidFill>
                <a:latin typeface="メイリオ"/>
                <a:ea typeface="メイリオ"/>
              </a:rPr>
              <a:t>11</a:t>
            </a:r>
            <a:r>
              <a:rPr b="1" lang="ja-JP" sz="1200" spc="-1" strike="noStrike">
                <a:solidFill>
                  <a:srgbClr val="e46c0a"/>
                </a:solidFill>
                <a:latin typeface="メイリオ"/>
                <a:ea typeface="メイリオ"/>
              </a:rPr>
              <a:t>月まで毎月支払われます。</a:t>
            </a:r>
            <a:endParaRPr b="0" lang="en-US" sz="1200" spc="-1" strike="noStrike">
              <a:latin typeface="Arial"/>
            </a:endParaRPr>
          </a:p>
        </p:txBody>
      </p:sp>
      <p:graphicFrame>
        <p:nvGraphicFramePr>
          <p:cNvPr id="89" name="Table 24"/>
          <p:cNvGraphicFramePr/>
          <p:nvPr/>
        </p:nvGraphicFramePr>
        <p:xfrm>
          <a:off x="540000" y="7059960"/>
          <a:ext cx="6047640" cy="1727640"/>
        </p:xfrm>
        <a:graphic>
          <a:graphicData uri="http://schemas.openxmlformats.org/drawingml/2006/table">
            <a:tbl>
              <a:tblPr/>
              <a:tblGrid>
                <a:gridCol w="1008000"/>
                <a:gridCol w="1008000"/>
                <a:gridCol w="1008000"/>
                <a:gridCol w="1008000"/>
                <a:gridCol w="1008000"/>
                <a:gridCol w="1008000"/>
              </a:tblGrid>
              <a:tr h="288000">
                <a:tc gridSpan="5">
                  <a:txBody>
                    <a:bodyPr anchor="ctr">
                      <a:noAutofit/>
                    </a:bodyPr>
                    <a:p>
                      <a:pPr algn="ctr">
                        <a:lnSpc>
                          <a:spcPct val="100000"/>
                        </a:lnSpc>
                      </a:pPr>
                      <a:r>
                        <a:rPr b="0" lang="ja-JP" sz="1200" spc="-1" strike="noStrike">
                          <a:solidFill>
                            <a:srgbClr val="000000"/>
                          </a:solidFill>
                          <a:latin typeface="メイリオ"/>
                          <a:ea typeface="メイリオ"/>
                        </a:rPr>
                        <a:t>令和４年</a:t>
                      </a:r>
                      <a:endParaRPr b="0" lang="en-US" sz="1200" spc="-1" strike="noStrike">
                        <a:latin typeface="Arial"/>
                      </a:endParaRPr>
                    </a:p>
                  </a:txBody>
                  <a:tcPr marL="91440" marR="91440">
                    <a:lnL w="9360">
                      <a:noFill/>
                    </a:lnL>
                    <a:lnR w="9360">
                      <a:noFill/>
                    </a:lnR>
                    <a:lnT w="9360">
                      <a:noFill/>
                    </a:lnT>
                    <a:lnB w="9360">
                      <a:solidFill>
                        <a:srgbClr val="000000"/>
                      </a:solidFill>
                    </a:lnB>
                    <a:no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a:txBody>
                    <a:bodyPr anchor="ctr">
                      <a:noAutofit/>
                    </a:bodyPr>
                    <a:p>
                      <a:pPr algn="ctr">
                        <a:lnSpc>
                          <a:spcPct val="100000"/>
                        </a:lnSpc>
                      </a:pPr>
                      <a:r>
                        <a:rPr b="0" lang="ja-JP" sz="1200" spc="-1" strike="noStrike">
                          <a:solidFill>
                            <a:srgbClr val="000000"/>
                          </a:solidFill>
                          <a:latin typeface="メイリオ"/>
                          <a:ea typeface="メイリオ"/>
                        </a:rPr>
                        <a:t>令和５年</a:t>
                      </a:r>
                      <a:endParaRPr b="0" lang="en-US" sz="1200" spc="-1" strike="noStrike">
                        <a:latin typeface="Arial"/>
                      </a:endParaRPr>
                    </a:p>
                  </a:txBody>
                  <a:tcPr marL="91440" marR="91440">
                    <a:lnL w="9360">
                      <a:noFill/>
                    </a:lnL>
                    <a:lnR w="9360">
                      <a:noFill/>
                    </a:lnR>
                    <a:lnT w="9360">
                      <a:noFill/>
                    </a:lnT>
                    <a:lnB w="9360">
                      <a:solidFill>
                        <a:srgbClr val="000000"/>
                      </a:solidFill>
                    </a:lnB>
                    <a:noFill/>
                  </a:tcPr>
                </a:tc>
              </a:tr>
              <a:tr h="288000">
                <a:tc>
                  <a:txBody>
                    <a:bodyPr anchor="ctr">
                      <a:noAutofit/>
                    </a:bodyPr>
                    <a:p>
                      <a:pPr algn="ctr">
                        <a:lnSpc>
                          <a:spcPct val="100000"/>
                        </a:lnSpc>
                      </a:pPr>
                      <a:r>
                        <a:rPr b="0" lang="ja-JP" sz="1200" spc="-1" strike="noStrike">
                          <a:solidFill>
                            <a:srgbClr val="000000"/>
                          </a:solidFill>
                          <a:latin typeface="メイリオ"/>
                          <a:ea typeface="メイリオ"/>
                        </a:rPr>
                        <a:t>２月</a:t>
                      </a:r>
                      <a:endParaRPr b="0" lang="en-US" sz="1200" spc="-1" strike="noStrike">
                        <a:latin typeface="Arial"/>
                      </a:endParaRPr>
                    </a:p>
                  </a:txBody>
                  <a:tcPr marL="91440" marR="91440">
                    <a:lnL w="9360">
                      <a:noFill/>
                    </a:lnL>
                    <a:lnR w="6480">
                      <a:solidFill>
                        <a:srgbClr val="000000"/>
                      </a:solidFill>
                    </a:lnR>
                    <a:lnT w="9360">
                      <a:solidFill>
                        <a:srgbClr val="000000"/>
                      </a:solidFill>
                    </a:lnT>
                    <a:lnB w="9360">
                      <a:solidFill>
                        <a:srgbClr val="000000"/>
                      </a:solidFill>
                    </a:lnB>
                    <a:noFill/>
                  </a:tcPr>
                </a:tc>
                <a:tc>
                  <a:txBody>
                    <a:bodyPr anchor="ctr">
                      <a:noAutofit/>
                    </a:bodyPr>
                    <a:p>
                      <a:pPr algn="ctr">
                        <a:lnSpc>
                          <a:spcPct val="100000"/>
                        </a:lnSpc>
                      </a:pPr>
                      <a:r>
                        <a:rPr b="0" lang="ja-JP" sz="1200" spc="-1" strike="noStrike">
                          <a:solidFill>
                            <a:srgbClr val="000000"/>
                          </a:solidFill>
                          <a:latin typeface="メイリオ"/>
                          <a:ea typeface="メイリオ"/>
                        </a:rPr>
                        <a:t>４月</a:t>
                      </a:r>
                      <a:endParaRPr b="0" lang="en-US" sz="1200" spc="-1" strike="noStrike">
                        <a:latin typeface="Arial"/>
                      </a:endParaRPr>
                    </a:p>
                  </a:txBody>
                  <a:tcPr marL="91440" marR="91440">
                    <a:lnL w="6480">
                      <a:solidFill>
                        <a:srgbClr val="000000"/>
                      </a:solidFill>
                    </a:lnL>
                    <a:lnR w="6480">
                      <a:solidFill>
                        <a:srgbClr val="000000"/>
                      </a:solidFill>
                    </a:lnR>
                    <a:lnT w="9360">
                      <a:solidFill>
                        <a:srgbClr val="000000"/>
                      </a:solidFill>
                    </a:lnT>
                    <a:lnB w="9360">
                      <a:solidFill>
                        <a:srgbClr val="000000"/>
                      </a:solidFill>
                    </a:lnB>
                    <a:noFill/>
                  </a:tcPr>
                </a:tc>
                <a:tc>
                  <a:txBody>
                    <a:bodyPr anchor="ctr">
                      <a:noAutofit/>
                    </a:bodyPr>
                    <a:p>
                      <a:pPr algn="ctr">
                        <a:lnSpc>
                          <a:spcPct val="100000"/>
                        </a:lnSpc>
                      </a:pPr>
                      <a:r>
                        <a:rPr b="0" lang="ja-JP" sz="1200" spc="-1" strike="noStrike">
                          <a:solidFill>
                            <a:srgbClr val="000000"/>
                          </a:solidFill>
                          <a:latin typeface="メイリオ"/>
                          <a:ea typeface="メイリオ"/>
                        </a:rPr>
                        <a:t>６月</a:t>
                      </a:r>
                      <a:endParaRPr b="0" lang="en-US" sz="1200" spc="-1" strike="noStrike">
                        <a:latin typeface="Arial"/>
                      </a:endParaRPr>
                    </a:p>
                  </a:txBody>
                  <a:tcPr marL="91440" marR="91440">
                    <a:lnL w="6480">
                      <a:solidFill>
                        <a:srgbClr val="000000"/>
                      </a:solidFill>
                    </a:lnL>
                    <a:lnR w="6480">
                      <a:solidFill>
                        <a:srgbClr val="000000"/>
                      </a:solidFill>
                    </a:lnR>
                    <a:lnT w="9360">
                      <a:solidFill>
                        <a:srgbClr val="000000"/>
                      </a:solidFill>
                    </a:lnT>
                    <a:lnB w="9360">
                      <a:solidFill>
                        <a:srgbClr val="000000"/>
                      </a:solidFill>
                    </a:lnB>
                    <a:noFill/>
                  </a:tcPr>
                </a:tc>
                <a:tc>
                  <a:txBody>
                    <a:bodyPr anchor="ctr">
                      <a:noAutofit/>
                    </a:bodyPr>
                    <a:p>
                      <a:pPr algn="ctr">
                        <a:lnSpc>
                          <a:spcPct val="100000"/>
                        </a:lnSpc>
                      </a:pPr>
                      <a:r>
                        <a:rPr b="0" lang="ja-JP" sz="1200" spc="-1" strike="noStrike">
                          <a:solidFill>
                            <a:srgbClr val="000000"/>
                          </a:solidFill>
                          <a:latin typeface="メイリオ"/>
                          <a:ea typeface="メイリオ"/>
                        </a:rPr>
                        <a:t>９月</a:t>
                      </a:r>
                      <a:endParaRPr b="0" lang="en-US" sz="1200" spc="-1" strike="noStrike">
                        <a:latin typeface="Arial"/>
                      </a:endParaRPr>
                    </a:p>
                  </a:txBody>
                  <a:tcPr marL="91440" marR="91440">
                    <a:lnL w="6480">
                      <a:solidFill>
                        <a:srgbClr val="000000"/>
                      </a:solidFill>
                    </a:lnL>
                    <a:lnR w="6480">
                      <a:solidFill>
                        <a:srgbClr val="000000"/>
                      </a:solidFill>
                    </a:lnR>
                    <a:lnT w="9360">
                      <a:solidFill>
                        <a:srgbClr val="000000"/>
                      </a:solidFill>
                    </a:lnT>
                    <a:lnB w="9360">
                      <a:solidFill>
                        <a:srgbClr val="000000"/>
                      </a:solidFill>
                    </a:lnB>
                    <a:noFill/>
                  </a:tcPr>
                </a:tc>
                <a:tc>
                  <a:txBody>
                    <a:bodyPr anchor="ctr">
                      <a:noAutofit/>
                    </a:bodyPr>
                    <a:p>
                      <a:pPr algn="ctr">
                        <a:lnSpc>
                          <a:spcPct val="100000"/>
                        </a:lnSpc>
                      </a:pPr>
                      <a:r>
                        <a:rPr b="0" lang="en-US" sz="1200" spc="-1" strike="noStrike">
                          <a:solidFill>
                            <a:srgbClr val="000000"/>
                          </a:solidFill>
                          <a:latin typeface="メイリオ"/>
                          <a:ea typeface="メイリオ"/>
                        </a:rPr>
                        <a:t>11</a:t>
                      </a:r>
                      <a:r>
                        <a:rPr b="0" lang="ja-JP" sz="1200" spc="-1" strike="noStrike">
                          <a:solidFill>
                            <a:srgbClr val="000000"/>
                          </a:solidFill>
                          <a:latin typeface="メイリオ"/>
                          <a:ea typeface="メイリオ"/>
                        </a:rPr>
                        <a:t>月</a:t>
                      </a:r>
                      <a:endParaRPr b="0" lang="en-US" sz="1200" spc="-1" strike="noStrike">
                        <a:latin typeface="Arial"/>
                      </a:endParaRPr>
                    </a:p>
                  </a:txBody>
                  <a:tcPr marL="91440" marR="91440">
                    <a:lnL w="6480">
                      <a:solidFill>
                        <a:srgbClr val="000000"/>
                      </a:solidFill>
                    </a:lnL>
                    <a:lnR w="6480">
                      <a:solidFill>
                        <a:srgbClr val="000000"/>
                      </a:solidFill>
                    </a:lnR>
                    <a:lnT w="9360">
                      <a:solidFill>
                        <a:srgbClr val="000000"/>
                      </a:solidFill>
                    </a:lnT>
                    <a:lnB w="9360">
                      <a:solidFill>
                        <a:srgbClr val="000000"/>
                      </a:solidFill>
                    </a:lnB>
                    <a:noFill/>
                  </a:tcPr>
                </a:tc>
                <a:tc>
                  <a:txBody>
                    <a:bodyPr anchor="ctr">
                      <a:noAutofit/>
                    </a:bodyPr>
                    <a:p>
                      <a:pPr algn="ctr">
                        <a:lnSpc>
                          <a:spcPct val="100000"/>
                        </a:lnSpc>
                      </a:pPr>
                      <a:r>
                        <a:rPr b="0" lang="ja-JP" sz="1200" spc="-1" strike="noStrike">
                          <a:solidFill>
                            <a:srgbClr val="000000"/>
                          </a:solidFill>
                          <a:latin typeface="メイリオ"/>
                          <a:ea typeface="メイリオ"/>
                        </a:rPr>
                        <a:t>１月</a:t>
                      </a:r>
                      <a:endParaRPr b="0" lang="en-US" sz="1200" spc="-1" strike="noStrike">
                        <a:latin typeface="Arial"/>
                      </a:endParaRPr>
                    </a:p>
                  </a:txBody>
                  <a:tcPr marL="91440" marR="91440">
                    <a:lnL w="6480">
                      <a:solidFill>
                        <a:srgbClr val="000000"/>
                      </a:solidFill>
                    </a:lnL>
                    <a:lnR w="9360">
                      <a:noFill/>
                    </a:lnR>
                    <a:lnT w="9360">
                      <a:solidFill>
                        <a:srgbClr val="000000"/>
                      </a:solidFill>
                    </a:lnT>
                    <a:lnB w="9360">
                      <a:solidFill>
                        <a:srgbClr val="000000"/>
                      </a:solidFill>
                    </a:lnB>
                    <a:noFill/>
                  </a:tcPr>
                </a:tc>
              </a:tr>
              <a:tr h="1151640">
                <a:tc>
                  <a:txBody>
                    <a:bodyPr anchor="ctr">
                      <a:noAutofit/>
                    </a:bodyPr>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r>
                        <a:rPr b="0" lang="ja-JP" sz="1100" spc="-1" strike="noStrike">
                          <a:solidFill>
                            <a:srgbClr val="000000"/>
                          </a:solidFill>
                          <a:latin typeface="メイリオ"/>
                          <a:ea typeface="メイリオ"/>
                        </a:rPr>
                        <a:t>賃上げ開始</a:t>
                      </a:r>
                      <a:r>
                        <a:rPr b="0" lang="ja-JP" sz="1100" spc="299" strike="noStrike">
                          <a:solidFill>
                            <a:srgbClr val="000000"/>
                          </a:solidFill>
                          <a:latin typeface="メイリオ"/>
                          <a:ea typeface="メイリオ"/>
                        </a:rPr>
                        <a:t>の報告</a:t>
                      </a:r>
                      <a:endParaRPr b="0" lang="en-US" sz="1100" spc="-1" strike="noStrike">
                        <a:latin typeface="Arial"/>
                      </a:endParaRPr>
                    </a:p>
                  </a:txBody>
                  <a:tcPr marL="91440" marR="91440">
                    <a:lnL w="9360">
                      <a:noFill/>
                    </a:lnL>
                    <a:lnR w="6480">
                      <a:solidFill>
                        <a:srgbClr val="000000"/>
                      </a:solidFill>
                    </a:lnR>
                    <a:lnT w="9360">
                      <a:solidFill>
                        <a:srgbClr val="000000"/>
                      </a:solidFill>
                    </a:lnT>
                    <a:lnB w="9360">
                      <a:noFill/>
                    </a:lnB>
                    <a:noFill/>
                  </a:tcPr>
                </a:tc>
                <a:tc>
                  <a:txBody>
                    <a:bodyPr anchor="ctr">
                      <a:noAutofit/>
                    </a:bodyPr>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r>
                        <a:rPr b="0" lang="ja-JP" sz="1100" spc="-1" strike="noStrike">
                          <a:solidFill>
                            <a:srgbClr val="000000"/>
                          </a:solidFill>
                          <a:latin typeface="メイリオ"/>
                          <a:ea typeface="メイリオ"/>
                        </a:rPr>
                        <a:t>計画書</a:t>
                      </a:r>
                      <a:endParaRPr b="0" lang="en-US" sz="1100" spc="-1" strike="noStrike">
                        <a:latin typeface="Arial"/>
                      </a:endParaRPr>
                    </a:p>
                    <a:p>
                      <a:pPr algn="ctr">
                        <a:lnSpc>
                          <a:spcPct val="100000"/>
                        </a:lnSpc>
                      </a:pPr>
                      <a:r>
                        <a:rPr b="0" lang="ja-JP" sz="1100" spc="299" strike="noStrike">
                          <a:solidFill>
                            <a:srgbClr val="000000"/>
                          </a:solidFill>
                          <a:latin typeface="メイリオ"/>
                          <a:ea typeface="メイリオ"/>
                        </a:rPr>
                        <a:t>提出</a:t>
                      </a:r>
                      <a:endParaRPr b="0" lang="en-US" sz="1100" spc="-1" strike="noStrike">
                        <a:latin typeface="Arial"/>
                      </a:endParaRPr>
                    </a:p>
                  </a:txBody>
                  <a:tcPr marL="91440" marR="91440">
                    <a:lnL w="6480">
                      <a:solidFill>
                        <a:srgbClr val="000000"/>
                      </a:solidFill>
                    </a:lnL>
                    <a:lnR w="6480">
                      <a:solidFill>
                        <a:srgbClr val="000000"/>
                      </a:solidFill>
                    </a:lnR>
                    <a:lnT w="9360">
                      <a:solidFill>
                        <a:srgbClr val="000000"/>
                      </a:solidFill>
                    </a:lnT>
                    <a:lnB w="9360">
                      <a:noFill/>
                    </a:lnB>
                    <a:noFill/>
                  </a:tcPr>
                </a:tc>
                <a:tc>
                  <a:txBody>
                    <a:bodyPr anchor="ctr">
                      <a:noAutofit/>
                    </a:bodyPr>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r>
                        <a:rPr b="0" lang="ja-JP" sz="1100" spc="299" strike="noStrike">
                          <a:solidFill>
                            <a:srgbClr val="000000"/>
                          </a:solidFill>
                          <a:latin typeface="メイリオ"/>
                          <a:ea typeface="メイリオ"/>
                        </a:rPr>
                        <a:t>補助金</a:t>
                      </a:r>
                      <a:endParaRPr b="0" lang="en-US" sz="1100" spc="-1" strike="noStrike">
                        <a:latin typeface="Arial"/>
                      </a:endParaRPr>
                    </a:p>
                    <a:p>
                      <a:pPr algn="ctr">
                        <a:lnSpc>
                          <a:spcPct val="100000"/>
                        </a:lnSpc>
                      </a:pPr>
                      <a:r>
                        <a:rPr b="0" lang="ja-JP" sz="1100" spc="-1" strike="noStrike">
                          <a:solidFill>
                            <a:srgbClr val="000000"/>
                          </a:solidFill>
                          <a:latin typeface="メイリオ"/>
                          <a:ea typeface="メイリオ"/>
                        </a:rPr>
                        <a:t>支払い開始</a:t>
                      </a:r>
                      <a:endParaRPr b="0" lang="en-US" sz="1100" spc="-1" strike="noStrike">
                        <a:latin typeface="Arial"/>
                      </a:endParaRPr>
                    </a:p>
                  </a:txBody>
                  <a:tcPr marL="91440" marR="91440">
                    <a:lnL w="6480">
                      <a:solidFill>
                        <a:srgbClr val="000000"/>
                      </a:solidFill>
                    </a:lnL>
                    <a:lnR w="6480">
                      <a:solidFill>
                        <a:srgbClr val="000000"/>
                      </a:solidFill>
                    </a:lnR>
                    <a:lnT w="9360">
                      <a:solidFill>
                        <a:srgbClr val="000000"/>
                      </a:solidFill>
                    </a:lnT>
                    <a:lnB w="9360">
                      <a:noFill/>
                    </a:lnB>
                    <a:noFill/>
                  </a:tcPr>
                </a:tc>
                <a:tc>
                  <a:tcPr marL="91440" marR="91440">
                    <a:lnL w="6480">
                      <a:solidFill>
                        <a:srgbClr val="000000"/>
                      </a:solidFill>
                    </a:lnL>
                    <a:lnR w="6480">
                      <a:solidFill>
                        <a:srgbClr val="000000"/>
                      </a:solidFill>
                    </a:lnR>
                    <a:lnT w="9360">
                      <a:solidFill>
                        <a:srgbClr val="000000"/>
                      </a:solidFill>
                    </a:lnT>
                    <a:lnB w="9360">
                      <a:noFill/>
                    </a:lnB>
                    <a:noFill/>
                  </a:tcPr>
                </a:tc>
                <a:tc>
                  <a:txBody>
                    <a:bodyPr anchor="ctr">
                      <a:noAutofit/>
                    </a:bodyPr>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r>
                        <a:rPr b="0" lang="ja-JP" sz="1100" spc="299" strike="noStrike">
                          <a:solidFill>
                            <a:srgbClr val="000000"/>
                          </a:solidFill>
                          <a:latin typeface="メイリオ"/>
                          <a:ea typeface="メイリオ"/>
                        </a:rPr>
                        <a:t>補助金</a:t>
                      </a:r>
                      <a:endParaRPr b="0" lang="en-US" sz="1100" spc="-1" strike="noStrike">
                        <a:latin typeface="Arial"/>
                      </a:endParaRPr>
                    </a:p>
                    <a:p>
                      <a:pPr algn="ctr">
                        <a:lnSpc>
                          <a:spcPct val="100000"/>
                        </a:lnSpc>
                      </a:pPr>
                      <a:r>
                        <a:rPr b="0" lang="ja-JP" sz="1100" spc="-1" strike="noStrike">
                          <a:solidFill>
                            <a:srgbClr val="000000"/>
                          </a:solidFill>
                          <a:latin typeface="メイリオ"/>
                          <a:ea typeface="メイリオ"/>
                        </a:rPr>
                        <a:t>支払い終了</a:t>
                      </a:r>
                      <a:endParaRPr b="0" lang="en-US" sz="1100" spc="-1" strike="noStrike">
                        <a:latin typeface="Arial"/>
                      </a:endParaRPr>
                    </a:p>
                  </a:txBody>
                  <a:tcPr marL="91440" marR="91440">
                    <a:lnL w="6480">
                      <a:solidFill>
                        <a:srgbClr val="000000"/>
                      </a:solidFill>
                    </a:lnL>
                    <a:lnR w="6480">
                      <a:solidFill>
                        <a:srgbClr val="000000"/>
                      </a:solidFill>
                    </a:lnR>
                    <a:lnT w="9360">
                      <a:solidFill>
                        <a:srgbClr val="000000"/>
                      </a:solidFill>
                    </a:lnT>
                    <a:lnB w="9360">
                      <a:noFill/>
                    </a:lnB>
                    <a:noFill/>
                  </a:tcPr>
                </a:tc>
                <a:tc>
                  <a:txBody>
                    <a:bodyPr anchor="ctr">
                      <a:noAutofit/>
                    </a:bodyPr>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endParaRPr b="0" lang="en-US" sz="1800" spc="-1" strike="noStrike">
                        <a:latin typeface="Arial"/>
                      </a:endParaRPr>
                    </a:p>
                    <a:p>
                      <a:pPr algn="ctr">
                        <a:lnSpc>
                          <a:spcPct val="100000"/>
                        </a:lnSpc>
                      </a:pPr>
                      <a:r>
                        <a:rPr b="0" lang="ja-JP" sz="1100" spc="-1" strike="noStrike">
                          <a:solidFill>
                            <a:srgbClr val="000000"/>
                          </a:solidFill>
                          <a:latin typeface="メイリオ"/>
                          <a:ea typeface="メイリオ"/>
                        </a:rPr>
                        <a:t>実績報告書</a:t>
                      </a:r>
                      <a:endParaRPr b="0" lang="en-US" sz="1100" spc="-1" strike="noStrike">
                        <a:latin typeface="Arial"/>
                      </a:endParaRPr>
                    </a:p>
                    <a:p>
                      <a:pPr algn="ctr">
                        <a:lnSpc>
                          <a:spcPct val="100000"/>
                        </a:lnSpc>
                      </a:pPr>
                      <a:r>
                        <a:rPr b="0" lang="ja-JP" sz="1100" spc="299" strike="noStrike">
                          <a:solidFill>
                            <a:srgbClr val="000000"/>
                          </a:solidFill>
                          <a:latin typeface="メイリオ"/>
                          <a:ea typeface="メイリオ"/>
                        </a:rPr>
                        <a:t>提出</a:t>
                      </a:r>
                      <a:endParaRPr b="0" lang="en-US" sz="1100" spc="-1" strike="noStrike">
                        <a:latin typeface="Arial"/>
                      </a:endParaRPr>
                    </a:p>
                  </a:txBody>
                  <a:tcPr marL="91440" marR="91440">
                    <a:lnL w="6480">
                      <a:solidFill>
                        <a:srgbClr val="000000"/>
                      </a:solidFill>
                    </a:lnL>
                    <a:lnR w="9360">
                      <a:noFill/>
                    </a:lnR>
                    <a:lnT w="9360">
                      <a:solidFill>
                        <a:srgbClr val="000000"/>
                      </a:solidFill>
                    </a:lnT>
                    <a:lnB w="9360">
                      <a:noFill/>
                    </a:lnB>
                    <a:noFill/>
                  </a:tcPr>
                </a:tc>
              </a:tr>
            </a:tbl>
          </a:graphicData>
        </a:graphic>
      </p:graphicFrame>
      <p:sp>
        <p:nvSpPr>
          <p:cNvPr id="90" name="CustomShape 25"/>
          <p:cNvSpPr/>
          <p:nvPr/>
        </p:nvSpPr>
        <p:spPr>
          <a:xfrm>
            <a:off x="370080" y="9348120"/>
            <a:ext cx="2985120" cy="59256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0" lang="ja-JP" sz="1100" spc="-1" strike="noStrike">
                <a:solidFill>
                  <a:srgbClr val="000000"/>
                </a:solidFill>
                <a:latin typeface="メイリオ"/>
                <a:ea typeface="メイリオ"/>
              </a:rPr>
              <a:t>厚生労働省老健局</a:t>
            </a:r>
            <a:endParaRPr b="0" lang="en-US" sz="1100" spc="-1" strike="noStrike">
              <a:latin typeface="Arial"/>
            </a:endParaRPr>
          </a:p>
          <a:p>
            <a:pPr>
              <a:lnSpc>
                <a:spcPct val="100000"/>
              </a:lnSpc>
            </a:pPr>
            <a:r>
              <a:rPr b="0" lang="ja-JP" sz="1100" spc="-1" strike="noStrike">
                <a:solidFill>
                  <a:srgbClr val="000000"/>
                </a:solidFill>
                <a:latin typeface="メイリオ"/>
                <a:ea typeface="メイリオ"/>
              </a:rPr>
              <a:t>介護職員処遇改善支援補助金コールセンター</a:t>
            </a:r>
            <a:endParaRPr b="0" lang="en-US" sz="1100" spc="-1" strike="noStrike">
              <a:latin typeface="Arial"/>
            </a:endParaRPr>
          </a:p>
          <a:p>
            <a:pPr>
              <a:lnSpc>
                <a:spcPct val="100000"/>
              </a:lnSpc>
            </a:pPr>
            <a:r>
              <a:rPr b="0" lang="ja-JP" sz="1100" spc="-1" strike="noStrike">
                <a:solidFill>
                  <a:srgbClr val="000000"/>
                </a:solidFill>
                <a:latin typeface="メイリオ"/>
                <a:ea typeface="メイリオ"/>
              </a:rPr>
              <a:t>電話番号：</a:t>
            </a:r>
            <a:r>
              <a:rPr b="0" lang="en-US" sz="1100" spc="-1" strike="noStrike">
                <a:solidFill>
                  <a:srgbClr val="000000"/>
                </a:solidFill>
                <a:latin typeface="メイリオ"/>
                <a:ea typeface="メイリオ"/>
              </a:rPr>
              <a:t>03-6812-7835</a:t>
            </a:r>
            <a:endParaRPr b="0" lang="en-US" sz="1100" spc="-1" strike="noStrike">
              <a:latin typeface="Arial"/>
            </a:endParaRPr>
          </a:p>
        </p:txBody>
      </p:sp>
      <p:sp>
        <p:nvSpPr>
          <p:cNvPr id="91" name="CustomShape 26"/>
          <p:cNvSpPr/>
          <p:nvPr/>
        </p:nvSpPr>
        <p:spPr>
          <a:xfrm>
            <a:off x="4072320" y="9343080"/>
            <a:ext cx="1022400" cy="59256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0" lang="en-US" sz="1100" spc="-1" strike="noStrike">
                <a:solidFill>
                  <a:srgbClr val="000000"/>
                </a:solidFill>
                <a:latin typeface="メイリオ"/>
                <a:ea typeface="メイリオ"/>
              </a:rPr>
              <a:t>●●</a:t>
            </a:r>
            <a:r>
              <a:rPr b="0" lang="ja-JP" sz="1100" spc="-1" strike="noStrike">
                <a:solidFill>
                  <a:srgbClr val="000000"/>
                </a:solidFill>
                <a:latin typeface="メイリオ"/>
                <a:ea typeface="メイリオ"/>
              </a:rPr>
              <a:t>県●●局</a:t>
            </a:r>
            <a:endParaRPr b="0" lang="en-US" sz="1100" spc="-1" strike="noStrike">
              <a:latin typeface="Arial"/>
            </a:endParaRPr>
          </a:p>
          <a:p>
            <a:pPr>
              <a:lnSpc>
                <a:spcPct val="100000"/>
              </a:lnSpc>
            </a:pPr>
            <a:r>
              <a:rPr b="0" lang="en-US" sz="1100" spc="-1" strike="noStrike">
                <a:solidFill>
                  <a:srgbClr val="000000"/>
                </a:solidFill>
                <a:latin typeface="メイリオ"/>
                <a:ea typeface="メイリオ"/>
              </a:rPr>
              <a:t>●●</a:t>
            </a:r>
            <a:r>
              <a:rPr b="0" lang="ja-JP" sz="1100" spc="-1" strike="noStrike">
                <a:solidFill>
                  <a:srgbClr val="000000"/>
                </a:solidFill>
                <a:latin typeface="メイリオ"/>
                <a:ea typeface="メイリオ"/>
              </a:rPr>
              <a:t>課</a:t>
            </a:r>
            <a:endParaRPr b="0" lang="en-US" sz="1100" spc="-1" strike="noStrike">
              <a:latin typeface="Arial"/>
            </a:endParaRPr>
          </a:p>
          <a:p>
            <a:pPr>
              <a:lnSpc>
                <a:spcPct val="100000"/>
              </a:lnSpc>
            </a:pPr>
            <a:r>
              <a:rPr b="0" lang="ja-JP" sz="1100" spc="-1" strike="noStrike">
                <a:solidFill>
                  <a:srgbClr val="000000"/>
                </a:solidFill>
                <a:latin typeface="メイリオ"/>
                <a:ea typeface="メイリオ"/>
              </a:rPr>
              <a:t>電話番号：</a:t>
            </a:r>
            <a:endParaRPr b="0" lang="en-US" sz="1100" spc="-1" strike="noStrike">
              <a:latin typeface="Arial"/>
            </a:endParaRPr>
          </a:p>
        </p:txBody>
      </p:sp>
      <p:sp>
        <p:nvSpPr>
          <p:cNvPr id="92" name="CustomShape 27"/>
          <p:cNvSpPr/>
          <p:nvPr/>
        </p:nvSpPr>
        <p:spPr>
          <a:xfrm>
            <a:off x="1410480" y="5780880"/>
            <a:ext cx="791640" cy="194040"/>
          </a:xfrm>
          <a:prstGeom prst="rect">
            <a:avLst/>
          </a:prstGeom>
          <a:noFill/>
          <a:ln>
            <a:noFill/>
          </a:ln>
        </p:spPr>
        <p:style>
          <a:lnRef idx="0"/>
          <a:fillRef idx="0"/>
          <a:effectRef idx="0"/>
          <a:fontRef idx="minor"/>
        </p:style>
        <p:txBody>
          <a:bodyPr lIns="36000" rIns="36000" tIns="36000" bIns="36000">
            <a:spAutoFit/>
          </a:bodyPr>
          <a:p>
            <a:pPr algn="ctr">
              <a:lnSpc>
                <a:spcPct val="100000"/>
              </a:lnSpc>
            </a:pPr>
            <a:r>
              <a:rPr b="0" lang="ja-JP" sz="800" spc="-1" strike="noStrike">
                <a:solidFill>
                  <a:srgbClr val="000000"/>
                </a:solidFill>
                <a:latin typeface="メイリオ"/>
                <a:ea typeface="メイリオ"/>
              </a:rPr>
              <a:t>（</a:t>
            </a:r>
            <a:r>
              <a:rPr b="0" lang="en-US" sz="800" spc="-1" strike="noStrike">
                <a:solidFill>
                  <a:srgbClr val="000000"/>
                </a:solidFill>
                <a:latin typeface="メイリオ"/>
                <a:ea typeface="メイリオ"/>
              </a:rPr>
              <a:t>※調整中）</a:t>
            </a:r>
            <a:endParaRPr b="0" lang="en-US" sz="800" spc="-1" strike="noStrike">
              <a:latin typeface="Arial"/>
            </a:endParaRPr>
          </a:p>
        </p:txBody>
      </p:sp>
      <p:sp>
        <p:nvSpPr>
          <p:cNvPr id="93" name="CustomShape 28"/>
          <p:cNvSpPr/>
          <p:nvPr/>
        </p:nvSpPr>
        <p:spPr>
          <a:xfrm>
            <a:off x="2556720" y="8046720"/>
            <a:ext cx="3023640" cy="215640"/>
          </a:xfrm>
          <a:prstGeom prst="rect">
            <a:avLst/>
          </a:prstGeom>
          <a:solidFill>
            <a:srgbClr val="e46c0a"/>
          </a:solidFill>
          <a:ln w="3960">
            <a:noFill/>
          </a:ln>
        </p:spPr>
        <p:style>
          <a:lnRef idx="0"/>
          <a:fillRef idx="0"/>
          <a:effectRef idx="0"/>
          <a:fontRef idx="minor"/>
        </p:style>
        <p:txBody>
          <a:bodyPr lIns="72000" rIns="36000" tIns="72000" bIns="36000" anchor="ctr">
            <a:noAutofit/>
          </a:bodyPr>
          <a:p>
            <a:pPr algn="ctr">
              <a:lnSpc>
                <a:spcPct val="100000"/>
              </a:lnSpc>
            </a:pPr>
            <a:r>
              <a:rPr b="1" lang="ja-JP" sz="1100" spc="599" strike="noStrike">
                <a:solidFill>
                  <a:srgbClr val="ffffff"/>
                </a:solidFill>
                <a:latin typeface="メイリオ"/>
                <a:ea typeface="メイリオ"/>
              </a:rPr>
              <a:t>補助金の支払い</a:t>
            </a:r>
            <a:endParaRPr b="0" lang="en-US" sz="1100" spc="-1" strike="noStrike">
              <a:latin typeface="Arial"/>
            </a:endParaRPr>
          </a:p>
        </p:txBody>
      </p:sp>
      <p:sp>
        <p:nvSpPr>
          <p:cNvPr id="94" name="CustomShape 29"/>
          <p:cNvSpPr/>
          <p:nvPr/>
        </p:nvSpPr>
        <p:spPr>
          <a:xfrm>
            <a:off x="538920" y="7758720"/>
            <a:ext cx="4031640" cy="215640"/>
          </a:xfrm>
          <a:prstGeom prst="rect">
            <a:avLst/>
          </a:prstGeom>
          <a:solidFill>
            <a:srgbClr val="66bab7"/>
          </a:solidFill>
          <a:ln w="3960">
            <a:noFill/>
          </a:ln>
        </p:spPr>
        <p:style>
          <a:lnRef idx="0"/>
          <a:fillRef idx="0"/>
          <a:effectRef idx="0"/>
          <a:fontRef idx="minor"/>
        </p:style>
        <p:txBody>
          <a:bodyPr lIns="72000" rIns="36000" tIns="72000" bIns="36000" anchor="ctr">
            <a:noAutofit/>
          </a:bodyPr>
          <a:p>
            <a:pPr algn="ctr">
              <a:lnSpc>
                <a:spcPct val="100000"/>
              </a:lnSpc>
            </a:pPr>
            <a:r>
              <a:rPr b="1" lang="ja-JP" sz="1100" spc="599" strike="noStrike">
                <a:solidFill>
                  <a:srgbClr val="ffffff"/>
                </a:solidFill>
                <a:latin typeface="メイリオ"/>
                <a:ea typeface="メイリオ"/>
              </a:rPr>
              <a:t>賃金改善の実施</a:t>
            </a:r>
            <a:endParaRPr b="0" lang="en-US" sz="1100" spc="-1" strike="noStrike">
              <a:latin typeface="Arial"/>
            </a:endParaRPr>
          </a:p>
        </p:txBody>
      </p:sp>
      <p:sp>
        <p:nvSpPr>
          <p:cNvPr id="95" name="Line 30"/>
          <p:cNvSpPr/>
          <p:nvPr/>
        </p:nvSpPr>
        <p:spPr>
          <a:xfrm>
            <a:off x="180360" y="9054720"/>
            <a:ext cx="6840000" cy="0"/>
          </a:xfrm>
          <a:prstGeom prst="line">
            <a:avLst/>
          </a:prstGeom>
          <a:ln w="19080">
            <a:solidFill>
              <a:srgbClr val="103185"/>
            </a:solidFill>
            <a:round/>
          </a:ln>
        </p:spPr>
        <p:style>
          <a:lnRef idx="1">
            <a:schemeClr val="accent1"/>
          </a:lnRef>
          <a:fillRef idx="0">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Relationships xmlns="http://schemas.openxmlformats.org/package/2006/relationships"><Relationship Id="rId1" Type="http://schemas.openxmlformats.org/officeDocument/2006/relationships/customXmlProps" Target="itemProps1.xml"/>
</Relationships>
</file>

<file path=customXml/_rels/item2.xml.rels><?xml version="1.0" encoding="UTF-8"?>
<Relationships xmlns="http://schemas.openxmlformats.org/package/2006/relationships"><Relationship Id="rId1" Type="http://schemas.openxmlformats.org/officeDocument/2006/relationships/customXmlProps" Target="itemProps2.xml"/>
</Relationships>
</file>

<file path=customXml/_rels/item3.xml.rels><?xml version="1.0" encoding="UTF-8"?>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51782DD9E454B418BFB6267553A9CD4" ma:contentTypeVersion="11" ma:contentTypeDescription="" ma:contentTypeScope="" ma:versionID="67a8c3f19086dd733636cb9e2e3e5de9">
  <xsd:schema xmlns:xsd="http://www.w3.org/2001/XMLSchema" xmlns:p="http://schemas.microsoft.com/office/2006/metadata/properties" xmlns:ns2="8B97BE19-CDDD-400E-817A-CFDD13F7EC12" xmlns:ns3="fb02c745-2821-438e-a9f3-36f365a5b5fa" targetNamespace="http://schemas.microsoft.com/office/2006/metadata/properties" ma:root="true" ma:fieldsID="1f7557729ecb542394f8781b2df17919" ns2:_="" ns3:_="">
    <xsd:import namespace="8B97BE19-CDDD-400E-817A-CFDD13F7EC12"/>
    <xsd:import namespace="fb02c745-2821-438e-a9f3-36f365a5b5f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b02c745-2821-438e-a9f3-36f365a5b5f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5BD659-8FC1-461D-9E77-440D19DCB08C}">
  <ds:schemaRefs>
    <ds:schemaRef ds:uri="http://www.w3.org/XML/1998/namespace"/>
    <ds:schemaRef ds:uri="http://schemas.openxmlformats.org/package/2006/metadata/core-properties"/>
    <ds:schemaRef ds:uri="http://purl.org/dc/terms/"/>
    <ds:schemaRef ds:uri="http://purl.org/dc/dcmitype/"/>
    <ds:schemaRef ds:uri="http://schemas.microsoft.com/office/2006/metadata/properties"/>
    <ds:schemaRef ds:uri="http://schemas.microsoft.com/office/2006/documentManagement/types"/>
    <ds:schemaRef ds:uri="fb02c745-2821-438e-a9f3-36f365a5b5fa"/>
    <ds:schemaRef ds:uri="8B97BE19-CDDD-400E-817A-CFDD13F7EC12"/>
    <ds:schemaRef ds:uri="http://purl.org/dc/elements/1.1/"/>
  </ds:schemaRefs>
</ds:datastoreItem>
</file>

<file path=customXml/itemProps2.xml><?xml version="1.0" encoding="utf-8"?>
<ds:datastoreItem xmlns:ds="http://schemas.openxmlformats.org/officeDocument/2006/customXml" ds:itemID="{D5C99136-BDFC-46F9-9CDB-9E23EC3C21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b02c745-2821-438e-a9f3-36f365a5b5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8B03A5C5-56C0-41AA-AB58-68C8E2C97C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50017</TotalTime>
  <Application/>
  <Words>1092</Words>
  <Paragraphs>159</Paragraphs>
  <Company>厚生労働省</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2004-06-11T10:04:30Z</dcterms:created>
  <dc:creator>厚生労働省本省</dc:creator>
  <dc:description/>
  <dc:language>ja-JP</dc:language>
  <cp:lastModifiedBy>池田 鎮(ikeda-osamuaa)</cp:lastModifiedBy>
  <cp:lastPrinted>2022-01-20T08:19:42Z</cp:lastPrinted>
  <dcterms:modified xsi:type="dcterms:W3CDTF">2022-01-25T12:11:26Z</dcterms:modified>
  <cp:revision>2690</cp:revision>
  <dc:subject/>
  <dc:title>PowerPoint プレゼンテーション</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厚生労働省</vt:lpwstr>
  </property>
  <property fmtid="{D5CDD505-2E9C-101B-9397-08002B2CF9AE}" pid="4" name="HiddenSlides">
    <vt:i4>0</vt:i4>
  </property>
  <property fmtid="{D5CDD505-2E9C-101B-9397-08002B2CF9AE}" pid="5" name="HyperlinksChanged">
    <vt:bool>0</vt:bool>
  </property>
  <property fmtid="{D5CDD505-2E9C-101B-9397-08002B2CF9AE}" pid="6" name="LinksUpToDate">
    <vt:bool>0</vt:bool>
  </property>
  <property fmtid="{D5CDD505-2E9C-101B-9397-08002B2CF9AE}" pid="7" name="MMClips">
    <vt:i4>0</vt:i4>
  </property>
  <property fmtid="{D5CDD505-2E9C-101B-9397-08002B2CF9AE}" pid="8" name="Notes">
    <vt:i4>2</vt:i4>
  </property>
  <property fmtid="{D5CDD505-2E9C-101B-9397-08002B2CF9AE}" pid="9" name="PresentationFormat">
    <vt:lpwstr>ユーザー設定</vt:lpwstr>
  </property>
  <property fmtid="{D5CDD505-2E9C-101B-9397-08002B2CF9AE}" pid="10" name="ScaleCrop">
    <vt:bool>0</vt:bool>
  </property>
  <property fmtid="{D5CDD505-2E9C-101B-9397-08002B2CF9AE}" pid="11" name="ShareDoc">
    <vt:bool>0</vt:bool>
  </property>
  <property fmtid="{D5CDD505-2E9C-101B-9397-08002B2CF9AE}" pid="12" name="Slides">
    <vt:i4>2</vt:i4>
  </property>
</Properties>
</file>