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820B7-E720-43BF-8BC4-5B9AF6D0D6D4}" type="datetimeFigureOut">
              <a:rPr kumimoji="1" lang="ja-JP" altLang="en-US" smtClean="0"/>
              <a:t>2020/12/4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E8E5A-69D3-4965-9792-76C5D60C74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5924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11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4820B7-E720-43BF-8BC4-5B9AF6D0D6D4}" type="datetimeFigureOut">
              <a:rPr kumimoji="1" lang="ja-JP" altLang="en-US" smtClean="0"/>
              <a:t>2020/12/4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8E8E5A-69D3-4965-9792-76C5D60C74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6071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511804" y="763943"/>
            <a:ext cx="3197738" cy="3692151"/>
          </a:xfrm>
          <a:prstGeom prst="ellips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</p:pic>
      <p:pic>
        <p:nvPicPr>
          <p:cNvPr id="5" name="図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3939" y="724208"/>
            <a:ext cx="2834568" cy="3902383"/>
          </a:xfrm>
          <a:prstGeom prst="ellips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</p:pic>
      <p:sp>
        <p:nvSpPr>
          <p:cNvPr id="16" name="四角形: 角を丸くする 15">
            <a:extLst>
              <a:ext uri="{FF2B5EF4-FFF2-40B4-BE49-F238E27FC236}">
                <a16:creationId xmlns:a16="http://schemas.microsoft.com/office/drawing/2014/main" id="{6407CFA8-C606-4F66-9C6A-475C4B137351}"/>
              </a:ext>
            </a:extLst>
          </p:cNvPr>
          <p:cNvSpPr/>
          <p:nvPr/>
        </p:nvSpPr>
        <p:spPr>
          <a:xfrm>
            <a:off x="1504149" y="5120779"/>
            <a:ext cx="4550012" cy="489231"/>
          </a:xfrm>
          <a:prstGeom prst="roundRect">
            <a:avLst/>
          </a:prstGeom>
          <a:solidFill>
            <a:srgbClr val="338D82"/>
          </a:solidFill>
          <a:ln>
            <a:solidFill>
              <a:schemeClr val="bg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>
                <a:solidFill>
                  <a:srgbClr val="FFFF66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Let’s</a:t>
            </a:r>
            <a:r>
              <a:rPr kumimoji="1" lang="ja-JP" altLang="en-US" dirty="0">
                <a:solidFill>
                  <a:srgbClr val="FFFF66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</a:t>
            </a:r>
            <a:r>
              <a:rPr kumimoji="1" lang="en-US" altLang="ja-JP" dirty="0">
                <a:solidFill>
                  <a:srgbClr val="FFFF66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T</a:t>
            </a:r>
            <a:r>
              <a:rPr kumimoji="1" lang="ja-JP" altLang="en-US" dirty="0">
                <a:solidFill>
                  <a:srgbClr val="FFFF66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ｒｙ！　</a:t>
            </a:r>
            <a:r>
              <a:rPr kumimoji="1" lang="ja-JP" altLang="en-US" dirty="0" smtClean="0">
                <a:solidFill>
                  <a:srgbClr val="FFFF66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椅子に一人で座ってみよう</a:t>
            </a:r>
            <a:endParaRPr kumimoji="1" lang="ja-JP" altLang="en-US" dirty="0">
              <a:solidFill>
                <a:srgbClr val="FFFF66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23" name="波線 22">
            <a:extLst>
              <a:ext uri="{FF2B5EF4-FFF2-40B4-BE49-F238E27FC236}">
                <a16:creationId xmlns:a16="http://schemas.microsoft.com/office/drawing/2014/main" id="{F9862259-C217-4380-9FE5-0C0DBF2341ED}"/>
              </a:ext>
            </a:extLst>
          </p:cNvPr>
          <p:cNvSpPr/>
          <p:nvPr/>
        </p:nvSpPr>
        <p:spPr>
          <a:xfrm>
            <a:off x="-557481" y="-2090860"/>
            <a:ext cx="5935902" cy="6502233"/>
          </a:xfrm>
          <a:prstGeom prst="wave">
            <a:avLst>
              <a:gd name="adj1" fmla="val 20000"/>
              <a:gd name="adj2" fmla="val -5241"/>
            </a:avLst>
          </a:prstGeom>
          <a:solidFill>
            <a:schemeClr val="lt1">
              <a:alpha val="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ArchUp">
              <a:avLst/>
            </a:prstTxWarp>
            <a:noAutofit/>
          </a:bodyPr>
          <a:lstStyle/>
          <a:p>
            <a:pPr algn="dist">
              <a:spcAft>
                <a:spcPts val="0"/>
              </a:spcAft>
            </a:pPr>
            <a:r>
              <a:rPr lang="ja-JP" altLang="en-US" sz="4000" b="1" kern="100" dirty="0" smtClean="0">
                <a:ln w="22225">
                  <a:solidFill>
                    <a:srgbClr val="389454"/>
                  </a:solidFill>
                  <a:prstDash val="solid"/>
                </a:ln>
                <a:solidFill>
                  <a:srgbClr val="FFFF66"/>
                </a:solidFill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　　</a:t>
            </a:r>
            <a:r>
              <a:rPr lang="ja-JP" altLang="en-US" sz="4000" b="1" kern="100" dirty="0">
                <a:ln w="22225">
                  <a:solidFill>
                    <a:srgbClr val="389454"/>
                  </a:solidFill>
                  <a:prstDash val="solid"/>
                </a:ln>
                <a:solidFill>
                  <a:srgbClr val="FFFF66"/>
                </a:solidFill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足</a:t>
            </a:r>
            <a:r>
              <a:rPr lang="ja-JP" altLang="en-US" sz="4000" b="1" kern="100" dirty="0" smtClean="0">
                <a:ln w="22225">
                  <a:solidFill>
                    <a:srgbClr val="389454"/>
                  </a:solidFill>
                  <a:prstDash val="solid"/>
                </a:ln>
                <a:solidFill>
                  <a:srgbClr val="FFFF66"/>
                </a:solidFill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のうらを着いて</a:t>
            </a:r>
            <a:endParaRPr lang="ja-JP" sz="4000" b="1" kern="100" dirty="0">
              <a:ln w="22225">
                <a:solidFill>
                  <a:srgbClr val="389454"/>
                </a:solidFill>
                <a:prstDash val="solid"/>
              </a:ln>
              <a:solidFill>
                <a:srgbClr val="FFFF66"/>
              </a:solidFill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19" name="波線 18">
            <a:extLst>
              <a:ext uri="{FF2B5EF4-FFF2-40B4-BE49-F238E27FC236}">
                <a16:creationId xmlns:a16="http://schemas.microsoft.com/office/drawing/2014/main" id="{F9862259-C217-4380-9FE5-0C0DBF2341ED}"/>
              </a:ext>
            </a:extLst>
          </p:cNvPr>
          <p:cNvSpPr/>
          <p:nvPr/>
        </p:nvSpPr>
        <p:spPr>
          <a:xfrm>
            <a:off x="3631890" y="-2048405"/>
            <a:ext cx="5935902" cy="6502233"/>
          </a:xfrm>
          <a:prstGeom prst="wave">
            <a:avLst>
              <a:gd name="adj1" fmla="val 20000"/>
              <a:gd name="adj2" fmla="val -5241"/>
            </a:avLst>
          </a:prstGeom>
          <a:solidFill>
            <a:schemeClr val="lt1">
              <a:alpha val="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ArchUp">
              <a:avLst/>
            </a:prstTxWarp>
            <a:noAutofit/>
          </a:bodyPr>
          <a:lstStyle/>
          <a:p>
            <a:pPr algn="dist">
              <a:spcAft>
                <a:spcPts val="0"/>
              </a:spcAft>
            </a:pPr>
            <a:r>
              <a:rPr lang="ja-JP" altLang="en-US" sz="4000" b="1" kern="100" dirty="0" smtClean="0">
                <a:ln w="22225">
                  <a:solidFill>
                    <a:srgbClr val="389454"/>
                  </a:solidFill>
                  <a:prstDash val="solid"/>
                </a:ln>
                <a:solidFill>
                  <a:srgbClr val="FFFF66"/>
                </a:solidFill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　　　一緒にあそぼう</a:t>
            </a:r>
            <a:endParaRPr lang="ja-JP" sz="4000" b="1" kern="100" dirty="0">
              <a:ln w="22225">
                <a:solidFill>
                  <a:srgbClr val="389454"/>
                </a:solidFill>
                <a:prstDash val="solid"/>
              </a:ln>
              <a:solidFill>
                <a:srgbClr val="FFFF66"/>
              </a:solidFill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20" name="角丸四角形吹き出し 3">
            <a:extLst>
              <a:ext uri="{FF2B5EF4-FFF2-40B4-BE49-F238E27FC236}">
                <a16:creationId xmlns:a16="http://schemas.microsoft.com/office/drawing/2014/main" id="{3A6F0CE8-8591-4A07-AFA4-9EE789931780}"/>
              </a:ext>
            </a:extLst>
          </p:cNvPr>
          <p:cNvSpPr/>
          <p:nvPr/>
        </p:nvSpPr>
        <p:spPr>
          <a:xfrm>
            <a:off x="3416037" y="1299483"/>
            <a:ext cx="2279176" cy="1127641"/>
          </a:xfrm>
          <a:prstGeom prst="flowChartAlternateProcess">
            <a:avLst/>
          </a:prstGeom>
          <a:pattFill prst="pct5">
            <a:fgClr>
              <a:schemeClr val="lt1"/>
            </a:fgClr>
            <a:bgClr>
              <a:schemeClr val="bg1"/>
            </a:bgClr>
          </a:pattFill>
          <a:ln w="571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b="1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おうちの人の片方の膝の上に座らせて　両足を床につける</a:t>
            </a:r>
            <a:endParaRPr lang="en-US" altLang="ja-JP" b="1" dirty="0" smtClean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角丸四角形吹き出し 3">
            <a:extLst>
              <a:ext uri="{FF2B5EF4-FFF2-40B4-BE49-F238E27FC236}">
                <a16:creationId xmlns:a16="http://schemas.microsoft.com/office/drawing/2014/main" id="{3A6F0CE8-8591-4A07-AFA4-9EE789931780}"/>
              </a:ext>
            </a:extLst>
          </p:cNvPr>
          <p:cNvSpPr/>
          <p:nvPr/>
        </p:nvSpPr>
        <p:spPr>
          <a:xfrm>
            <a:off x="2605695" y="3120182"/>
            <a:ext cx="1783144" cy="1655071"/>
          </a:xfrm>
          <a:prstGeom prst="flowChartAlternateProcess">
            <a:avLst/>
          </a:prstGeom>
          <a:pattFill prst="pct5">
            <a:fgClr>
              <a:schemeClr val="lt1"/>
            </a:fgClr>
            <a:bgClr>
              <a:schemeClr val="bg1"/>
            </a:bgClr>
          </a:pattFill>
          <a:ln>
            <a:solidFill>
              <a:srgbClr val="00B0F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b="1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おうちの人に寄りかかってテレビを一緒に見たり　　　手遊びをしたりします</a:t>
            </a:r>
            <a:endParaRPr lang="en-US" altLang="ja-JP" b="1" dirty="0" smtClean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角丸四角形吹き出し 3">
            <a:extLst>
              <a:ext uri="{FF2B5EF4-FFF2-40B4-BE49-F238E27FC236}">
                <a16:creationId xmlns:a16="http://schemas.microsoft.com/office/drawing/2014/main" id="{3A6F0CE8-8591-4A07-AFA4-9EE789931780}"/>
              </a:ext>
            </a:extLst>
          </p:cNvPr>
          <p:cNvSpPr/>
          <p:nvPr/>
        </p:nvSpPr>
        <p:spPr>
          <a:xfrm>
            <a:off x="4462003" y="3398283"/>
            <a:ext cx="1822163" cy="1307057"/>
          </a:xfrm>
          <a:prstGeom prst="flowChartAlternateProcess">
            <a:avLst/>
          </a:prstGeom>
          <a:pattFill prst="pct5">
            <a:fgClr>
              <a:schemeClr val="lt1"/>
            </a:fgClr>
            <a:bgClr>
              <a:schemeClr val="bg1"/>
            </a:bgClr>
          </a:pattFill>
          <a:ln>
            <a:solidFill>
              <a:srgbClr val="00B0F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b="1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テーブルに手をのせて玩具を少し遠くに離　して遊びます</a:t>
            </a:r>
            <a:endParaRPr lang="en-US" altLang="ja-JP" b="1" dirty="0" smtClean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782" y="5229962"/>
            <a:ext cx="1143380" cy="121156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  <a:softEdge rad="635000"/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3" name="図 12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57331" y="4626591"/>
            <a:ext cx="2262362" cy="212096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15" name="角丸四角形吹き出し 5">
            <a:extLst>
              <a:ext uri="{FF2B5EF4-FFF2-40B4-BE49-F238E27FC236}">
                <a16:creationId xmlns:a16="http://schemas.microsoft.com/office/drawing/2014/main" id="{ABCCC240-BEC1-4D9D-AC85-60A107C31F36}"/>
              </a:ext>
            </a:extLst>
          </p:cNvPr>
          <p:cNvSpPr/>
          <p:nvPr/>
        </p:nvSpPr>
        <p:spPr>
          <a:xfrm>
            <a:off x="1452453" y="5603066"/>
            <a:ext cx="4653404" cy="956539"/>
          </a:xfrm>
          <a:prstGeom prst="wedgeRoundRectCallout">
            <a:avLst>
              <a:gd name="adj1" fmla="val 55168"/>
              <a:gd name="adj2" fmla="val 18761"/>
              <a:gd name="adj3" fmla="val 16667"/>
            </a:avLst>
          </a:prstGeom>
          <a:solidFill>
            <a:sysClr val="window" lastClr="FFFFFF"/>
          </a:solidFill>
          <a:ln w="12700" cap="flat" cmpd="sng" algn="ctr">
            <a:solidFill>
              <a:srgbClr val="00B0F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b="1" dirty="0">
                <a:solidFill>
                  <a:schemeClr val="accent6">
                    <a:lumMod val="50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椅子に一人で座って遊んでみよう</a:t>
            </a:r>
            <a:endParaRPr lang="en-US" altLang="ja-JP" b="1" dirty="0">
              <a:solidFill>
                <a:schemeClr val="accent6">
                  <a:lumMod val="50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b="1" dirty="0">
                <a:solidFill>
                  <a:schemeClr val="accent6">
                    <a:lumMod val="50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前から関わることでお互いの表情が</a:t>
            </a:r>
            <a:r>
              <a:rPr lang="ja-JP" altLang="en-US" b="1" dirty="0" smtClean="0">
                <a:solidFill>
                  <a:schemeClr val="accent6">
                    <a:lumMod val="50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分かって</a:t>
            </a:r>
            <a:r>
              <a:rPr lang="ja-JP" altLang="en-US" b="1" dirty="0">
                <a:solidFill>
                  <a:schemeClr val="accent6">
                    <a:lumMod val="50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　　より楽しく姿勢がとれる</a:t>
            </a:r>
            <a:r>
              <a:rPr lang="ja-JP" altLang="en-US" b="1" dirty="0" smtClean="0">
                <a:solidFill>
                  <a:schemeClr val="accent6">
                    <a:lumMod val="50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よ</a:t>
            </a:r>
            <a:endParaRPr lang="en-US" altLang="ja-JP" b="1" dirty="0">
              <a:solidFill>
                <a:schemeClr val="accent6">
                  <a:lumMod val="50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46402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365</TotalTime>
  <Words>102</Words>
  <Application>Microsoft Office PowerPoint</Application>
  <PresentationFormat>画面に合わせる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HGP創英角ﾎﾟｯﾌﾟ体</vt:lpstr>
      <vt:lpstr>ＭＳ Ｐゴシック</vt:lpstr>
      <vt:lpstr>游ゴシック</vt:lpstr>
      <vt:lpstr>游ゴシック Light</vt:lpstr>
      <vt:lpstr>游明朝</vt:lpstr>
      <vt:lpstr>Arial</vt:lpstr>
      <vt:lpstr>Times New Roman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完成版背腹側坐膝立位</dc:title>
  <dc:creator>Owner</dc:creator>
  <dc:description/>
  <cp:lastModifiedBy>東京都
</cp:lastModifiedBy>
  <cp:revision>60</cp:revision>
  <cp:lastPrinted>2020-11-18T00:09:05Z</cp:lastPrinted>
  <dcterms:created xsi:type="dcterms:W3CDTF">2020-06-06T13:32:47Z</dcterms:created>
  <dcterms:modified xsi:type="dcterms:W3CDTF">2020-12-04T01:20:21Z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完成版背腹側坐膝立位</vt:lpwstr>
  </property>
  <property fmtid="{D5CDD505-2E9C-101B-9397-08002B2CF9AE}" pid="3" name="SlideDescription">
    <vt:lpwstr/>
  </property>
</Properties>
</file>