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D578-262F-4226-BD9F-4F5ABEF52870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E6E0-FE9C-4277-BCC2-4F03E1C509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594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AD578-262F-4226-BD9F-4F5ABEF52870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AE6E0-FE9C-4277-BCC2-4F03E1C509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44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5236322" y="966330"/>
            <a:ext cx="3252585" cy="923330"/>
          </a:xfrm>
          <a:prstGeom prst="roundRect">
            <a:avLst/>
          </a:prstGeom>
          <a:solidFill>
            <a:schemeClr val="bg1"/>
          </a:solidFill>
          <a:ln>
            <a:solidFill>
              <a:srgbClr val="338D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5236323" y="2004718"/>
            <a:ext cx="3348120" cy="255363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59B31B1-8D67-4E68-AA31-43328364E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DECBFC7E-4609-41B2-B506-B83CF764DFE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97235" y="4793131"/>
            <a:ext cx="3104728" cy="19361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角丸四角形吹き出し 5">
            <a:extLst>
              <a:ext uri="{FF2B5EF4-FFF2-40B4-BE49-F238E27FC236}">
                <a16:creationId xmlns:a16="http://schemas.microsoft.com/office/drawing/2014/main" id="{FB2E8F20-8AE2-424A-BF8B-1A558A2175C2}"/>
              </a:ext>
            </a:extLst>
          </p:cNvPr>
          <p:cNvSpPr/>
          <p:nvPr/>
        </p:nvSpPr>
        <p:spPr>
          <a:xfrm>
            <a:off x="88388" y="5429613"/>
            <a:ext cx="5633985" cy="853389"/>
          </a:xfrm>
          <a:prstGeom prst="wedgeRoundRectCallout">
            <a:avLst>
              <a:gd name="adj1" fmla="val 54440"/>
              <a:gd name="adj2" fmla="val -38903"/>
              <a:gd name="adj3" fmla="val 16667"/>
            </a:avLst>
          </a:prstGeom>
          <a:ln>
            <a:solidFill>
              <a:srgbClr val="338D8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丸ゴシック体M" panose="020B0600010101010101" pitchFamily="50" charset="-128"/>
              <a:ea typeface="AR P丸ゴシック体M" panose="020B0600010101010101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800" b="1" i="0" u="none" strike="noStrike" kern="1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身体の</a:t>
            </a:r>
            <a:r>
              <a:rPr kumimoji="0" lang="ja-JP" altLang="ja-JP" sz="1800" b="1" i="0" u="none" strike="noStrike" kern="1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両脇や膝の</a:t>
            </a:r>
            <a:r>
              <a:rPr kumimoji="0" lang="ja-JP" altLang="ja-JP" sz="1800" b="1" i="0" u="none" strike="noStrike" kern="1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下に</a:t>
            </a:r>
            <a:r>
              <a:rPr kumimoji="0" lang="ja-JP" altLang="ja-JP" sz="1800" b="1" i="0" u="none" strike="noStrike" kern="1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丸めたタオルを置くことで体を安定させ両手を</a:t>
            </a:r>
            <a:r>
              <a:rPr kumimoji="0" lang="ja-JP" altLang="ja-JP" sz="1800" b="1" i="0" u="none" strike="noStrike" kern="1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合わせやすく</a:t>
            </a:r>
            <a:r>
              <a:rPr kumimoji="0" lang="ja-JP" altLang="ja-JP" sz="1800" b="1" i="0" u="none" strike="noStrike" kern="1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することが</a:t>
            </a:r>
            <a:r>
              <a:rPr kumimoji="0" lang="ja-JP" altLang="ja-JP" sz="1800" b="1" i="0" u="none" strike="noStrike" kern="1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できます</a:t>
            </a:r>
            <a:endParaRPr kumimoji="0" lang="en-US" altLang="ja-JP" sz="1800" b="1" i="0" u="none" strike="noStrike" kern="1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ベビージム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や鈴などおもちゃ</a:t>
            </a:r>
            <a:r>
              <a:rPr kumimoji="0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を触ってみよう！</a:t>
            </a:r>
            <a:endParaRPr kumimoji="0" lang="ja-JP" altLang="ja-JP" sz="18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ja-JP" sz="1800" b="1" i="0" u="none" strike="noStrike" kern="100" cap="none" spc="0" normalizeH="0" baseline="0" noProof="0" dirty="0">
              <a:ln>
                <a:noFill/>
              </a:ln>
              <a:solidFill>
                <a:srgbClr val="389454"/>
              </a:solidFill>
              <a:effectLst/>
              <a:uLnTx/>
              <a:uFillTx/>
              <a:latin typeface="AR P丸ゴシック体M" panose="020B0600010101010101" pitchFamily="50" charset="-128"/>
              <a:ea typeface="AR P丸ゴシック体M" panose="020B0600010101010101" pitchFamily="50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63CCD8D-0A8A-4A97-A70B-C144C62AA296}"/>
              </a:ext>
            </a:extLst>
          </p:cNvPr>
          <p:cNvSpPr txBox="1"/>
          <p:nvPr/>
        </p:nvSpPr>
        <p:spPr>
          <a:xfrm>
            <a:off x="5320149" y="2135690"/>
            <a:ext cx="34573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＊</a:t>
            </a:r>
            <a:r>
              <a:rPr kumimoji="0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こちょこちょしよう</a:t>
            </a:r>
            <a:endParaRPr kumimoji="0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＊</a:t>
            </a:r>
            <a:r>
              <a:rPr kumimoji="0" lang="ja-JP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パチパチと</a:t>
            </a:r>
            <a:r>
              <a:rPr kumimoji="0" lang="ja-JP" altLang="ja-JP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拍手</a:t>
            </a:r>
            <a:r>
              <a:rPr kumimoji="0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しよう</a:t>
            </a:r>
            <a:endParaRPr kumimoji="0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＊</a:t>
            </a:r>
            <a:r>
              <a:rPr kumimoji="0" lang="ja-JP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おうちの</a:t>
            </a:r>
            <a:r>
              <a:rPr kumimoji="0" lang="ja-JP" altLang="ja-JP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人</a:t>
            </a:r>
            <a:r>
              <a:rPr kumimoji="0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や自分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の顔や体</a:t>
            </a:r>
            <a:r>
              <a:rPr kumimoji="0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を</a:t>
            </a:r>
            <a:endParaRPr kumimoji="0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   触らせよう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＊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足の裏をくすぐったり</a:t>
            </a:r>
            <a:r>
              <a:rPr kumimoji="0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優しく</a:t>
            </a:r>
            <a:endParaRPr kumimoji="0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押してみよ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う</a:t>
            </a:r>
            <a: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/>
            </a:r>
            <a:b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</a:b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＊</a:t>
            </a:r>
            <a:r>
              <a:rPr kumimoji="0" lang="ja-JP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両手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や両足</a:t>
            </a:r>
            <a:r>
              <a:rPr kumimoji="0" lang="ja-JP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を握って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左右に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0" lang="ja-JP" altLang="ja-JP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ユラユラ</a:t>
            </a:r>
            <a:r>
              <a:rPr kumimoji="0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してみよう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AR P丸ゴシック体M" panose="020B0600010101010101"/>
                <a:cs typeface="+mn-cs"/>
              </a:rPr>
              <a:t>　　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AR P丸ゴシック体M" panose="020B0600010101010101"/>
                <a:cs typeface="+mn-cs"/>
              </a:rPr>
              <a:t>　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AR P丸ゴシック体M" panose="020B0600010101010101"/>
              <a:cs typeface="+mn-cs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80C2D29-94DC-4D09-AA7C-074935D84C5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8388" y="712158"/>
            <a:ext cx="4997805" cy="4060290"/>
          </a:xfrm>
          <a:prstGeom prst="ellipse">
            <a:avLst/>
          </a:prstGeom>
          <a:ln>
            <a:solidFill>
              <a:schemeClr val="tx1"/>
            </a:solidFill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0A3424D-3FC4-49BC-8D26-78279E2B4FFB}"/>
              </a:ext>
            </a:extLst>
          </p:cNvPr>
          <p:cNvSpPr txBox="1"/>
          <p:nvPr/>
        </p:nvSpPr>
        <p:spPr>
          <a:xfrm>
            <a:off x="5320149" y="966330"/>
            <a:ext cx="3129756" cy="92333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800" b="1" i="0" u="none" strike="noStrike" kern="1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おうち</a:t>
            </a:r>
            <a:r>
              <a:rPr kumimoji="0" lang="ja-JP" altLang="ja-JP" sz="18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の人の足の間</a:t>
            </a:r>
            <a:r>
              <a:rPr kumimoji="0" lang="ja-JP" altLang="ja-JP" sz="1800" b="1" i="0" u="none" strike="noStrike" kern="1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に寝かせて</a:t>
            </a:r>
            <a:r>
              <a:rPr kumimoji="0" lang="ja-JP" altLang="en-US" sz="1800" b="1" i="0" u="none" strike="noStrike" kern="1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頭の下には丸めたタオルを</a:t>
            </a:r>
            <a:r>
              <a:rPr kumimoji="0" lang="ja-JP" altLang="ja-JP" sz="1800" b="1" i="0" u="none" strike="noStrike" kern="1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枕</a:t>
            </a:r>
            <a:r>
              <a:rPr kumimoji="0" lang="ja-JP" altLang="en-US" sz="1800" b="1" i="0" u="none" strike="noStrike" kern="1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にして</a:t>
            </a:r>
            <a:r>
              <a:rPr kumimoji="0" lang="ja-JP" altLang="ja-JP" sz="1800" b="1" i="0" u="none" strike="noStrike" kern="1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置きます</a:t>
            </a:r>
            <a:endParaRPr kumimoji="0" lang="ja-JP" altLang="ja-JP" sz="1800" b="1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5" name="波線 14">
            <a:extLst>
              <a:ext uri="{FF2B5EF4-FFF2-40B4-BE49-F238E27FC236}">
                <a16:creationId xmlns:a16="http://schemas.microsoft.com/office/drawing/2014/main" id="{F9862259-C217-4380-9FE5-0C0DBF2341ED}"/>
              </a:ext>
            </a:extLst>
          </p:cNvPr>
          <p:cNvSpPr/>
          <p:nvPr/>
        </p:nvSpPr>
        <p:spPr>
          <a:xfrm>
            <a:off x="-316277" y="-2148082"/>
            <a:ext cx="5932909" cy="6538391"/>
          </a:xfrm>
          <a:prstGeom prst="wave">
            <a:avLst>
              <a:gd name="adj1" fmla="val 20000"/>
              <a:gd name="adj2" fmla="val -5241"/>
            </a:avLst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ArchUp">
              <a:avLst/>
            </a:prstTxWarp>
            <a:no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400" b="1" i="0" u="none" strike="noStrike" kern="100" cap="none" spc="0" normalizeH="0" baseline="0" noProof="0" dirty="0" smtClean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ffectLst/>
                <a:uLnTx/>
                <a:uFillTx/>
                <a:latin typeface="Calibri" panose="020F0502020204030204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あお</a:t>
            </a:r>
            <a:r>
              <a:rPr kumimoji="0" lang="ja-JP" altLang="en-US" sz="4400" b="1" i="0" u="none" strike="noStrike" kern="100" cap="none" spc="0" normalizeH="0" baseline="0" noProof="0" dirty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ffectLst/>
                <a:uLnTx/>
                <a:uFillTx/>
                <a:latin typeface="Calibri" panose="020F0502020204030204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む</a:t>
            </a:r>
            <a:r>
              <a:rPr kumimoji="0" lang="ja-JP" altLang="en-US" sz="4400" b="1" i="0" u="none" strike="noStrike" kern="100" cap="none" spc="0" normalizeH="0" baseline="0" noProof="0" dirty="0" smtClean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ffectLst/>
                <a:uLnTx/>
                <a:uFillTx/>
                <a:latin typeface="Calibri" panose="020F0502020204030204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けで</a:t>
            </a:r>
            <a:r>
              <a:rPr kumimoji="0" lang="ja-JP" altLang="en-US" sz="4400" b="1" i="0" u="none" strike="noStrike" kern="100" cap="none" spc="0" normalizeH="0" baseline="0" noProof="0" dirty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ffectLst/>
                <a:uLnTx/>
                <a:uFillTx/>
                <a:latin typeface="Calibri" panose="020F0502020204030204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一緒にあそぼう</a:t>
            </a:r>
            <a:endParaRPr kumimoji="0" lang="ja-JP" altLang="en-US" sz="4400" b="1" i="0" u="none" strike="noStrike" kern="100" cap="none" spc="0" normalizeH="0" baseline="0" noProof="0" dirty="0">
              <a:ln w="22225">
                <a:solidFill>
                  <a:srgbClr val="389454"/>
                </a:solidFill>
                <a:prstDash val="solid"/>
              </a:ln>
              <a:solidFill>
                <a:srgbClr val="FFFF66"/>
              </a:solidFill>
              <a:effectLst/>
              <a:uLnTx/>
              <a:uFillTx/>
              <a:latin typeface="Calibri" panose="020F0502020204030204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6407CFA8-C606-4F66-9C6A-475C4B137351}"/>
              </a:ext>
            </a:extLst>
          </p:cNvPr>
          <p:cNvSpPr/>
          <p:nvPr/>
        </p:nvSpPr>
        <p:spPr>
          <a:xfrm>
            <a:off x="53894" y="4940382"/>
            <a:ext cx="5631688" cy="489231"/>
          </a:xfrm>
          <a:prstGeom prst="roundRect">
            <a:avLst/>
          </a:prstGeom>
          <a:solidFill>
            <a:srgbClr val="338D8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Let’s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　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T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ｒｙ！　一人でゴロン</a:t>
            </a: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062" y="5761197"/>
            <a:ext cx="1154173" cy="1043610"/>
          </a:xfrm>
          <a:prstGeom prst="ellipse">
            <a:avLst/>
          </a:prstGeom>
          <a:solidFill>
            <a:schemeClr val="accent6">
              <a:lumMod val="60000"/>
              <a:lumOff val="40000"/>
              <a:alpha val="99000"/>
            </a:schemeClr>
          </a:solidFill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0694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116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AR P丸ゴシック体M</vt:lpstr>
      <vt:lpstr>HGP創英角ﾎﾟｯﾌﾟ体</vt:lpstr>
      <vt:lpstr>ＭＳ Ｐゴシック</vt:lpstr>
      <vt:lpstr>游ゴシック</vt:lpstr>
      <vt:lpstr>游ゴシック Light</vt:lpstr>
      <vt:lpstr>游明朝</vt:lpstr>
      <vt:lpstr>Arial</vt:lpstr>
      <vt:lpstr>Calibri</vt:lpstr>
      <vt:lpstr>Calibri Light</vt:lpstr>
      <vt:lpstr>Times New Roman</vt:lpstr>
      <vt:lpstr>1_Office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完成版背腹側坐膝立位</dc:title>
  <dc:creator>Owner</dc:creator>
  <dc:description/>
  <cp:lastModifiedBy>東京都
</cp:lastModifiedBy>
  <cp:revision>60</cp:revision>
  <cp:lastPrinted>2020-11-18T00:09:05Z</cp:lastPrinted>
  <dcterms:created xsi:type="dcterms:W3CDTF">2020-06-06T13:32:47Z</dcterms:created>
  <dcterms:modified xsi:type="dcterms:W3CDTF">2020-12-04T01:20:20Z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完成版背腹側坐膝立位</vt:lpwstr>
  </property>
  <property fmtid="{D5CDD505-2E9C-101B-9397-08002B2CF9AE}" pid="3" name="SlideDescription">
    <vt:lpwstr/>
  </property>
</Properties>
</file>