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
  </p:notesMasterIdLst>
  <p:sldIdLst>
    <p:sldId id="325" r:id="rId2"/>
  </p:sldIdLst>
  <p:sldSz cx="9906000" cy="6858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66"/>
    <a:srgbClr val="21306A"/>
    <a:srgbClr val="EBEEF9"/>
    <a:srgbClr val="DEEBF7"/>
    <a:srgbClr val="073C65"/>
    <a:srgbClr val="2F5597"/>
    <a:srgbClr val="0E8FBC"/>
    <a:srgbClr val="FF7C80"/>
    <a:srgbClr val="FF5050"/>
    <a:srgbClr val="F141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52BF32-4993-F79A-7AAF-1B7A52E9A56A}" v="5" dt="2026-01-21T02:38:23.99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7556" autoAdjust="0"/>
    <p:restoredTop sz="95388" autoAdjust="0"/>
  </p:normalViewPr>
  <p:slideViewPr>
    <p:cSldViewPr snapToGrid="0">
      <p:cViewPr varScale="1">
        <p:scale>
          <a:sx n="78" d="100"/>
          <a:sy n="78" d="100"/>
        </p:scale>
        <p:origin x="396" y="7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2905466E-9DB2-454D-8E5D-0080EE78CE81}" type="datetimeFigureOut">
              <a:rPr kumimoji="1" lang="ja-JP" altLang="en-US" smtClean="0"/>
              <a:t>2026/5/28</a:t>
            </a:fld>
            <a:endParaRPr kumimoji="1" lang="ja-JP" altLang="en-US"/>
          </a:p>
        </p:txBody>
      </p:sp>
      <p:sp>
        <p:nvSpPr>
          <p:cNvPr id="4" name="スライド イメージ プレースホルダー 3"/>
          <p:cNvSpPr>
            <a:spLocks noGrp="1" noRot="1" noChangeAspect="1"/>
          </p:cNvSpPr>
          <p:nvPr>
            <p:ph type="sldImg" idx="2"/>
          </p:nvPr>
        </p:nvSpPr>
        <p:spPr>
          <a:xfrm>
            <a:off x="981075" y="1243013"/>
            <a:ext cx="48450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D88D2CFB-976C-4140-B1EB-99266ED7A9FC}" type="slidenum">
              <a:rPr kumimoji="1" lang="ja-JP" altLang="en-US" smtClean="0"/>
              <a:t>‹#›</a:t>
            </a:fld>
            <a:endParaRPr kumimoji="1" lang="ja-JP" altLang="en-US"/>
          </a:p>
        </p:txBody>
      </p:sp>
    </p:spTree>
    <p:extLst>
      <p:ext uri="{BB962C8B-B14F-4D97-AF65-F5344CB8AC3E}">
        <p14:creationId xmlns:p14="http://schemas.microsoft.com/office/powerpoint/2010/main" val="219775231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F92AC63E-256C-491F-A9A6-7F2172C863DB}" type="datetimeFigureOut">
              <a:rPr kumimoji="1" lang="ja-JP" altLang="en-US" smtClean="0"/>
              <a:t>2026/5/28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0D6812B-D30B-479B-87BF-0E252C6882C8}" type="slidenum">
              <a:rPr kumimoji="1" lang="ja-JP" altLang="en-US" smtClean="0"/>
              <a:t>‹#›</a:t>
            </a:fld>
            <a:endParaRPr kumimoji="1" lang="ja-JP" altLang="en-US"/>
          </a:p>
        </p:txBody>
      </p:sp>
    </p:spTree>
    <p:extLst>
      <p:ext uri="{BB962C8B-B14F-4D97-AF65-F5344CB8AC3E}">
        <p14:creationId xmlns:p14="http://schemas.microsoft.com/office/powerpoint/2010/main" val="3832429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92AC63E-256C-491F-A9A6-7F2172C863DB}" type="datetimeFigureOut">
              <a:rPr kumimoji="1" lang="ja-JP" altLang="en-US" smtClean="0"/>
              <a:t>2026/5/28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0D6812B-D30B-479B-87BF-0E252C6882C8}" type="slidenum">
              <a:rPr kumimoji="1" lang="ja-JP" altLang="en-US" smtClean="0"/>
              <a:t>‹#›</a:t>
            </a:fld>
            <a:endParaRPr kumimoji="1" lang="ja-JP" altLang="en-US"/>
          </a:p>
        </p:txBody>
      </p:sp>
    </p:spTree>
    <p:extLst>
      <p:ext uri="{BB962C8B-B14F-4D97-AF65-F5344CB8AC3E}">
        <p14:creationId xmlns:p14="http://schemas.microsoft.com/office/powerpoint/2010/main" val="3511088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F92AC63E-256C-491F-A9A6-7F2172C863DB}" type="datetimeFigureOut">
              <a:rPr kumimoji="1" lang="ja-JP" altLang="en-US" smtClean="0"/>
              <a:t>2026/5/28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0D6812B-D30B-479B-87BF-0E252C6882C8}" type="slidenum">
              <a:rPr kumimoji="1" lang="ja-JP" altLang="en-US" smtClean="0"/>
              <a:t>‹#›</a:t>
            </a:fld>
            <a:endParaRPr kumimoji="1" lang="ja-JP" altLang="en-US"/>
          </a:p>
        </p:txBody>
      </p:sp>
    </p:spTree>
    <p:extLst>
      <p:ext uri="{BB962C8B-B14F-4D97-AF65-F5344CB8AC3E}">
        <p14:creationId xmlns:p14="http://schemas.microsoft.com/office/powerpoint/2010/main" val="1441907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92AC63E-256C-491F-A9A6-7F2172C863DB}" type="datetimeFigureOut">
              <a:rPr kumimoji="1" lang="ja-JP" altLang="en-US" smtClean="0"/>
              <a:t>2026/5/28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0D6812B-D30B-479B-87BF-0E252C6882C8}" type="slidenum">
              <a:rPr kumimoji="1" lang="ja-JP" altLang="en-US" smtClean="0"/>
              <a:t>‹#›</a:t>
            </a:fld>
            <a:endParaRPr kumimoji="1" lang="ja-JP" altLang="en-US"/>
          </a:p>
        </p:txBody>
      </p:sp>
    </p:spTree>
    <p:extLst>
      <p:ext uri="{BB962C8B-B14F-4D97-AF65-F5344CB8AC3E}">
        <p14:creationId xmlns:p14="http://schemas.microsoft.com/office/powerpoint/2010/main" val="1378779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F92AC63E-256C-491F-A9A6-7F2172C863DB}" type="datetimeFigureOut">
              <a:rPr kumimoji="1" lang="ja-JP" altLang="en-US" smtClean="0"/>
              <a:t>2026/5/28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0D6812B-D30B-479B-87BF-0E252C6882C8}" type="slidenum">
              <a:rPr kumimoji="1" lang="ja-JP" altLang="en-US" smtClean="0"/>
              <a:t>‹#›</a:t>
            </a:fld>
            <a:endParaRPr kumimoji="1" lang="ja-JP" altLang="en-US"/>
          </a:p>
        </p:txBody>
      </p:sp>
    </p:spTree>
    <p:extLst>
      <p:ext uri="{BB962C8B-B14F-4D97-AF65-F5344CB8AC3E}">
        <p14:creationId xmlns:p14="http://schemas.microsoft.com/office/powerpoint/2010/main" val="3066088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F92AC63E-256C-491F-A9A6-7F2172C863DB}" type="datetimeFigureOut">
              <a:rPr kumimoji="1" lang="ja-JP" altLang="en-US" smtClean="0"/>
              <a:t>2026/5/28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0D6812B-D30B-479B-87BF-0E252C6882C8}" type="slidenum">
              <a:rPr kumimoji="1" lang="ja-JP" altLang="en-US" smtClean="0"/>
              <a:t>‹#›</a:t>
            </a:fld>
            <a:endParaRPr kumimoji="1" lang="ja-JP" altLang="en-US"/>
          </a:p>
        </p:txBody>
      </p:sp>
    </p:spTree>
    <p:extLst>
      <p:ext uri="{BB962C8B-B14F-4D97-AF65-F5344CB8AC3E}">
        <p14:creationId xmlns:p14="http://schemas.microsoft.com/office/powerpoint/2010/main" val="2411167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2AC63E-256C-491F-A9A6-7F2172C863DB}" type="datetimeFigureOut">
              <a:rPr kumimoji="1" lang="ja-JP" altLang="en-US" smtClean="0"/>
              <a:t>2026/5/28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0D6812B-D30B-479B-87BF-0E252C6882C8}" type="slidenum">
              <a:rPr kumimoji="1" lang="ja-JP" altLang="en-US" smtClean="0"/>
              <a:t>‹#›</a:t>
            </a:fld>
            <a:endParaRPr kumimoji="1" lang="ja-JP" altLang="en-US"/>
          </a:p>
        </p:txBody>
      </p:sp>
    </p:spTree>
    <p:extLst>
      <p:ext uri="{BB962C8B-B14F-4D97-AF65-F5344CB8AC3E}">
        <p14:creationId xmlns:p14="http://schemas.microsoft.com/office/powerpoint/2010/main" val="476557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92AC63E-256C-491F-A9A6-7F2172C863DB}" type="datetimeFigureOut">
              <a:rPr kumimoji="1" lang="ja-JP" altLang="en-US" smtClean="0"/>
              <a:t>2026/5/28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0D6812B-D30B-479B-87BF-0E252C6882C8}" type="slidenum">
              <a:rPr kumimoji="1" lang="ja-JP" altLang="en-US" smtClean="0"/>
              <a:t>‹#›</a:t>
            </a:fld>
            <a:endParaRPr kumimoji="1" lang="ja-JP" altLang="en-US"/>
          </a:p>
        </p:txBody>
      </p:sp>
    </p:spTree>
    <p:extLst>
      <p:ext uri="{BB962C8B-B14F-4D97-AF65-F5344CB8AC3E}">
        <p14:creationId xmlns:p14="http://schemas.microsoft.com/office/powerpoint/2010/main" val="2966966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F92AC63E-256C-491F-A9A6-7F2172C863DB}" type="datetimeFigureOut">
              <a:rPr kumimoji="1" lang="ja-JP" altLang="en-US" smtClean="0"/>
              <a:t>2026/5/28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0D6812B-D30B-479B-87BF-0E252C6882C8}" type="slidenum">
              <a:rPr kumimoji="1" lang="ja-JP" altLang="en-US" smtClean="0"/>
              <a:t>‹#›</a:t>
            </a:fld>
            <a:endParaRPr kumimoji="1" lang="ja-JP" altLang="en-US"/>
          </a:p>
        </p:txBody>
      </p:sp>
    </p:spTree>
    <p:extLst>
      <p:ext uri="{BB962C8B-B14F-4D97-AF65-F5344CB8AC3E}">
        <p14:creationId xmlns:p14="http://schemas.microsoft.com/office/powerpoint/2010/main" val="4119906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92AC63E-256C-491F-A9A6-7F2172C863DB}" type="datetimeFigureOut">
              <a:rPr kumimoji="1" lang="ja-JP" altLang="en-US" smtClean="0"/>
              <a:t>2026/5/28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0D6812B-D30B-479B-87BF-0E252C6882C8}" type="slidenum">
              <a:rPr kumimoji="1" lang="ja-JP" altLang="en-US" smtClean="0"/>
              <a:t>‹#›</a:t>
            </a:fld>
            <a:endParaRPr kumimoji="1" lang="ja-JP" altLang="en-US"/>
          </a:p>
        </p:txBody>
      </p:sp>
    </p:spTree>
    <p:extLst>
      <p:ext uri="{BB962C8B-B14F-4D97-AF65-F5344CB8AC3E}">
        <p14:creationId xmlns:p14="http://schemas.microsoft.com/office/powerpoint/2010/main" val="3210491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92AC63E-256C-491F-A9A6-7F2172C863DB}" type="datetimeFigureOut">
              <a:rPr kumimoji="1" lang="ja-JP" altLang="en-US" smtClean="0"/>
              <a:t>2026/5/28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0D6812B-D30B-479B-87BF-0E252C6882C8}" type="slidenum">
              <a:rPr kumimoji="1" lang="ja-JP" altLang="en-US" smtClean="0"/>
              <a:t>‹#›</a:t>
            </a:fld>
            <a:endParaRPr kumimoji="1" lang="ja-JP" altLang="en-US"/>
          </a:p>
        </p:txBody>
      </p:sp>
    </p:spTree>
    <p:extLst>
      <p:ext uri="{BB962C8B-B14F-4D97-AF65-F5344CB8AC3E}">
        <p14:creationId xmlns:p14="http://schemas.microsoft.com/office/powerpoint/2010/main" val="2482231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2AC63E-256C-491F-A9A6-7F2172C863DB}" type="datetimeFigureOut">
              <a:rPr kumimoji="1" lang="ja-JP" altLang="en-US" smtClean="0"/>
              <a:t>2026/5/28</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D6812B-D30B-479B-87BF-0E252C6882C8}" type="slidenum">
              <a:rPr kumimoji="1" lang="ja-JP" altLang="en-US" smtClean="0"/>
              <a:t>‹#›</a:t>
            </a:fld>
            <a:endParaRPr kumimoji="1" lang="ja-JP" altLang="en-US"/>
          </a:p>
        </p:txBody>
      </p:sp>
    </p:spTree>
    <p:extLst>
      <p:ext uri="{BB962C8B-B14F-4D97-AF65-F5344CB8AC3E}">
        <p14:creationId xmlns:p14="http://schemas.microsoft.com/office/powerpoint/2010/main" val="40077865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CF7ED-660E-F26E-D154-6D42D5EC0C13}"/>
            </a:ext>
          </a:extLst>
        </p:cNvPr>
        <p:cNvGrpSpPr/>
        <p:nvPr/>
      </p:nvGrpSpPr>
      <p:grpSpPr>
        <a:xfrm>
          <a:off x="0" y="0"/>
          <a:ext cx="0" cy="0"/>
          <a:chOff x="0" y="0"/>
          <a:chExt cx="0" cy="0"/>
        </a:xfrm>
      </p:grpSpPr>
      <p:sp>
        <p:nvSpPr>
          <p:cNvPr id="10" name="正方形/長方形 9">
            <a:extLst>
              <a:ext uri="{FF2B5EF4-FFF2-40B4-BE49-F238E27FC236}">
                <a16:creationId xmlns:a16="http://schemas.microsoft.com/office/drawing/2014/main" id="{6862EC3F-0EF6-AED3-50C8-037979FB5A04}"/>
              </a:ext>
            </a:extLst>
          </p:cNvPr>
          <p:cNvSpPr/>
          <p:nvPr/>
        </p:nvSpPr>
        <p:spPr>
          <a:xfrm>
            <a:off x="207390" y="861472"/>
            <a:ext cx="9472535" cy="1279060"/>
          </a:xfrm>
          <a:prstGeom prst="rect">
            <a:avLst/>
          </a:prstGeom>
          <a:noFill/>
          <a:ln w="1905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sz="1200" dirty="0">
              <a:solidFill>
                <a:schemeClr val="tx1"/>
              </a:solidFill>
              <a:latin typeface="メイリオ" panose="020B0604030504040204" pitchFamily="50" charset="-128"/>
              <a:ea typeface="メイリオ" panose="020B0604030504040204" pitchFamily="50" charset="-128"/>
            </a:endParaRPr>
          </a:p>
        </p:txBody>
      </p:sp>
      <p:cxnSp>
        <p:nvCxnSpPr>
          <p:cNvPr id="4" name="直線コネクタ 3">
            <a:extLst>
              <a:ext uri="{FF2B5EF4-FFF2-40B4-BE49-F238E27FC236}">
                <a16:creationId xmlns:a16="http://schemas.microsoft.com/office/drawing/2014/main" id="{4495F7B2-3F41-084F-0A3C-1B9E68E0A22B}"/>
              </a:ext>
            </a:extLst>
          </p:cNvPr>
          <p:cNvCxnSpPr>
            <a:cxnSpLocks/>
          </p:cNvCxnSpPr>
          <p:nvPr/>
        </p:nvCxnSpPr>
        <p:spPr>
          <a:xfrm flipV="1">
            <a:off x="-9248" y="594597"/>
            <a:ext cx="9905821" cy="6261"/>
          </a:xfrm>
          <a:prstGeom prst="line">
            <a:avLst/>
          </a:prstGeom>
          <a:ln w="63500" cmpd="thinThick">
            <a:solidFill>
              <a:srgbClr val="002060"/>
            </a:solidFill>
          </a:ln>
        </p:spPr>
        <p:style>
          <a:lnRef idx="1">
            <a:schemeClr val="accent1"/>
          </a:lnRef>
          <a:fillRef idx="0">
            <a:schemeClr val="accent1"/>
          </a:fillRef>
          <a:effectRef idx="0">
            <a:schemeClr val="accent1"/>
          </a:effectRef>
          <a:fontRef idx="minor">
            <a:schemeClr val="tx1"/>
          </a:fontRef>
        </p:style>
      </p:cxnSp>
      <p:sp>
        <p:nvSpPr>
          <p:cNvPr id="3" name="正方形/長方形 2">
            <a:extLst>
              <a:ext uri="{FF2B5EF4-FFF2-40B4-BE49-F238E27FC236}">
                <a16:creationId xmlns:a16="http://schemas.microsoft.com/office/drawing/2014/main" id="{FFD32190-22B8-E466-5756-FB19F024AA25}"/>
              </a:ext>
            </a:extLst>
          </p:cNvPr>
          <p:cNvSpPr/>
          <p:nvPr/>
        </p:nvSpPr>
        <p:spPr>
          <a:xfrm>
            <a:off x="1295036" y="157268"/>
            <a:ext cx="6680507" cy="4396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kumimoji="1" lang="en-US" altLang="ja-JP" sz="2000" b="1" dirty="0">
                <a:solidFill>
                  <a:schemeClr val="tx1"/>
                </a:solidFill>
              </a:rPr>
              <a:t>【Ｒ８</a:t>
            </a:r>
            <a:r>
              <a:rPr kumimoji="1" lang="ja-JP" altLang="en-US" sz="2000" b="1">
                <a:solidFill>
                  <a:schemeClr val="tx1"/>
                </a:solidFill>
              </a:rPr>
              <a:t>拡充</a:t>
            </a:r>
            <a:r>
              <a:rPr kumimoji="1" lang="en-US" altLang="ja-JP" sz="2000" b="1" dirty="0">
                <a:solidFill>
                  <a:schemeClr val="tx1"/>
                </a:solidFill>
              </a:rPr>
              <a:t>】</a:t>
            </a:r>
            <a:r>
              <a:rPr kumimoji="1" lang="ja-JP" altLang="en-US" sz="2000" b="1">
                <a:solidFill>
                  <a:schemeClr val="tx1"/>
                </a:solidFill>
              </a:rPr>
              <a:t>居宅介護支援事業所経営改善等支援事業</a:t>
            </a:r>
            <a:endParaRPr lang="ja-JP" altLang="en-US" sz="2000" b="1">
              <a:solidFill>
                <a:schemeClr val="tx1"/>
              </a:solidFill>
              <a:cs typeface="Segoe UI"/>
            </a:endParaRPr>
          </a:p>
        </p:txBody>
      </p:sp>
      <p:sp>
        <p:nvSpPr>
          <p:cNvPr id="6" name="角丸四角形 2">
            <a:extLst>
              <a:ext uri="{FF2B5EF4-FFF2-40B4-BE49-F238E27FC236}">
                <a16:creationId xmlns:a16="http://schemas.microsoft.com/office/drawing/2014/main" id="{9FA5150D-2F1A-978F-EC8C-4C72AC2D67F6}"/>
              </a:ext>
            </a:extLst>
          </p:cNvPr>
          <p:cNvSpPr/>
          <p:nvPr/>
        </p:nvSpPr>
        <p:spPr>
          <a:xfrm>
            <a:off x="301607" y="572638"/>
            <a:ext cx="9472534" cy="192599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600"/>
              </a:spcAft>
            </a:pPr>
            <a:r>
              <a:rPr kumimoji="1" lang="ja-JP" altLang="en-US" sz="1600" dirty="0">
                <a:solidFill>
                  <a:schemeClr val="tx1"/>
                </a:solidFill>
              </a:rPr>
              <a:t>居宅介護支援事業所に対し、事務職員の雇用経費に加え、経営改善に係る取組や利用者確保のための広報活動に係る経費を補助し、業務効率化や経営改善を支援。</a:t>
            </a:r>
            <a:endParaRPr kumimoji="1" lang="en-US" altLang="ja-JP" sz="1600" dirty="0">
              <a:solidFill>
                <a:schemeClr val="tx1"/>
              </a:solidFill>
            </a:endParaRPr>
          </a:p>
          <a:p>
            <a:pPr>
              <a:spcAft>
                <a:spcPts val="600"/>
              </a:spcAft>
            </a:pPr>
            <a:r>
              <a:rPr kumimoji="1" lang="ja-JP" altLang="en-US" sz="1600" dirty="0">
                <a:solidFill>
                  <a:schemeClr val="tx1"/>
                </a:solidFill>
              </a:rPr>
              <a:t>→</a:t>
            </a:r>
            <a:r>
              <a:rPr kumimoji="1" lang="ja-JP" altLang="en-US" sz="1600" b="1" u="sng" dirty="0">
                <a:solidFill>
                  <a:schemeClr val="tx1"/>
                </a:solidFill>
              </a:rPr>
              <a:t>将来的な介護サービス需要の拡大に対応</a:t>
            </a:r>
            <a:r>
              <a:rPr kumimoji="1" lang="ja-JP" altLang="en-US" sz="1600" dirty="0">
                <a:solidFill>
                  <a:schemeClr val="tx1"/>
                </a:solidFill>
              </a:rPr>
              <a:t>するとともに、介護報酬を増やすことで</a:t>
            </a:r>
            <a:r>
              <a:rPr kumimoji="1" lang="ja-JP" altLang="en-US" sz="1600" b="1" u="sng" dirty="0">
                <a:solidFill>
                  <a:schemeClr val="tx1"/>
                </a:solidFill>
              </a:rPr>
              <a:t>ケアマネの処遇改善</a:t>
            </a:r>
            <a:r>
              <a:rPr kumimoji="1" lang="ja-JP" altLang="en-US" sz="1600" dirty="0">
                <a:solidFill>
                  <a:schemeClr val="tx1"/>
                </a:solidFill>
              </a:rPr>
              <a:t>を図る。</a:t>
            </a:r>
          </a:p>
        </p:txBody>
      </p:sp>
      <p:sp>
        <p:nvSpPr>
          <p:cNvPr id="7" name="正方形/長方形 6">
            <a:extLst>
              <a:ext uri="{FF2B5EF4-FFF2-40B4-BE49-F238E27FC236}">
                <a16:creationId xmlns:a16="http://schemas.microsoft.com/office/drawing/2014/main" id="{EE5F4F41-B38D-0890-5662-31B9BDAC7E4B}"/>
              </a:ext>
            </a:extLst>
          </p:cNvPr>
          <p:cNvSpPr/>
          <p:nvPr/>
        </p:nvSpPr>
        <p:spPr>
          <a:xfrm>
            <a:off x="198501" y="657646"/>
            <a:ext cx="1791357" cy="361661"/>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t>事業目的</a:t>
            </a:r>
          </a:p>
        </p:txBody>
      </p:sp>
      <p:sp>
        <p:nvSpPr>
          <p:cNvPr id="27" name="正方形/長方形 26">
            <a:extLst>
              <a:ext uri="{FF2B5EF4-FFF2-40B4-BE49-F238E27FC236}">
                <a16:creationId xmlns:a16="http://schemas.microsoft.com/office/drawing/2014/main" id="{6217C2FE-17C9-9ABC-72B1-906E74E24149}"/>
              </a:ext>
            </a:extLst>
          </p:cNvPr>
          <p:cNvSpPr/>
          <p:nvPr/>
        </p:nvSpPr>
        <p:spPr>
          <a:xfrm>
            <a:off x="216816" y="2417202"/>
            <a:ext cx="9472534" cy="4388952"/>
          </a:xfrm>
          <a:prstGeom prst="rect">
            <a:avLst/>
          </a:prstGeom>
          <a:noFill/>
          <a:ln w="19050" cmpd="sng">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kumimoji="1" lang="en-US" altLang="ja-JP" sz="1200" dirty="0">
              <a:solidFill>
                <a:schemeClr val="tx1"/>
              </a:solidFill>
              <a:latin typeface="メイリオ" panose="020B0604030504040204" pitchFamily="50" charset="-128"/>
              <a:ea typeface="メイリオ" panose="020B0604030504040204" pitchFamily="50" charset="-128"/>
            </a:endParaRPr>
          </a:p>
        </p:txBody>
      </p:sp>
      <p:sp>
        <p:nvSpPr>
          <p:cNvPr id="28" name="正方形/長方形 27">
            <a:extLst>
              <a:ext uri="{FF2B5EF4-FFF2-40B4-BE49-F238E27FC236}">
                <a16:creationId xmlns:a16="http://schemas.microsoft.com/office/drawing/2014/main" id="{7282FF72-43EF-5B0C-DE53-AD41357D4E0B}"/>
              </a:ext>
            </a:extLst>
          </p:cNvPr>
          <p:cNvSpPr/>
          <p:nvPr/>
        </p:nvSpPr>
        <p:spPr>
          <a:xfrm>
            <a:off x="207252" y="2224770"/>
            <a:ext cx="1793686" cy="331522"/>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b="1" dirty="0"/>
              <a:t>事業内容</a:t>
            </a:r>
          </a:p>
        </p:txBody>
      </p:sp>
      <p:sp>
        <p:nvSpPr>
          <p:cNvPr id="29" name="テキスト ボックス 28">
            <a:extLst>
              <a:ext uri="{FF2B5EF4-FFF2-40B4-BE49-F238E27FC236}">
                <a16:creationId xmlns:a16="http://schemas.microsoft.com/office/drawing/2014/main" id="{73C16D76-00A4-1444-7377-A722EBAB7608}"/>
              </a:ext>
            </a:extLst>
          </p:cNvPr>
          <p:cNvSpPr txBox="1"/>
          <p:nvPr/>
        </p:nvSpPr>
        <p:spPr>
          <a:xfrm>
            <a:off x="318787" y="2569095"/>
            <a:ext cx="3603807" cy="338554"/>
          </a:xfrm>
          <a:prstGeom prst="rect">
            <a:avLst/>
          </a:prstGeom>
          <a:noFill/>
        </p:spPr>
        <p:txBody>
          <a:bodyPr wrap="square" rtlCol="0">
            <a:spAutoFit/>
          </a:bodyPr>
          <a:lstStyle/>
          <a:p>
            <a:r>
              <a:rPr kumimoji="1" lang="ja-JP" altLang="en-US" sz="1600" dirty="0"/>
              <a:t>■補助対象　都内居宅介護支援事業所</a:t>
            </a:r>
            <a:endParaRPr kumimoji="1" lang="en-US" altLang="ja-JP" sz="1600" dirty="0"/>
          </a:p>
        </p:txBody>
      </p:sp>
      <p:sp>
        <p:nvSpPr>
          <p:cNvPr id="30" name="テキスト ボックス 29">
            <a:extLst>
              <a:ext uri="{FF2B5EF4-FFF2-40B4-BE49-F238E27FC236}">
                <a16:creationId xmlns:a16="http://schemas.microsoft.com/office/drawing/2014/main" id="{D9D77B05-4108-63CB-5094-4AD8854BEBD7}"/>
              </a:ext>
            </a:extLst>
          </p:cNvPr>
          <p:cNvSpPr txBox="1"/>
          <p:nvPr/>
        </p:nvSpPr>
        <p:spPr>
          <a:xfrm>
            <a:off x="420294" y="2937178"/>
            <a:ext cx="6360922" cy="1077218"/>
          </a:xfrm>
          <a:prstGeom prst="rect">
            <a:avLst/>
          </a:prstGeom>
          <a:noFill/>
        </p:spPr>
        <p:txBody>
          <a:bodyPr wrap="square" rtlCol="0">
            <a:spAutoFit/>
          </a:bodyPr>
          <a:lstStyle/>
          <a:p>
            <a:r>
              <a:rPr kumimoji="1" lang="ja-JP" altLang="en-US" sz="1600" u="sng" dirty="0">
                <a:latin typeface="+mn-ea"/>
              </a:rPr>
              <a:t>１　事務職員の雇用に対する支援</a:t>
            </a:r>
            <a:endParaRPr kumimoji="1" lang="en-US" altLang="ja-JP" sz="1600" u="sng" dirty="0">
              <a:latin typeface="+mn-ea"/>
            </a:endParaRPr>
          </a:p>
          <a:p>
            <a:r>
              <a:rPr lang="en-US" altLang="ja-JP" sz="1600" dirty="0">
                <a:latin typeface="+mn-ea"/>
              </a:rPr>
              <a:t>【</a:t>
            </a:r>
            <a:r>
              <a:rPr lang="ja-JP" altLang="en-US" sz="1600" dirty="0">
                <a:latin typeface="+mn-ea"/>
              </a:rPr>
              <a:t>事 業 内 容</a:t>
            </a:r>
            <a:r>
              <a:rPr lang="en-US" altLang="ja-JP" sz="1600" dirty="0">
                <a:latin typeface="+mn-ea"/>
              </a:rPr>
              <a:t>】</a:t>
            </a:r>
            <a:r>
              <a:rPr lang="ja-JP" altLang="en-US" sz="1600" dirty="0">
                <a:latin typeface="+mn-ea"/>
              </a:rPr>
              <a:t>　各事業所１名の事務職員を雇用するための経費を支援</a:t>
            </a:r>
            <a:endParaRPr lang="en-US" altLang="ja-JP" sz="1600" dirty="0">
              <a:latin typeface="+mn-ea"/>
            </a:endParaRPr>
          </a:p>
          <a:p>
            <a:r>
              <a:rPr lang="en-US" altLang="ja-JP" sz="1600" dirty="0">
                <a:latin typeface="+mn-ea"/>
              </a:rPr>
              <a:t>【</a:t>
            </a:r>
            <a:r>
              <a:rPr lang="ja-JP" altLang="en-US" sz="1600" dirty="0">
                <a:latin typeface="+mn-ea"/>
              </a:rPr>
              <a:t>補助基準額</a:t>
            </a:r>
            <a:r>
              <a:rPr lang="en-US" altLang="ja-JP" sz="1600" dirty="0">
                <a:latin typeface="+mn-ea"/>
              </a:rPr>
              <a:t>】</a:t>
            </a:r>
            <a:r>
              <a:rPr lang="ja-JP" altLang="en-US" sz="1600" dirty="0">
                <a:latin typeface="+mn-ea"/>
              </a:rPr>
              <a:t>　１事業所当たり ２７０万円　　</a:t>
            </a:r>
            <a:r>
              <a:rPr lang="en-US" altLang="ja-JP" sz="1600" dirty="0">
                <a:latin typeface="+mn-ea"/>
              </a:rPr>
              <a:t>【</a:t>
            </a:r>
            <a:r>
              <a:rPr lang="ja-JP" altLang="en-US" sz="1600" dirty="0">
                <a:latin typeface="+mn-ea"/>
              </a:rPr>
              <a:t>補　 助 　率</a:t>
            </a:r>
            <a:r>
              <a:rPr lang="en-US" altLang="ja-JP" sz="1600" dirty="0">
                <a:latin typeface="+mn-ea"/>
              </a:rPr>
              <a:t>】</a:t>
            </a:r>
            <a:r>
              <a:rPr lang="ja-JP" altLang="en-US" sz="1600" dirty="0">
                <a:latin typeface="+mn-ea"/>
              </a:rPr>
              <a:t>　３／４</a:t>
            </a:r>
            <a:endParaRPr lang="en-US" altLang="ja-JP" sz="1600" dirty="0">
              <a:latin typeface="+mn-ea"/>
            </a:endParaRPr>
          </a:p>
          <a:p>
            <a:r>
              <a:rPr kumimoji="1" lang="en-US" altLang="ja-JP" sz="1600" dirty="0">
                <a:latin typeface="+mn-ea"/>
              </a:rPr>
              <a:t>【</a:t>
            </a:r>
            <a:r>
              <a:rPr kumimoji="1" lang="ja-JP" altLang="en-US" sz="1600" dirty="0">
                <a:latin typeface="+mn-ea"/>
              </a:rPr>
              <a:t>対 象 規 模</a:t>
            </a:r>
            <a:r>
              <a:rPr kumimoji="1" lang="en-US" altLang="ja-JP" sz="1600" dirty="0">
                <a:latin typeface="+mn-ea"/>
              </a:rPr>
              <a:t>】</a:t>
            </a:r>
            <a:r>
              <a:rPr kumimoji="1" lang="ja-JP" altLang="en-US" sz="1600" dirty="0">
                <a:latin typeface="+mn-ea"/>
              </a:rPr>
              <a:t>　３６０事業所</a:t>
            </a:r>
            <a:endParaRPr lang="en-US" altLang="ja-JP" sz="1600" dirty="0">
              <a:latin typeface="+mn-ea"/>
            </a:endParaRPr>
          </a:p>
        </p:txBody>
      </p:sp>
      <p:sp>
        <p:nvSpPr>
          <p:cNvPr id="31" name="テキスト ボックス 30">
            <a:extLst>
              <a:ext uri="{FF2B5EF4-FFF2-40B4-BE49-F238E27FC236}">
                <a16:creationId xmlns:a16="http://schemas.microsoft.com/office/drawing/2014/main" id="{F66E8609-7FA0-4543-821E-6DBB3CB89932}"/>
              </a:ext>
            </a:extLst>
          </p:cNvPr>
          <p:cNvSpPr txBox="1"/>
          <p:nvPr/>
        </p:nvSpPr>
        <p:spPr>
          <a:xfrm>
            <a:off x="420343" y="4083043"/>
            <a:ext cx="9098802" cy="1523494"/>
          </a:xfrm>
          <a:prstGeom prst="rect">
            <a:avLst/>
          </a:prstGeom>
          <a:noFill/>
        </p:spPr>
        <p:txBody>
          <a:bodyPr wrap="square" rtlCol="0">
            <a:spAutoFit/>
          </a:bodyPr>
          <a:lstStyle/>
          <a:p>
            <a:r>
              <a:rPr kumimoji="1" lang="ja-JP" altLang="en-US" sz="1600" u="sng" dirty="0">
                <a:latin typeface="+mn-ea"/>
              </a:rPr>
              <a:t>２　</a:t>
            </a:r>
            <a:r>
              <a:rPr lang="ja-JP" altLang="en-US" sz="1600" u="sng" dirty="0">
                <a:latin typeface="+mn-ea"/>
              </a:rPr>
              <a:t>経営改善のための取組に対する支援</a:t>
            </a:r>
            <a:endParaRPr lang="en-US" altLang="ja-JP" sz="1600" u="sng" dirty="0">
              <a:latin typeface="+mn-ea"/>
            </a:endParaRPr>
          </a:p>
          <a:p>
            <a:pPr>
              <a:lnSpc>
                <a:spcPts val="1800"/>
              </a:lnSpc>
            </a:pPr>
            <a:r>
              <a:rPr lang="en-US" altLang="ja-JP" sz="1600" dirty="0">
                <a:latin typeface="+mn-ea"/>
              </a:rPr>
              <a:t>【</a:t>
            </a:r>
            <a:r>
              <a:rPr lang="ja-JP" altLang="en-US" sz="1600" dirty="0">
                <a:latin typeface="+mn-ea"/>
              </a:rPr>
              <a:t>事 業 内 容</a:t>
            </a:r>
            <a:r>
              <a:rPr lang="en-US" altLang="ja-JP" sz="1600" dirty="0">
                <a:latin typeface="+mn-ea"/>
              </a:rPr>
              <a:t>】</a:t>
            </a:r>
            <a:r>
              <a:rPr lang="ja-JP" altLang="en-US" sz="1600" dirty="0">
                <a:latin typeface="+mn-ea"/>
              </a:rPr>
              <a:t>　専門家（コンサル等）を利用し、経営改善に向けた必要な取組（加算の新規取得、職員の</a:t>
            </a:r>
            <a:endParaRPr lang="en-US" altLang="ja-JP" sz="1600" dirty="0">
              <a:latin typeface="+mn-ea"/>
            </a:endParaRPr>
          </a:p>
          <a:p>
            <a:pPr>
              <a:lnSpc>
                <a:spcPts val="1800"/>
              </a:lnSpc>
            </a:pPr>
            <a:r>
              <a:rPr lang="ja-JP" altLang="en-US" sz="1600" dirty="0">
                <a:latin typeface="+mn-ea"/>
              </a:rPr>
              <a:t>　　　　　　　　　　待遇改善、事業所の大規模化や協働化、小規模事業所における事業継続に向けた代替措</a:t>
            </a:r>
            <a:endParaRPr lang="en-US" altLang="ja-JP" sz="1600" dirty="0">
              <a:latin typeface="+mn-ea"/>
            </a:endParaRPr>
          </a:p>
          <a:p>
            <a:pPr>
              <a:lnSpc>
                <a:spcPts val="1800"/>
              </a:lnSpc>
            </a:pPr>
            <a:r>
              <a:rPr lang="ja-JP" altLang="en-US" sz="1600" dirty="0">
                <a:latin typeface="+mn-ea"/>
              </a:rPr>
              <a:t>　　　　　　　　　　置の整備等）を実施した場合の専門家派遣経費を補助</a:t>
            </a:r>
            <a:endParaRPr lang="en-US" altLang="ja-JP" sz="1600" dirty="0">
              <a:latin typeface="+mn-ea"/>
            </a:endParaRPr>
          </a:p>
          <a:p>
            <a:r>
              <a:rPr lang="en-US" altLang="ja-JP" sz="1600" dirty="0">
                <a:latin typeface="+mn-ea"/>
              </a:rPr>
              <a:t>【</a:t>
            </a:r>
            <a:r>
              <a:rPr lang="ja-JP" altLang="en-US" sz="1600" dirty="0">
                <a:latin typeface="+mn-ea"/>
              </a:rPr>
              <a:t>補助基準額</a:t>
            </a:r>
            <a:r>
              <a:rPr lang="en-US" altLang="ja-JP" sz="1600" dirty="0">
                <a:latin typeface="+mn-ea"/>
              </a:rPr>
              <a:t>】</a:t>
            </a:r>
            <a:r>
              <a:rPr lang="ja-JP" altLang="en-US" sz="1600" dirty="0">
                <a:latin typeface="+mn-ea"/>
              </a:rPr>
              <a:t>　１事業所当たり ４０万円　　　</a:t>
            </a:r>
            <a:r>
              <a:rPr lang="en-US" altLang="ja-JP" sz="1600" dirty="0">
                <a:latin typeface="+mn-ea"/>
              </a:rPr>
              <a:t>【</a:t>
            </a:r>
            <a:r>
              <a:rPr lang="ja-JP" altLang="en-US" sz="1600" dirty="0">
                <a:latin typeface="+mn-ea"/>
              </a:rPr>
              <a:t>補　 助　 率</a:t>
            </a:r>
            <a:r>
              <a:rPr lang="en-US" altLang="ja-JP" sz="1600" dirty="0">
                <a:latin typeface="+mn-ea"/>
              </a:rPr>
              <a:t>】</a:t>
            </a:r>
            <a:r>
              <a:rPr lang="ja-JP" altLang="en-US" sz="1600" dirty="0">
                <a:latin typeface="+mn-ea"/>
              </a:rPr>
              <a:t>　１０／１０</a:t>
            </a:r>
            <a:endParaRPr lang="en-US" altLang="ja-JP" sz="1600" dirty="0">
              <a:latin typeface="+mn-ea"/>
            </a:endParaRPr>
          </a:p>
          <a:p>
            <a:r>
              <a:rPr kumimoji="1" lang="en-US" altLang="ja-JP" sz="1600" dirty="0">
                <a:latin typeface="+mn-ea"/>
              </a:rPr>
              <a:t>【</a:t>
            </a:r>
            <a:r>
              <a:rPr kumimoji="1" lang="ja-JP" altLang="en-US" sz="1600" dirty="0">
                <a:latin typeface="+mn-ea"/>
              </a:rPr>
              <a:t>対 象 規 模</a:t>
            </a:r>
            <a:r>
              <a:rPr kumimoji="1" lang="en-US" altLang="ja-JP" sz="1600" dirty="0">
                <a:latin typeface="+mn-ea"/>
              </a:rPr>
              <a:t>】</a:t>
            </a:r>
            <a:r>
              <a:rPr kumimoji="1" lang="ja-JP" altLang="en-US" sz="1600" dirty="0">
                <a:latin typeface="+mn-ea"/>
              </a:rPr>
              <a:t>　３６０事業所</a:t>
            </a:r>
            <a:endParaRPr lang="en-US" altLang="ja-JP" sz="1600" dirty="0">
              <a:latin typeface="+mn-ea"/>
            </a:endParaRPr>
          </a:p>
        </p:txBody>
      </p:sp>
      <p:sp>
        <p:nvSpPr>
          <p:cNvPr id="32" name="テキスト ボックス 31">
            <a:extLst>
              <a:ext uri="{FF2B5EF4-FFF2-40B4-BE49-F238E27FC236}">
                <a16:creationId xmlns:a16="http://schemas.microsoft.com/office/drawing/2014/main" id="{202D1D68-DDB8-5B0D-0844-96751570A81B}"/>
              </a:ext>
            </a:extLst>
          </p:cNvPr>
          <p:cNvSpPr txBox="1"/>
          <p:nvPr/>
        </p:nvSpPr>
        <p:spPr>
          <a:xfrm>
            <a:off x="420298" y="5655872"/>
            <a:ext cx="6566102" cy="1077218"/>
          </a:xfrm>
          <a:prstGeom prst="rect">
            <a:avLst/>
          </a:prstGeom>
          <a:noFill/>
        </p:spPr>
        <p:txBody>
          <a:bodyPr wrap="square" rtlCol="0">
            <a:spAutoFit/>
          </a:bodyPr>
          <a:lstStyle/>
          <a:p>
            <a:r>
              <a:rPr kumimoji="1" lang="ja-JP" altLang="en-US" sz="1600" u="sng" dirty="0">
                <a:latin typeface="+mn-ea"/>
              </a:rPr>
              <a:t>３　利用者確保のための広報活動</a:t>
            </a:r>
            <a:r>
              <a:rPr lang="ja-JP" altLang="en-US" sz="1600" u="sng" dirty="0">
                <a:latin typeface="+mn-ea"/>
              </a:rPr>
              <a:t>に対する支援</a:t>
            </a:r>
            <a:endParaRPr lang="en-US" altLang="ja-JP" sz="1600" u="sng" dirty="0">
              <a:latin typeface="+mn-ea"/>
            </a:endParaRPr>
          </a:p>
          <a:p>
            <a:r>
              <a:rPr lang="en-US" altLang="ja-JP" sz="1600" dirty="0">
                <a:latin typeface="+mn-ea"/>
              </a:rPr>
              <a:t>【</a:t>
            </a:r>
            <a:r>
              <a:rPr lang="ja-JP" altLang="en-US" sz="1600" dirty="0">
                <a:latin typeface="+mn-ea"/>
              </a:rPr>
              <a:t>事 業 内 容</a:t>
            </a:r>
            <a:r>
              <a:rPr lang="en-US" altLang="ja-JP" sz="1600" dirty="0">
                <a:latin typeface="+mn-ea"/>
              </a:rPr>
              <a:t>】</a:t>
            </a:r>
            <a:r>
              <a:rPr lang="ja-JP" altLang="en-US" sz="1600" dirty="0">
                <a:latin typeface="+mn-ea"/>
              </a:rPr>
              <a:t>　利用者確保のために広報活動を行った場合の経費を補助</a:t>
            </a:r>
            <a:br>
              <a:rPr lang="en-US" altLang="ja-JP" sz="1600" dirty="0">
                <a:latin typeface="+mn-ea"/>
              </a:rPr>
            </a:br>
            <a:r>
              <a:rPr lang="en-US" altLang="ja-JP" sz="1600" dirty="0">
                <a:latin typeface="+mn-ea"/>
              </a:rPr>
              <a:t>【</a:t>
            </a:r>
            <a:r>
              <a:rPr lang="ja-JP" altLang="en-US" sz="1600" dirty="0">
                <a:latin typeface="+mn-ea"/>
              </a:rPr>
              <a:t>補助基準額</a:t>
            </a:r>
            <a:r>
              <a:rPr lang="en-US" altLang="ja-JP" sz="1600" dirty="0">
                <a:latin typeface="+mn-ea"/>
              </a:rPr>
              <a:t>】</a:t>
            </a:r>
            <a:r>
              <a:rPr lang="ja-JP" altLang="en-US" sz="1600" dirty="0">
                <a:latin typeface="+mn-ea"/>
              </a:rPr>
              <a:t>　１事業所当たり ３０万円　　　</a:t>
            </a:r>
            <a:r>
              <a:rPr lang="en-US" altLang="ja-JP" sz="1600" dirty="0">
                <a:latin typeface="+mn-ea"/>
              </a:rPr>
              <a:t>【</a:t>
            </a:r>
            <a:r>
              <a:rPr lang="ja-JP" altLang="en-US" sz="1600" dirty="0">
                <a:latin typeface="+mn-ea"/>
              </a:rPr>
              <a:t>補　 助　 率</a:t>
            </a:r>
            <a:r>
              <a:rPr lang="en-US" altLang="ja-JP" sz="1600" dirty="0">
                <a:latin typeface="+mn-ea"/>
              </a:rPr>
              <a:t>】</a:t>
            </a:r>
            <a:r>
              <a:rPr lang="ja-JP" altLang="en-US" sz="1600" dirty="0">
                <a:latin typeface="+mn-ea"/>
              </a:rPr>
              <a:t>　１０／１０</a:t>
            </a:r>
            <a:endParaRPr lang="en-US" altLang="ja-JP" sz="1600" dirty="0">
              <a:latin typeface="+mn-ea"/>
            </a:endParaRPr>
          </a:p>
          <a:p>
            <a:r>
              <a:rPr kumimoji="1" lang="en-US" altLang="ja-JP" sz="1600" dirty="0">
                <a:latin typeface="+mn-ea"/>
              </a:rPr>
              <a:t>【</a:t>
            </a:r>
            <a:r>
              <a:rPr kumimoji="1" lang="ja-JP" altLang="en-US" sz="1600" dirty="0">
                <a:latin typeface="+mn-ea"/>
              </a:rPr>
              <a:t>対 象 規 模</a:t>
            </a:r>
            <a:r>
              <a:rPr kumimoji="1" lang="en-US" altLang="ja-JP" sz="1600" dirty="0">
                <a:latin typeface="+mn-ea"/>
              </a:rPr>
              <a:t>】</a:t>
            </a:r>
            <a:r>
              <a:rPr kumimoji="1" lang="ja-JP" altLang="en-US" sz="1600" dirty="0">
                <a:latin typeface="+mn-ea"/>
              </a:rPr>
              <a:t>　１，０８０事業所</a:t>
            </a:r>
            <a:endParaRPr lang="en-US" altLang="ja-JP" sz="1600" dirty="0">
              <a:latin typeface="+mn-ea"/>
            </a:endParaRPr>
          </a:p>
        </p:txBody>
      </p:sp>
      <p:sp>
        <p:nvSpPr>
          <p:cNvPr id="33" name="正方形/長方形 32">
            <a:extLst>
              <a:ext uri="{FF2B5EF4-FFF2-40B4-BE49-F238E27FC236}">
                <a16:creationId xmlns:a16="http://schemas.microsoft.com/office/drawing/2014/main" id="{2822200B-3BF1-818F-EAFE-7B9E462DD04D}"/>
              </a:ext>
            </a:extLst>
          </p:cNvPr>
          <p:cNvSpPr/>
          <p:nvPr/>
        </p:nvSpPr>
        <p:spPr>
          <a:xfrm>
            <a:off x="403678" y="2913421"/>
            <a:ext cx="9098802" cy="3832605"/>
          </a:xfrm>
          <a:prstGeom prst="rect">
            <a:avLst/>
          </a:prstGeom>
          <a:noFill/>
          <a:ln>
            <a:solidFill>
              <a:srgbClr val="2F559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ED430EEE-9467-FE9B-3C43-B3D977B943D0}"/>
              </a:ext>
            </a:extLst>
          </p:cNvPr>
          <p:cNvSpPr txBox="1"/>
          <p:nvPr/>
        </p:nvSpPr>
        <p:spPr>
          <a:xfrm>
            <a:off x="4035001" y="4087495"/>
            <a:ext cx="800205" cy="276999"/>
          </a:xfrm>
          <a:prstGeom prst="rect">
            <a:avLst/>
          </a:prstGeom>
          <a:solidFill>
            <a:srgbClr val="FF0000"/>
          </a:solidFill>
        </p:spPr>
        <p:txBody>
          <a:bodyPr wrap="square" rtlCol="0">
            <a:spAutoFit/>
          </a:bodyPr>
          <a:lstStyle/>
          <a:p>
            <a:r>
              <a:rPr kumimoji="1" lang="ja-JP" altLang="en-US" sz="1200" b="1" dirty="0">
                <a:solidFill>
                  <a:schemeClr val="bg1"/>
                </a:solidFill>
              </a:rPr>
              <a:t>Ｒ８新規</a:t>
            </a:r>
          </a:p>
        </p:txBody>
      </p:sp>
      <p:sp>
        <p:nvSpPr>
          <p:cNvPr id="35" name="テキスト ボックス 34">
            <a:extLst>
              <a:ext uri="{FF2B5EF4-FFF2-40B4-BE49-F238E27FC236}">
                <a16:creationId xmlns:a16="http://schemas.microsoft.com/office/drawing/2014/main" id="{13DD108D-EB0C-06CB-23C6-835AB9907684}"/>
              </a:ext>
            </a:extLst>
          </p:cNvPr>
          <p:cNvSpPr txBox="1"/>
          <p:nvPr/>
        </p:nvSpPr>
        <p:spPr>
          <a:xfrm>
            <a:off x="4637692" y="5658584"/>
            <a:ext cx="800205" cy="276999"/>
          </a:xfrm>
          <a:prstGeom prst="rect">
            <a:avLst/>
          </a:prstGeom>
          <a:solidFill>
            <a:srgbClr val="FF0000"/>
          </a:solidFill>
        </p:spPr>
        <p:txBody>
          <a:bodyPr wrap="square" rtlCol="0">
            <a:spAutoFit/>
          </a:bodyPr>
          <a:lstStyle/>
          <a:p>
            <a:r>
              <a:rPr kumimoji="1" lang="ja-JP" altLang="en-US" sz="1200" b="1" dirty="0">
                <a:solidFill>
                  <a:schemeClr val="bg1"/>
                </a:solidFill>
              </a:rPr>
              <a:t>Ｒ８新規</a:t>
            </a:r>
          </a:p>
        </p:txBody>
      </p:sp>
    </p:spTree>
    <p:extLst>
      <p:ext uri="{BB962C8B-B14F-4D97-AF65-F5344CB8AC3E}">
        <p14:creationId xmlns:p14="http://schemas.microsoft.com/office/powerpoint/2010/main" val="3389539380"/>
      </p:ext>
    </p:extLst>
  </p:cSld>
  <p:clrMapOvr>
    <a:masterClrMapping/>
  </p:clrMapOvr>
</p:sld>
</file>

<file path=ppt/theme/theme1.xml><?xml version="1.0" encoding="utf-8"?>
<a:theme xmlns:a="http://schemas.openxmlformats.org/drawingml/2006/main" name="Office テーマ">
  <a:themeElements>
    <a:clrScheme name="スリップストリーム">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メイリオセット">
      <a:majorFont>
        <a:latin typeface="Segoe UI"/>
        <a:ea typeface="Meiryo UI"/>
        <a:cs typeface=""/>
      </a:majorFont>
      <a:minorFont>
        <a:latin typeface="Segoe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8016</TotalTime>
  <Words>310</Words>
  <Application>Microsoft Office PowerPoint</Application>
  <PresentationFormat>A4 210 x 297 mm</PresentationFormat>
  <Paragraphs>21</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メイリオ</vt:lpstr>
      <vt:lpstr>游ゴシック</vt:lpstr>
      <vt:lpstr>Arial</vt:lpstr>
      <vt:lpstr>Segoe UI</vt:lpstr>
      <vt:lpstr>Office テーマ</vt:lpstr>
      <vt:lpstr>PowerPoint プレゼンテーション</vt:lpstr>
    </vt:vector>
  </TitlesOfParts>
  <Company>TAIMS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東京都</dc:creator>
  <cp:lastModifiedBy>萩原　雅志</cp:lastModifiedBy>
  <cp:revision>667</cp:revision>
  <cp:lastPrinted>2026-02-06T07:32:51Z</cp:lastPrinted>
  <dcterms:created xsi:type="dcterms:W3CDTF">2022-04-10T07:00:32Z</dcterms:created>
  <dcterms:modified xsi:type="dcterms:W3CDTF">2026-05-28T12:09:54Z</dcterms:modified>
</cp:coreProperties>
</file>