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5388" autoAdjust="0"/>
  </p:normalViewPr>
  <p:slideViewPr>
    <p:cSldViewPr>
      <p:cViewPr varScale="1">
        <p:scale>
          <a:sx n="70" d="100"/>
          <a:sy n="70" d="100"/>
        </p:scale>
        <p:origin x="954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03BB8-E5B4-4B33-B2AE-37C88BE05453}" type="datetimeFigureOut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DBD97-A335-452F-9849-21ECB63F52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798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34A2C-2890-4A41-9EA2-D165273ED9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5970C-DE83-4D03-A4C4-F5BFABDBB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614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5970C-DE83-4D03-A4C4-F5BFABDBB4D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376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2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87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81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59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54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9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52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78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17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21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06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3DE08-A26D-4AAE-BBD4-D92B1EBA4B9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1638-D8C7-4DDA-BF20-40CC055288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03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5536" y="0"/>
            <a:ext cx="8392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令和８年度子育て支援員研修実施計画案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852940"/>
              </p:ext>
            </p:extLst>
          </p:nvPr>
        </p:nvGraphicFramePr>
        <p:xfrm>
          <a:off x="253548" y="337292"/>
          <a:ext cx="8534007" cy="4203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1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6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0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832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研修コース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１）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定員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実施時期等</a:t>
                      </a:r>
                      <a:r>
                        <a:rPr kumimoji="1" lang="ja-JP" altLang="en-US" sz="15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２、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３）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spc="-100" baseline="0" dirty="0">
                          <a:solidFill>
                            <a:schemeClr val="tx1"/>
                          </a:solidFill>
                        </a:rPr>
                        <a:t>見学実習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第１期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aseline="0" dirty="0">
                          <a:solidFill>
                            <a:schemeClr val="tx1"/>
                          </a:solidFill>
                        </a:rPr>
                        <a:t>第２期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aseline="0" dirty="0">
                          <a:solidFill>
                            <a:schemeClr val="tx1"/>
                          </a:solidFill>
                        </a:rPr>
                        <a:t>第３期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80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地域保育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コース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（</a:t>
                      </a:r>
                      <a:r>
                        <a:rPr kumimoji="1" lang="en-US" altLang="ja-JP" sz="900" b="0" u="none" dirty="0">
                          <a:solidFill>
                            <a:schemeClr val="tx1"/>
                          </a:solidFill>
                          <a:effectLst/>
                        </a:rPr>
                        <a:t>※</a:t>
                      </a: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４）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2,540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定員</a:t>
                      </a:r>
                      <a:r>
                        <a:rPr kumimoji="1" lang="en-US" altLang="ja-JP" sz="11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1,010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名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4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　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応募受付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6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月～順次研修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月～修了証発行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定員</a:t>
                      </a:r>
                      <a:r>
                        <a:rPr kumimoji="1" lang="en-US" altLang="ja-JP" sz="11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1,250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名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５）</a:t>
                      </a:r>
                      <a:endParaRPr kumimoji="1" lang="en-US" altLang="ja-JP" sz="1100" b="0" u="sng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  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応募受付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月～順次研修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1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月～修了証発行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定員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 </a:t>
                      </a:r>
                      <a:r>
                        <a:rPr kumimoji="1" lang="ja-JP" altLang="en-US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kumimoji="1" lang="en-US" altLang="ja-JP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kumimoji="1" lang="ja-JP" altLang="en-US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５）</a:t>
                      </a:r>
                      <a:r>
                        <a:rPr kumimoji="1" lang="ja-JP" altLang="en-US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kumimoji="1" lang="en-US" altLang="ja-JP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000" b="0" u="none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６）</a:t>
                      </a:r>
                      <a:endParaRPr kumimoji="1" lang="en-US" altLang="ja-JP" sz="1000" b="0" u="none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 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応募受付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12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月～順次研修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3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月～修了証発行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（全部）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91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地域子育て　支援コース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（</a:t>
                      </a:r>
                      <a:r>
                        <a:rPr kumimoji="1" lang="en-US" altLang="ja-JP" sz="900" b="0" u="none" dirty="0">
                          <a:solidFill>
                            <a:schemeClr val="tx1"/>
                          </a:solidFill>
                          <a:effectLst/>
                        </a:rPr>
                        <a:t>※</a:t>
                      </a: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７）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　　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590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定員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360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+mj-lt"/>
                        </a:rPr>
                        <a:t>名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月～応募受付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9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月～順次研修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11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月～修了証発行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定員</a:t>
                      </a:r>
                      <a:r>
                        <a:rPr kumimoji="1" lang="en-US" altLang="ja-JP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230</a:t>
                      </a: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名</a:t>
                      </a:r>
                      <a:endParaRPr kumimoji="1" lang="en-US" altLang="ja-JP" sz="11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月～応募受付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12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月～順次研修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 2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月～修了証発行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有</a:t>
                      </a:r>
                      <a:endParaRPr kumimoji="1" lang="en-US" altLang="zh-TW" sz="11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9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（利用者支援事業（基本型）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クラスのみ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80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放課後児童コース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（</a:t>
                      </a:r>
                      <a:r>
                        <a:rPr kumimoji="1" lang="en-US" altLang="ja-JP" sz="900" b="0" u="none" dirty="0">
                          <a:solidFill>
                            <a:schemeClr val="tx1"/>
                          </a:solidFill>
                          <a:effectLst/>
                        </a:rPr>
                        <a:t>※</a:t>
                      </a: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８）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</a:rPr>
                        <a:t> 　</a:t>
                      </a:r>
                      <a:r>
                        <a:rPr kumimoji="1" lang="en-US" altLang="ja-JP" sz="1400" baseline="0" dirty="0">
                          <a:solidFill>
                            <a:schemeClr val="tx1"/>
                          </a:solidFill>
                        </a:rPr>
                        <a:t>320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定員</a:t>
                      </a:r>
                      <a:r>
                        <a:rPr kumimoji="1" lang="en-US" altLang="ja-JP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160</a:t>
                      </a: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名</a:t>
                      </a:r>
                      <a:endParaRPr kumimoji="1" lang="en-US" altLang="ja-JP" sz="11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月～応募受付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  9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月～順次研修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月～修了証発行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定員</a:t>
                      </a:r>
                      <a:r>
                        <a:rPr kumimoji="1" lang="en-US" altLang="ja-JP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160</a:t>
                      </a: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名</a:t>
                      </a:r>
                      <a:endParaRPr kumimoji="1" lang="en-US" altLang="ja-JP" sz="11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月～応募受付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12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月～順次研修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 2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月～修了証発行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80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社会的養護コース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（</a:t>
                      </a:r>
                      <a:r>
                        <a:rPr kumimoji="1" lang="en-US" altLang="ja-JP" sz="900" b="0" u="none" dirty="0">
                          <a:solidFill>
                            <a:schemeClr val="tx1"/>
                          </a:solidFill>
                          <a:effectLst/>
                        </a:rPr>
                        <a:t>※</a:t>
                      </a: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effectLst/>
                        </a:rPr>
                        <a:t>９）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　　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120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定員</a:t>
                      </a:r>
                      <a:r>
                        <a:rPr kumimoji="1" lang="en-US" altLang="ja-JP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  <a:endParaRPr kumimoji="1" lang="en-US" altLang="ja-JP" sz="11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7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月～応募受付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9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月～順次研修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月～修了証発行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　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3,570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107504" y="4518433"/>
            <a:ext cx="9036496" cy="2751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１　研修の受講に当たっては、基本的な感染防止対策に御協力をお願いします。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２　期ごとの実施時期・定員等は目安であり、前後する場合があります。詳細は募集要項等でご確認ください。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kumimoji="1" lang="en-US" altLang="ja-JP" sz="900" dirty="0"/>
              <a:t>※</a:t>
            </a:r>
            <a:r>
              <a:rPr lang="ja-JP" altLang="en-US" sz="900" dirty="0"/>
              <a:t>３</a:t>
            </a:r>
            <a:r>
              <a:rPr kumimoji="1" lang="ja-JP" altLang="en-US" sz="900" dirty="0"/>
              <a:t>　応募受付時期が近付きましたら東京都ホームページ、自治体広報紙などで募集内容を告知します。</a:t>
            </a:r>
            <a:endParaRPr kumimoji="1"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４　地域保育コースについては、 第１期はオンデマンド形式と集合形式を組み合わせて実施します（一部集合形式のみのクラスあり）。第２期及び３期はオンデマンド　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 形式と集合形式を組み合わせて実施します（</a:t>
            </a:r>
            <a:r>
              <a:rPr lang="ja-JP" altLang="en-US" sz="900" u="sng" dirty="0"/>
              <a:t>集合形式のみのクラスはありません</a:t>
            </a:r>
            <a:r>
              <a:rPr lang="ja-JP" altLang="en-US" sz="900" dirty="0"/>
              <a:t>）。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５  第２期及び第３期の地域保育コースの募集クラスは、地域型保育、一時預かり事業、こども誰でも通園制度（仮称）を予定しています。　第２期はオンデマンド形式と集合形式を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組み合わせて実施します（一部集合形式のみのクラスあり）。第３期はオンデマンド形式と集合形式を組み合わせて実施します（</a:t>
            </a:r>
            <a:r>
              <a:rPr lang="ja-JP" altLang="en-US" sz="900" u="sng" dirty="0"/>
              <a:t>集合形式のみのクラスはありません</a:t>
            </a:r>
            <a:r>
              <a:rPr lang="ja-JP" altLang="en-US" sz="900" dirty="0"/>
              <a:t>）。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６  第３期の地域保育コースの募集クラスは、見学実習先を応募者自らが確保可能であり、保育所等に従事（または内定）されている方向けのクラスです。　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７  地域子育て支援コースのうち、利用者支援事業（基本型）については、第２期はオンデマンド形式（一部オンライン形式を含む）と集合形式を組み合わせて実施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します（一部集合形式のみのクラスあり）。第３期はオンデマンド形式（一部オンライン形式を含む）と集合形式を組み合わせて実施します（</a:t>
            </a:r>
            <a:r>
              <a:rPr lang="ja-JP" altLang="en-US" sz="900" u="sng" dirty="0"/>
              <a:t>集合形式のみのクラス</a:t>
            </a:r>
            <a:endParaRPr lang="en-US" altLang="ja-JP" sz="900" u="sng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</a:t>
            </a:r>
            <a:r>
              <a:rPr lang="ja-JP" altLang="en-US" sz="900" u="sng" dirty="0"/>
              <a:t>はありません</a:t>
            </a:r>
            <a:r>
              <a:rPr lang="ja-JP" altLang="en-US" sz="900" dirty="0"/>
              <a:t>）。利用者支援事業（特定型）については、オンデマンド形式（一部オンライン形式を含む）により実施します（</a:t>
            </a:r>
            <a:r>
              <a:rPr lang="ja-JP" altLang="en-US" sz="900" u="sng" dirty="0"/>
              <a:t>集合形式のみのクラスはありません</a:t>
            </a:r>
            <a:r>
              <a:rPr lang="ja-JP" altLang="en-US" sz="900" dirty="0"/>
              <a:t>）。　　　　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地域子育て支援拠点事業については、オンデマンド形式（一部オンライン形式を含む）と</a:t>
            </a:r>
            <a:r>
              <a:rPr lang="en-US" altLang="ja-JP" sz="900" dirty="0"/>
              <a:t> </a:t>
            </a:r>
            <a:r>
              <a:rPr lang="ja-JP" altLang="en-US" sz="900" dirty="0"/>
              <a:t>集合形式を組み合わせて実施します</a:t>
            </a:r>
            <a:r>
              <a:rPr lang="en-US" altLang="ja-JP" sz="900" dirty="0"/>
              <a:t>  </a:t>
            </a:r>
            <a:r>
              <a:rPr lang="ja-JP" altLang="en-US" sz="900" dirty="0"/>
              <a:t>（一部集合形式のみのクラスあり）。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８  放課後児童コースについては、オンデマンド形式（一部オンライン形式を含む）により実施します（一部集合形式のみのクラスあり）。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en-US" altLang="ja-JP" sz="900" dirty="0"/>
              <a:t>※</a:t>
            </a:r>
            <a:r>
              <a:rPr lang="ja-JP" altLang="en-US" sz="900" dirty="0"/>
              <a:t>９ 社会的養護コースについては、オンデマンド形式（一部オンライン形式を含む）と集合形式を組み合わせて実施します（一部集合形式のみのクラスあり）。　　</a:t>
            </a:r>
            <a:endParaRPr lang="en-US" altLang="ja-JP" sz="900" dirty="0"/>
          </a:p>
          <a:p>
            <a:pPr>
              <a:lnSpc>
                <a:spcPts val="1300"/>
              </a:lnSpc>
            </a:pPr>
            <a:r>
              <a:rPr lang="ja-JP" altLang="en-US" sz="900" dirty="0"/>
              <a:t>　　　</a:t>
            </a:r>
            <a:endParaRPr lang="en-US" altLang="ja-JP" sz="900" dirty="0"/>
          </a:p>
          <a:p>
            <a:pPr>
              <a:lnSpc>
                <a:spcPts val="1300"/>
              </a:lnSpc>
            </a:pPr>
            <a:endParaRPr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2761993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Words>719</Words>
  <Application>Microsoft Office PowerPoint</Application>
  <PresentationFormat>画面に合わせる (4:3)</PresentationFormat>
  <Paragraphs>82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山崎　実生</cp:lastModifiedBy>
  <cp:revision>165</cp:revision>
  <cp:lastPrinted>2026-02-02T07:11:53Z</cp:lastPrinted>
  <dcterms:created xsi:type="dcterms:W3CDTF">2018-05-28T04:58:18Z</dcterms:created>
  <dcterms:modified xsi:type="dcterms:W3CDTF">2026-02-26T01:52:07Z</dcterms:modified>
</cp:coreProperties>
</file>