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1_A63C289C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258" r:id="rId2"/>
    <p:sldId id="259" r:id="rId3"/>
    <p:sldId id="257" r:id="rId4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7F3AC1-AFE6-C9A7-1FA7-AE8FC7AC3985}" name="深澤　健" initials="健深" userId="S::T0496855@taims.metro.tokyo.jp::86668323-52cc-4136-b4a5-c4d86c4a4dd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5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omments/modernComment_101_A63C289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DB1AFE3-A5E8-4F8B-AC69-D9B07E33C8EF}" authorId="{EE7F3AC1-AFE6-C9A7-1FA7-AE8FC7AC3985}" created="2025-03-04T08:34:42.73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788960412" sldId="257"/>
      <ac:picMk id="7" creationId="{4518CABB-419F-E7C4-A09C-26443383091C}"/>
    </ac:deMkLst>
    <p188:txBody>
      <a:bodyPr/>
      <a:lstStyle/>
      <a:p>
        <a:r>
          <a:rPr lang="ja-JP" altLang="en-US"/>
          <a:t>（申請完了メール）
ご入力いただきました、申請は送信されました。
申請内容を審査し、不備がなければ、後日、指定更新通知（紙）をご指定の送付先へ送付します。
というのは、同でしょう。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2ED8E-CB4C-4EE8-B4AC-85ABE2D6D01A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5CC5D-5B9E-48B5-B41A-44FF6E7072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718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621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1pPr>
    <a:lvl2pPr marL="536311" algn="l" defTabSz="1072621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2pPr>
    <a:lvl3pPr marL="1072621" algn="l" defTabSz="1072621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3pPr>
    <a:lvl4pPr marL="1608932" algn="l" defTabSz="1072621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4pPr>
    <a:lvl5pPr marL="2145243" algn="l" defTabSz="1072621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5pPr>
    <a:lvl6pPr marL="2681554" algn="l" defTabSz="1072621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6pPr>
    <a:lvl7pPr marL="3217864" algn="l" defTabSz="1072621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7pPr>
    <a:lvl8pPr marL="3754175" algn="l" defTabSz="1072621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8pPr>
    <a:lvl9pPr marL="4290486" algn="l" defTabSz="1072621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75CC5D-5B9E-48B5-B41A-44FF6E707200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443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566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35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08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057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585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43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15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504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88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98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82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8DC821-8D5B-428C-B123-185D0CB98064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1AA1C5-7805-4F89-9353-C66A7F595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17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1_A63C289C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F097F464-8076-48D3-4EF5-B4C331FD74C0}"/>
              </a:ext>
            </a:extLst>
          </p:cNvPr>
          <p:cNvSpPr/>
          <p:nvPr/>
        </p:nvSpPr>
        <p:spPr>
          <a:xfrm>
            <a:off x="199658" y="157327"/>
            <a:ext cx="9504726" cy="4334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88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C0C7657-0684-7017-C695-988CFD98E371}"/>
              </a:ext>
            </a:extLst>
          </p:cNvPr>
          <p:cNvSpPr txBox="1"/>
          <p:nvPr/>
        </p:nvSpPr>
        <p:spPr>
          <a:xfrm>
            <a:off x="2369463" y="164832"/>
            <a:ext cx="5165113" cy="425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167" b="1" dirty="0"/>
              <a:t>申請フォームの手引き　：　申請画面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2C29AC6-5E26-01DB-661D-D4987BCAAE6F}"/>
              </a:ext>
            </a:extLst>
          </p:cNvPr>
          <p:cNvSpPr txBox="1"/>
          <p:nvPr/>
        </p:nvSpPr>
        <p:spPr>
          <a:xfrm>
            <a:off x="4770721" y="1142143"/>
            <a:ext cx="4953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dirty="0"/>
              <a:t>① 東京都からの案内メール、またはホームページに掲載の申請フォーム</a:t>
            </a:r>
            <a:r>
              <a:rPr kumimoji="1" lang="en-US" altLang="ja-JP" dirty="0"/>
              <a:t>URL</a:t>
            </a:r>
            <a:r>
              <a:rPr kumimoji="1" lang="ja-JP" altLang="en-US" dirty="0"/>
              <a:t>より申請画面に入ります。</a:t>
            </a:r>
            <a:endParaRPr kumimoji="1" lang="en-US" altLang="ja-JP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D1A7B63-4FD2-1763-5601-305D859FEE8A}"/>
              </a:ext>
            </a:extLst>
          </p:cNvPr>
          <p:cNvSpPr txBox="1"/>
          <p:nvPr/>
        </p:nvSpPr>
        <p:spPr>
          <a:xfrm>
            <a:off x="4770721" y="2474893"/>
            <a:ext cx="4953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dirty="0"/>
              <a:t>② 各項目へ入力をしてください。</a:t>
            </a:r>
            <a:endParaRPr lang="ja-JP" altLang="en-US" dirty="0"/>
          </a:p>
        </p:txBody>
      </p:sp>
      <p:pic>
        <p:nvPicPr>
          <p:cNvPr id="12" name="図 11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43A3388-F126-E0A6-C84E-EA6E4D8B77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6077" r="55195" b="29988"/>
          <a:stretch/>
        </p:blipFill>
        <p:spPr>
          <a:xfrm>
            <a:off x="199659" y="996396"/>
            <a:ext cx="4446232" cy="5531839"/>
          </a:xfrm>
          <a:prstGeom prst="rect">
            <a:avLst/>
          </a:prstGeom>
          <a:ln>
            <a:solidFill>
              <a:schemeClr val="tx2">
                <a:lumMod val="75000"/>
                <a:lumOff val="25000"/>
              </a:schemeClr>
            </a:solidFill>
          </a:ln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F18A619-D39C-C278-BC6D-A41961BCBEAE}"/>
              </a:ext>
            </a:extLst>
          </p:cNvPr>
          <p:cNvSpPr txBox="1"/>
          <p:nvPr/>
        </p:nvSpPr>
        <p:spPr>
          <a:xfrm>
            <a:off x="4770721" y="3622977"/>
            <a:ext cx="5338618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dirty="0"/>
              <a:t>③提出書類をアップロードしてください。</a:t>
            </a:r>
            <a:endParaRPr kumimoji="1" lang="en-US" altLang="ja-JP" dirty="0"/>
          </a:p>
          <a:p>
            <a:r>
              <a:rPr kumimoji="1" lang="en-US" altLang="ja-JP" sz="1400" dirty="0"/>
              <a:t>(1)</a:t>
            </a:r>
            <a:r>
              <a:rPr kumimoji="1" lang="ja-JP" altLang="en-US" sz="1400" dirty="0"/>
              <a:t>介護保険施設（介護老人福祉施設）指定（許可）更新申請書</a:t>
            </a:r>
            <a:endParaRPr kumimoji="1" lang="en-US" altLang="ja-JP" sz="1400" dirty="0"/>
          </a:p>
          <a:p>
            <a:r>
              <a:rPr kumimoji="1" lang="en-US" altLang="ja-JP" sz="1400" dirty="0"/>
              <a:t>(2)</a:t>
            </a:r>
            <a:r>
              <a:rPr kumimoji="1" lang="ja-JP" altLang="en-US" sz="1400" dirty="0"/>
              <a:t>介護保険法第</a:t>
            </a:r>
            <a:r>
              <a:rPr kumimoji="1" lang="en-US" altLang="ja-JP" sz="1400" dirty="0"/>
              <a:t>86</a:t>
            </a:r>
            <a:r>
              <a:rPr kumimoji="1" lang="ja-JP" altLang="en-US" sz="1400" dirty="0"/>
              <a:t>条第</a:t>
            </a:r>
            <a:r>
              <a:rPr kumimoji="1" lang="en-US" altLang="ja-JP" sz="1400" dirty="0"/>
              <a:t>2</a:t>
            </a:r>
            <a:r>
              <a:rPr kumimoji="1" lang="ja-JP" altLang="en-US" sz="1400" dirty="0"/>
              <a:t>項各号の規定に該当しない旨の誓約書</a:t>
            </a:r>
            <a:endParaRPr kumimoji="1" lang="en-US" altLang="ja-JP" sz="1400" dirty="0"/>
          </a:p>
          <a:p>
            <a:endParaRPr kumimoji="1" lang="en-US" altLang="ja-JP" dirty="0"/>
          </a:p>
          <a:p>
            <a:r>
              <a:rPr kumimoji="1" lang="en-US" altLang="ja-JP" dirty="0"/>
              <a:t>※</a:t>
            </a:r>
            <a:r>
              <a:rPr kumimoji="1" lang="ja-JP" altLang="en-US" dirty="0"/>
              <a:t>指定有効期限が満了となる事業所番号分の</a:t>
            </a:r>
            <a:endParaRPr kumimoji="1" lang="en-US" altLang="ja-JP" dirty="0"/>
          </a:p>
          <a:p>
            <a:r>
              <a:rPr kumimoji="1" lang="ja-JP" altLang="en-US" dirty="0"/>
              <a:t>　申請書をアップロードしてください。</a:t>
            </a:r>
            <a:endParaRPr kumimoji="1" lang="en-US" altLang="ja-JP" dirty="0"/>
          </a:p>
          <a:p>
            <a:r>
              <a:rPr kumimoji="1" lang="ja-JP" altLang="en-US" dirty="0"/>
              <a:t>　</a:t>
            </a:r>
            <a:r>
              <a:rPr kumimoji="1" lang="ja-JP" altLang="en-US" sz="1400" dirty="0"/>
              <a:t>例）</a:t>
            </a:r>
            <a:r>
              <a:rPr kumimoji="1" lang="ja-JP" altLang="en-US" sz="1400" u="sng" dirty="0"/>
              <a:t>ユニット型、従来型どちらも満了になる場合</a:t>
            </a:r>
            <a:endParaRPr kumimoji="1" lang="en-US" altLang="ja-JP" sz="1400" u="sng" dirty="0"/>
          </a:p>
          <a:p>
            <a:r>
              <a:rPr kumimoji="1" lang="ja-JP" altLang="en-US" sz="1400" dirty="0"/>
              <a:t>　　   </a:t>
            </a:r>
            <a:r>
              <a:rPr kumimoji="1" lang="ja-JP" altLang="en-US" sz="1400" u="sng" dirty="0"/>
              <a:t>→ユニット型、従来型それぞれ（２施設分）同時に</a:t>
            </a:r>
            <a:endParaRPr kumimoji="1" lang="en-US" altLang="ja-JP" sz="1400" u="sng" dirty="0"/>
          </a:p>
          <a:p>
            <a:r>
              <a:rPr kumimoji="1" lang="ja-JP" altLang="en-US" sz="1400" dirty="0"/>
              <a:t>　　　</a:t>
            </a:r>
            <a:r>
              <a:rPr kumimoji="1" lang="ja-JP" altLang="en-US" sz="1400" u="sng" dirty="0"/>
              <a:t> アップロードしてください。</a:t>
            </a:r>
            <a:endParaRPr kumimoji="1" lang="en-US" altLang="ja-JP" sz="1400" u="sng" dirty="0"/>
          </a:p>
        </p:txBody>
      </p:sp>
      <p:pic>
        <p:nvPicPr>
          <p:cNvPr id="17" name="図 16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2B168CA-4336-39E7-C6DB-7FC8FDA462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2" t="412" r="45152" b="96817"/>
          <a:stretch/>
        </p:blipFill>
        <p:spPr>
          <a:xfrm>
            <a:off x="199658" y="711200"/>
            <a:ext cx="4446232" cy="285071"/>
          </a:xfrm>
          <a:prstGeom prst="rect">
            <a:avLst/>
          </a:prstGeom>
          <a:ln>
            <a:solidFill>
              <a:schemeClr val="tx2">
                <a:lumMod val="75000"/>
                <a:lumOff val="2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73727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6387ACD-DB08-BA3F-44D3-185BBB228948}"/>
              </a:ext>
            </a:extLst>
          </p:cNvPr>
          <p:cNvSpPr txBox="1"/>
          <p:nvPr/>
        </p:nvSpPr>
        <p:spPr>
          <a:xfrm>
            <a:off x="5814958" y="415637"/>
            <a:ext cx="3975663" cy="3292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733" dirty="0"/>
              <a:t>④指定更新手続き完了後はフォームにご入力いただいた住所へ通知（紙）を送付します。</a:t>
            </a:r>
            <a:endParaRPr kumimoji="1" lang="en-US" altLang="ja-JP" sz="1733" dirty="0"/>
          </a:p>
          <a:p>
            <a:endParaRPr kumimoji="1" lang="en-US" altLang="ja-JP" sz="1733" dirty="0"/>
          </a:p>
          <a:p>
            <a:endParaRPr kumimoji="1" lang="en-US" altLang="ja-JP" sz="1733" dirty="0"/>
          </a:p>
          <a:p>
            <a:r>
              <a:rPr kumimoji="1" lang="ja-JP" altLang="en-US" sz="1733" dirty="0"/>
              <a:t>⑤確認事項がある場合は東京都担当者より、フォームへご入力いただいた</a:t>
            </a:r>
            <a:endParaRPr kumimoji="1" lang="en-US" altLang="ja-JP" sz="1733" dirty="0"/>
          </a:p>
          <a:p>
            <a:r>
              <a:rPr kumimoji="1" lang="ja-JP" altLang="en-US" sz="1733" dirty="0"/>
              <a:t>ご担当者様宛にご連絡いたします。</a:t>
            </a:r>
            <a:endParaRPr kumimoji="1" lang="en-US" altLang="ja-JP" sz="1733" dirty="0"/>
          </a:p>
          <a:p>
            <a:endParaRPr kumimoji="1" lang="en-US" altLang="ja-JP" sz="1733" dirty="0"/>
          </a:p>
          <a:p>
            <a:endParaRPr kumimoji="1" lang="en-US" altLang="ja-JP" sz="1733" dirty="0"/>
          </a:p>
          <a:p>
            <a:r>
              <a:rPr kumimoji="1" lang="ja-JP" altLang="en-US" sz="1733" dirty="0"/>
              <a:t>⑥「確認画面へ進む」から、入力内容の確認をしてください。</a:t>
            </a:r>
            <a:endParaRPr kumimoji="1" lang="en-US" altLang="ja-JP" sz="1733" dirty="0"/>
          </a:p>
        </p:txBody>
      </p:sp>
      <p:pic>
        <p:nvPicPr>
          <p:cNvPr id="7" name="図 6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10746A5-FD02-1A57-B20F-3DB2342595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152" r="33429" b="-98"/>
          <a:stretch/>
        </p:blipFill>
        <p:spPr>
          <a:xfrm>
            <a:off x="153067" y="415637"/>
            <a:ext cx="5661891" cy="3231320"/>
          </a:xfrm>
          <a:prstGeom prst="rect">
            <a:avLst/>
          </a:prstGeom>
          <a:ln>
            <a:solidFill>
              <a:schemeClr val="tx2">
                <a:lumMod val="75000"/>
                <a:lumOff val="25000"/>
              </a:schemeClr>
            </a:solidFill>
          </a:ln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0D90B83-FD2A-39C3-1476-9D0B020A9A7F}"/>
              </a:ext>
            </a:extLst>
          </p:cNvPr>
          <p:cNvSpPr/>
          <p:nvPr/>
        </p:nvSpPr>
        <p:spPr>
          <a:xfrm>
            <a:off x="3371942" y="3142671"/>
            <a:ext cx="904493" cy="37638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3B8C31B2-F431-0F4D-ED0B-F192F4038CA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3259"/>
          <a:stretch/>
        </p:blipFill>
        <p:spPr>
          <a:xfrm>
            <a:off x="153068" y="4033477"/>
            <a:ext cx="5661891" cy="2381574"/>
          </a:xfrm>
          <a:prstGeom prst="rect">
            <a:avLst/>
          </a:prstGeom>
          <a:ln>
            <a:solidFill>
              <a:schemeClr val="tx2">
                <a:lumMod val="75000"/>
                <a:lumOff val="25000"/>
              </a:schemeClr>
            </a:solidFill>
          </a:ln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9FCD5BE-EE08-96CC-7338-F910143B27D2}"/>
              </a:ext>
            </a:extLst>
          </p:cNvPr>
          <p:cNvSpPr txBox="1"/>
          <p:nvPr/>
        </p:nvSpPr>
        <p:spPr>
          <a:xfrm>
            <a:off x="5930337" y="4642480"/>
            <a:ext cx="49553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dirty="0"/>
              <a:t>⑦</a:t>
            </a:r>
            <a:r>
              <a:rPr kumimoji="1" lang="ja-JP" altLang="en-US" sz="1800" dirty="0"/>
              <a:t>入力内容に間違いがなければ</a:t>
            </a:r>
            <a:endParaRPr kumimoji="1" lang="en-US" altLang="ja-JP" sz="1800" dirty="0"/>
          </a:p>
          <a:p>
            <a:r>
              <a:rPr kumimoji="1" lang="ja-JP" altLang="en-US" sz="1800" dirty="0"/>
              <a:t>「送信」を押して申請は完了です。</a:t>
            </a:r>
            <a:endParaRPr kumimoji="1" lang="en-US" altLang="ja-JP" sz="1800" dirty="0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2D3D53D3-2F95-83EE-C71F-08A848AB54B6}"/>
              </a:ext>
            </a:extLst>
          </p:cNvPr>
          <p:cNvSpPr/>
          <p:nvPr/>
        </p:nvSpPr>
        <p:spPr>
          <a:xfrm>
            <a:off x="4048507" y="6038668"/>
            <a:ext cx="904493" cy="37638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E67B253-3A50-FABB-BE46-5EA1C12F36B4}"/>
              </a:ext>
            </a:extLst>
          </p:cNvPr>
          <p:cNvSpPr/>
          <p:nvPr/>
        </p:nvSpPr>
        <p:spPr>
          <a:xfrm>
            <a:off x="1551709" y="4765964"/>
            <a:ext cx="2235200" cy="221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3760E15-C8B7-48BC-9995-8FDFEBDA09A7}"/>
              </a:ext>
            </a:extLst>
          </p:cNvPr>
          <p:cNvSpPr/>
          <p:nvPr/>
        </p:nvSpPr>
        <p:spPr>
          <a:xfrm>
            <a:off x="1551709" y="5397247"/>
            <a:ext cx="2235200" cy="477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F94D037B-882F-CAF0-A92D-E01360B7E662}"/>
              </a:ext>
            </a:extLst>
          </p:cNvPr>
          <p:cNvSpPr/>
          <p:nvPr/>
        </p:nvSpPr>
        <p:spPr>
          <a:xfrm>
            <a:off x="5698496" y="4815976"/>
            <a:ext cx="3759192" cy="12403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88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44BB46E-D493-44BF-FF1F-7466788000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626" y="1293321"/>
            <a:ext cx="5079845" cy="1337099"/>
          </a:xfrm>
          <a:prstGeom prst="rect">
            <a:avLst/>
          </a:prstGeom>
          <a:ln>
            <a:solidFill>
              <a:schemeClr val="tx2">
                <a:lumMod val="75000"/>
                <a:lumOff val="25000"/>
              </a:schemeClr>
            </a:solidFill>
          </a:ln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23ABA35-5AF8-6F21-8224-BC381E0BCE4A}"/>
              </a:ext>
            </a:extLst>
          </p:cNvPr>
          <p:cNvSpPr/>
          <p:nvPr/>
        </p:nvSpPr>
        <p:spPr>
          <a:xfrm>
            <a:off x="119697" y="384165"/>
            <a:ext cx="9666605" cy="38385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88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4F48067-613A-E76B-F19F-F73D486C0FD7}"/>
              </a:ext>
            </a:extLst>
          </p:cNvPr>
          <p:cNvSpPr txBox="1"/>
          <p:nvPr/>
        </p:nvSpPr>
        <p:spPr>
          <a:xfrm>
            <a:off x="2340293" y="384165"/>
            <a:ext cx="5225415" cy="425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167" b="1" dirty="0"/>
              <a:t>申請フォームの手引き　：　申請完了後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C8DF35A-96C4-2FA8-0EBA-35E020D10146}"/>
              </a:ext>
            </a:extLst>
          </p:cNvPr>
          <p:cNvSpPr txBox="1"/>
          <p:nvPr/>
        </p:nvSpPr>
        <p:spPr>
          <a:xfrm>
            <a:off x="5303353" y="1335285"/>
            <a:ext cx="4469351" cy="4359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33" dirty="0"/>
              <a:t>⑧申請完了後は左の画面が表示されます。</a:t>
            </a:r>
            <a:endParaRPr kumimoji="1" lang="en-US" altLang="ja-JP" sz="1733" dirty="0"/>
          </a:p>
          <a:p>
            <a:endParaRPr kumimoji="1" lang="en-US" altLang="ja-JP" sz="1733" dirty="0"/>
          </a:p>
          <a:p>
            <a:endParaRPr kumimoji="1" lang="en-US" altLang="ja-JP" sz="1733" dirty="0"/>
          </a:p>
          <a:p>
            <a:endParaRPr kumimoji="1" lang="en-US" altLang="ja-JP" sz="1733" dirty="0"/>
          </a:p>
          <a:p>
            <a:endParaRPr kumimoji="1" lang="en-US" altLang="ja-JP" sz="1733" dirty="0"/>
          </a:p>
          <a:p>
            <a:endParaRPr kumimoji="1" lang="en-US" altLang="ja-JP" sz="1733" dirty="0"/>
          </a:p>
          <a:p>
            <a:endParaRPr kumimoji="1" lang="en-US" altLang="ja-JP" sz="1733" dirty="0"/>
          </a:p>
          <a:p>
            <a:endParaRPr kumimoji="1" lang="en-US" altLang="ja-JP" sz="1733" dirty="0"/>
          </a:p>
          <a:p>
            <a:r>
              <a:rPr kumimoji="1" lang="ja-JP" altLang="en-US" sz="1733" dirty="0"/>
              <a:t>⑨申請フォームへご入力いただいたメール</a:t>
            </a:r>
            <a:endParaRPr kumimoji="1" lang="en-US" altLang="ja-JP" sz="1733" dirty="0"/>
          </a:p>
          <a:p>
            <a:r>
              <a:rPr kumimoji="1" lang="ja-JP" altLang="en-US" sz="1733" dirty="0"/>
              <a:t>　アドレスへ、申請完了のメールが</a:t>
            </a:r>
            <a:endParaRPr kumimoji="1" lang="en-US" altLang="ja-JP" sz="1733" dirty="0"/>
          </a:p>
          <a:p>
            <a:r>
              <a:rPr kumimoji="1" lang="ja-JP" altLang="en-US" sz="1733" dirty="0"/>
              <a:t>　自動送信されます。</a:t>
            </a:r>
            <a:endParaRPr kumimoji="1" lang="en-US" altLang="ja-JP" sz="1733" dirty="0"/>
          </a:p>
          <a:p>
            <a:r>
              <a:rPr kumimoji="1" lang="ja-JP" altLang="en-US" sz="1733" dirty="0"/>
              <a:t>　</a:t>
            </a:r>
            <a:endParaRPr kumimoji="1" lang="en-US" altLang="ja-JP" sz="1733" dirty="0"/>
          </a:p>
          <a:p>
            <a:endParaRPr kumimoji="1" lang="en-US" altLang="ja-JP" sz="1733" dirty="0"/>
          </a:p>
          <a:p>
            <a:endParaRPr kumimoji="1" lang="en-US" altLang="ja-JP" sz="1733" dirty="0"/>
          </a:p>
          <a:p>
            <a:endParaRPr kumimoji="1" lang="en-US" altLang="ja-JP" sz="1733" dirty="0"/>
          </a:p>
          <a:p>
            <a:endParaRPr kumimoji="1" lang="ja-JP" altLang="en-US" sz="1733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82029B6-84C0-A646-137F-C40B176B500D}"/>
              </a:ext>
            </a:extLst>
          </p:cNvPr>
          <p:cNvSpPr txBox="1"/>
          <p:nvPr/>
        </p:nvSpPr>
        <p:spPr>
          <a:xfrm>
            <a:off x="74295" y="968297"/>
            <a:ext cx="1968818" cy="325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17" dirty="0"/>
              <a:t>【</a:t>
            </a:r>
            <a:r>
              <a:rPr kumimoji="1" lang="ja-JP" altLang="en-US" sz="1517" dirty="0"/>
              <a:t>申請完了画面</a:t>
            </a:r>
            <a:r>
              <a:rPr kumimoji="1" lang="en-US" altLang="ja-JP" sz="1517" dirty="0"/>
              <a:t>】</a:t>
            </a:r>
            <a:endParaRPr kumimoji="1" lang="ja-JP" altLang="en-US" sz="1517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B57D771-A4CD-BB42-FB15-A97C2002F850}"/>
              </a:ext>
            </a:extLst>
          </p:cNvPr>
          <p:cNvSpPr txBox="1"/>
          <p:nvPr/>
        </p:nvSpPr>
        <p:spPr>
          <a:xfrm>
            <a:off x="74295" y="3087883"/>
            <a:ext cx="1968818" cy="325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17" dirty="0"/>
              <a:t>【</a:t>
            </a:r>
            <a:r>
              <a:rPr kumimoji="1" lang="ja-JP" altLang="en-US" sz="1517" dirty="0"/>
              <a:t>申請完了メール</a:t>
            </a:r>
            <a:r>
              <a:rPr kumimoji="1" lang="en-US" altLang="ja-JP" sz="1517" dirty="0"/>
              <a:t>】</a:t>
            </a:r>
            <a:endParaRPr kumimoji="1" lang="ja-JP" altLang="en-US" sz="1517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EBED32E-9B0C-BAEA-B964-D7417D223FD8}"/>
              </a:ext>
            </a:extLst>
          </p:cNvPr>
          <p:cNvSpPr txBox="1"/>
          <p:nvPr/>
        </p:nvSpPr>
        <p:spPr>
          <a:xfrm>
            <a:off x="5802244" y="4897291"/>
            <a:ext cx="3526928" cy="1159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733" dirty="0"/>
              <a:t>【</a:t>
            </a:r>
            <a:r>
              <a:rPr kumimoji="1" lang="ja-JP" altLang="en-US" sz="1733" dirty="0"/>
              <a:t>お問合せ先</a:t>
            </a:r>
            <a:r>
              <a:rPr kumimoji="1" lang="en-US" altLang="ja-JP" sz="1733" dirty="0"/>
              <a:t>】</a:t>
            </a:r>
          </a:p>
          <a:p>
            <a:r>
              <a:rPr kumimoji="1" lang="ja-JP" altLang="en-US" sz="1733" dirty="0"/>
              <a:t>東京都 福祉局 高齢者施策推進部 </a:t>
            </a:r>
            <a:endParaRPr kumimoji="1" lang="en-US" altLang="ja-JP" sz="1733" dirty="0"/>
          </a:p>
          <a:p>
            <a:r>
              <a:rPr kumimoji="1" lang="ja-JP" altLang="en-US" sz="1733" dirty="0"/>
              <a:t>施設支援課 施設整備担当</a:t>
            </a:r>
            <a:endParaRPr kumimoji="1" lang="en-US" altLang="ja-JP" sz="1733" dirty="0"/>
          </a:p>
          <a:p>
            <a:r>
              <a:rPr kumimoji="1" lang="ja-JP" altLang="en-US" sz="1733" dirty="0"/>
              <a:t>電話：０３－５０００－７５６６</a:t>
            </a:r>
            <a:endParaRPr kumimoji="1" lang="en-US" altLang="ja-JP" sz="1733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2F3A8F9-F8BF-4913-387C-F4020C78EC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508" y="3413678"/>
            <a:ext cx="5079845" cy="1777946"/>
          </a:xfrm>
          <a:prstGeom prst="rect">
            <a:avLst/>
          </a:prstGeom>
          <a:ln>
            <a:solidFill>
              <a:schemeClr val="tx2">
                <a:lumMod val="75000"/>
                <a:lumOff val="2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78896041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566</TotalTime>
  <Words>271</Words>
  <Application>Microsoft Office PowerPoint</Application>
  <PresentationFormat>A4 210 x 297 mm</PresentationFormat>
  <Paragraphs>44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及川　茜里</dc:creator>
  <cp:lastModifiedBy>及川　茜里</cp:lastModifiedBy>
  <cp:revision>5</cp:revision>
  <dcterms:created xsi:type="dcterms:W3CDTF">2025-03-04T04:07:01Z</dcterms:created>
  <dcterms:modified xsi:type="dcterms:W3CDTF">2025-03-05T08:38:02Z</dcterms:modified>
</cp:coreProperties>
</file>