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2801600" cy="96012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E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23" y="53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AB21F-CB4A-49B9-A1BC-C556CF1BC312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0AE2A-DA1F-4C76-9143-DEA6AE090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37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2243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1pPr>
    <a:lvl2pPr marL="561122" algn="l" defTabSz="1122243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2pPr>
    <a:lvl3pPr marL="1122243" algn="l" defTabSz="1122243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3pPr>
    <a:lvl4pPr marL="1683365" algn="l" defTabSz="1122243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4pPr>
    <a:lvl5pPr marL="2244486" algn="l" defTabSz="1122243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5pPr>
    <a:lvl6pPr marL="2805608" algn="l" defTabSz="1122243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6pPr>
    <a:lvl7pPr marL="3366729" algn="l" defTabSz="1122243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7pPr>
    <a:lvl8pPr marL="3927851" algn="l" defTabSz="1122243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8pPr>
    <a:lvl9pPr marL="4488972" algn="l" defTabSz="1122243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6B8-6231-487A-B62D-DCDF58D8305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FE45-E06C-485A-B931-AFE5E945D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97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6B8-6231-487A-B62D-DCDF58D8305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FE45-E06C-485A-B931-AFE5E945D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65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6B8-6231-487A-B62D-DCDF58D8305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FE45-E06C-485A-B931-AFE5E945D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89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6B8-6231-487A-B62D-DCDF58D8305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FE45-E06C-485A-B931-AFE5E945D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8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6B8-6231-487A-B62D-DCDF58D8305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FE45-E06C-485A-B931-AFE5E945D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02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6B8-6231-487A-B62D-DCDF58D8305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FE45-E06C-485A-B931-AFE5E945D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44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6B8-6231-487A-B62D-DCDF58D8305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FE45-E06C-485A-B931-AFE5E945D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6B8-6231-487A-B62D-DCDF58D8305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FE45-E06C-485A-B931-AFE5E945D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03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6B8-6231-487A-B62D-DCDF58D8305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FE45-E06C-485A-B931-AFE5E945D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84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6B8-6231-487A-B62D-DCDF58D8305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FE45-E06C-485A-B931-AFE5E945D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6B8-6231-487A-B62D-DCDF58D8305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FE45-E06C-485A-B931-AFE5E945D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7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C6B8-6231-487A-B62D-DCDF58D8305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5FE45-E06C-485A-B931-AFE5E945D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95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jpg"/><Relationship Id="rId21" Type="http://schemas.microsoft.com/office/2007/relationships/hdphoto" Target="../media/hdphoto2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3150174" y="7232862"/>
            <a:ext cx="2943954" cy="2260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4760" y="62097"/>
            <a:ext cx="5094861" cy="12407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ぱくぱくおたより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69333" y="1067613"/>
            <a:ext cx="3291245" cy="1888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城南分園　栄養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4" y="1276337"/>
            <a:ext cx="5764764" cy="3206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1" y="98152"/>
            <a:ext cx="5755487" cy="311353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6534843" y="8115259"/>
            <a:ext cx="6069906" cy="1341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54327" r="3753" b="7019"/>
          <a:stretch/>
        </p:blipFill>
        <p:spPr>
          <a:xfrm>
            <a:off x="6785857" y="55323"/>
            <a:ext cx="5447486" cy="698979"/>
          </a:xfrm>
          <a:prstGeom prst="rect">
            <a:avLst/>
          </a:prstGeom>
        </p:spPr>
      </p:pic>
      <p:sp>
        <p:nvSpPr>
          <p:cNvPr id="18" name="テキスト ボックス 5"/>
          <p:cNvSpPr txBox="1"/>
          <p:nvPr/>
        </p:nvSpPr>
        <p:spPr>
          <a:xfrm>
            <a:off x="7807552" y="186318"/>
            <a:ext cx="3263624" cy="470725"/>
          </a:xfrm>
          <a:prstGeom prst="rect">
            <a:avLst/>
          </a:prstGeom>
          <a:solidFill>
            <a:schemeClr val="bg1">
              <a:alpha val="81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softEdge rad="889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今月のレシピ紹介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598521" y="1653310"/>
            <a:ext cx="3000797" cy="369332"/>
          </a:xfrm>
          <a:prstGeom prst="rect">
            <a:avLst/>
          </a:prstGeom>
          <a:solidFill>
            <a:srgbClr val="FAE0CE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お通じについて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63675" y="8198770"/>
            <a:ext cx="6105384" cy="125805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献立</a:t>
            </a: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予定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 </a:t>
            </a:r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日（木）　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冬至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幽庵焼き ＆ いとこ煮</a:t>
            </a:r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 </a:t>
            </a:r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日（火）　クリスマスイブ　ホワイトソースのハンバーグ</a:t>
            </a:r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 </a:t>
            </a:r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日（水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クリスマス　いちごプリン　</a:t>
            </a:r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 </a:t>
            </a:r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日（金）　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年越し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メニュ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</a:t>
            </a:r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年越しうどん ＆ えび天</a:t>
            </a:r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36"/>
          <p:cNvSpPr txBox="1"/>
          <p:nvPr/>
        </p:nvSpPr>
        <p:spPr>
          <a:xfrm>
            <a:off x="186580" y="2072558"/>
            <a:ext cx="6245001" cy="6064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快便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r>
              <a:rPr kumimoji="1" lang="ja-JP" altLang="en-US" sz="12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快食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sz="12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快眠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と並んで健康的な生活を支える大事な要素です。お通じが良いと、ごはんもおいしくしっかり食べることができます。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6486596" y="5831750"/>
            <a:ext cx="6140125" cy="2179511"/>
          </a:xfrm>
          <a:prstGeom prst="roundRect">
            <a:avLst/>
          </a:prstGeom>
          <a:solidFill>
            <a:srgbClr val="FA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6627393" y="6414074"/>
            <a:ext cx="3558883" cy="310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544076" y="5907425"/>
            <a:ext cx="45829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～旬の食材 ご紹介！～≪みかん≫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857" y="1661001"/>
            <a:ext cx="2912439" cy="198705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729502" y="3682331"/>
            <a:ext cx="3503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↑作りやすい量に調整して作ってみてください。</a:t>
            </a:r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6"/>
          <p:cNvSpPr txBox="1"/>
          <p:nvPr/>
        </p:nvSpPr>
        <p:spPr>
          <a:xfrm>
            <a:off x="6516376" y="791103"/>
            <a:ext cx="6110345" cy="49267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kumimoji="1" lang="ja-JP" altLang="en-US" sz="2000" b="1" kern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★治部煮★</a:t>
            </a:r>
            <a:endParaRPr kumimoji="1" lang="en-US" altLang="ja-JP" sz="1050" kern="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endParaRPr kumimoji="1" lang="en-US" altLang="ja-JP" sz="1400" b="1" kern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r>
              <a:rPr kumimoji="1" lang="ja-JP" altLang="en-US" sz="1400" b="1" kern="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★材料　（作りやすい量）</a:t>
            </a:r>
            <a:endParaRPr kumimoji="1" lang="ja-JP" altLang="en-US" sz="1400" b="1" kern="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endParaRPr kumimoji="1" lang="en-US" altLang="ja-JP" sz="1200" kern="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endParaRPr kumimoji="1" lang="en-US" altLang="ja-JP" sz="1200" kern="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r>
              <a:rPr kumimoji="1" lang="ja-JP" altLang="en-US" sz="1200" kern="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200" kern="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endParaRPr kumimoji="1" lang="en-US" altLang="ja-JP" sz="1400" b="1" kern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endParaRPr kumimoji="1" lang="en-US" altLang="ja-JP" sz="1400" b="1" kern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endParaRPr kumimoji="1" lang="en-US" altLang="ja-JP" sz="1400" b="1" kern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endParaRPr kumimoji="1" lang="en-US" altLang="ja-JP" sz="1400" b="1" kern="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endParaRPr kumimoji="1" lang="en-US" altLang="ja-JP" sz="1400" b="1" kern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endParaRPr kumimoji="1" lang="en-US" altLang="ja-JP" sz="1400" b="1" kern="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endParaRPr kumimoji="1" lang="en-US" altLang="ja-JP" sz="1400" b="1" kern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endParaRPr kumimoji="1" lang="en-US" altLang="ja-JP" sz="1400" b="1" kern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endParaRPr kumimoji="1" lang="en-US" altLang="ja-JP" sz="1400" b="1" kern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r>
              <a:rPr kumimoji="1" lang="ja-JP" altLang="en-US" sz="1400" b="1" kern="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★作り方　</a:t>
            </a:r>
            <a:r>
              <a:rPr kumimoji="1" lang="ja-JP" altLang="en-US" sz="1400" b="1" kern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b="1" kern="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なすといんげんは食べやすい大きさに切る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。鶏肉は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40g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程度に切り、薄く広げる。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なすは、皮に格子状に切れ目を入れると食べやすいです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　</a:t>
            </a:r>
            <a:r>
              <a:rPr kumimoji="1" lang="ja-JP" altLang="en-US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鶏もも肉に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片栗粉をまぶして、茹でる。なすといんげんは素揚げにする。（茹でも可）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　なすといん</a:t>
            </a:r>
            <a:r>
              <a:rPr kumimoji="1" lang="ja-JP" altLang="en-US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げんは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、〇の調味料で味をつける。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　あんの材料を鍋に入れ、弱火でかき混ぜながらとろみをつける。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　具材を盛り付けて、</a:t>
            </a:r>
            <a:r>
              <a:rPr kumimoji="1" lang="ja-JP" altLang="en-US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あんを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かける。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914400">
              <a:defRPr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本来は、出汁の中に、そのまま粉を付けたお肉を入れ作ります。煮ている間に、だし汁にとろみがついてジブジブ音がします。城南分園の作り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は、治部煮風です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144379" y="7230979"/>
            <a:ext cx="2887794" cy="22621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36"/>
          <p:cNvSpPr txBox="1"/>
          <p:nvPr/>
        </p:nvSpPr>
        <p:spPr>
          <a:xfrm>
            <a:off x="272841" y="7298406"/>
            <a:ext cx="2623775" cy="163370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00"/>
              </a:lnSpc>
            </a:pPr>
            <a:r>
              <a:rPr kumimoji="1" lang="ja-JP" altLang="en-US" sz="1400" b="1" i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水溶性食物繊維</a:t>
            </a:r>
            <a:endParaRPr kumimoji="1" lang="en-US" altLang="ja-JP" sz="1400" b="1" i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≪働き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≫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腸内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良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菌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を増やし腸内環境を整えたり、便を柔らかくしたりします。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≪食材≫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繊維のやわらかい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野菜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果物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、海藻に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多く含まれます。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033265" y="1092444"/>
            <a:ext cx="259345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金沢の郷土料理です。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16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とろみがあるあんの中で煮るため、ジブジブ音がするため「じぶに」というそうです。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36"/>
          <p:cNvSpPr txBox="1"/>
          <p:nvPr/>
        </p:nvSpPr>
        <p:spPr>
          <a:xfrm>
            <a:off x="136843" y="2618407"/>
            <a:ext cx="6245001" cy="39462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kumimoji="1" lang="ja-JP" altLang="en-US" sz="1400" b="1" i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★便秘の原因として考えられること</a:t>
            </a:r>
            <a:endParaRPr kumimoji="1" lang="en-US" altLang="ja-JP" sz="1400" b="1" i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36"/>
          <p:cNvSpPr txBox="1"/>
          <p:nvPr/>
        </p:nvSpPr>
        <p:spPr>
          <a:xfrm>
            <a:off x="6529368" y="6163731"/>
            <a:ext cx="3329811" cy="184716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みかんには、ビタミン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がたくさん含まれており免疫機能の向上に効果的です。その量は、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日に必要な量のおよそ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1/3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！手軽に食べられて、日々の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ビタミン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摂取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の手助けになります。収穫時期が早いほど、酸味が強くだんだんと甘味が増していきます。いつ頃のみかんが好みでしょうか？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6"/>
          <p:cNvSpPr txBox="1"/>
          <p:nvPr/>
        </p:nvSpPr>
        <p:spPr>
          <a:xfrm>
            <a:off x="306190" y="2932634"/>
            <a:ext cx="6044146" cy="5148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食物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繊維　　　　　食物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繊維は、腸内環境を整えたり、便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のカサを増やしたりと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良いお通じを助ける働きがあります。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6"/>
          <p:cNvSpPr txBox="1"/>
          <p:nvPr/>
        </p:nvSpPr>
        <p:spPr>
          <a:xfrm>
            <a:off x="6618077" y="3513047"/>
            <a:ext cx="3856530" cy="49776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★の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食材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は、お好みで変えたり量を調整してください。季節の野菜を使うとよいですね！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6"/>
          <p:cNvSpPr txBox="1"/>
          <p:nvPr/>
        </p:nvSpPr>
        <p:spPr>
          <a:xfrm>
            <a:off x="308307" y="3461187"/>
            <a:ext cx="6245001" cy="6643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　水分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水分が不足すると、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便から水分が吸い取られ固く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出しにくい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便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なってしまいます。小まめに水分を摂ることが大事です。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36"/>
          <p:cNvSpPr txBox="1"/>
          <p:nvPr/>
        </p:nvSpPr>
        <p:spPr>
          <a:xfrm>
            <a:off x="308306" y="3974940"/>
            <a:ext cx="6245001" cy="6162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　油分　　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油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も大事な栄養分です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。良質な油を程よく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とることでお通じ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　　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良くなること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あります。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36"/>
          <p:cNvSpPr txBox="1"/>
          <p:nvPr/>
        </p:nvSpPr>
        <p:spPr>
          <a:xfrm>
            <a:off x="289841" y="4492650"/>
            <a:ext cx="6245001" cy="72480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腸内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環境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発酵食品や乳酸菌により、腸内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環境を整えてあげる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と快便に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つながります。ヨーグルトや納豆などを取り入れましょう。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36"/>
          <p:cNvSpPr txBox="1"/>
          <p:nvPr/>
        </p:nvSpPr>
        <p:spPr>
          <a:xfrm>
            <a:off x="175939" y="5081938"/>
            <a:ext cx="6245001" cy="11204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食事のリズムや生活リズムを整えることも有効的です。食事をすると消化管が動き、便意が起きやすくなります。食事の後にトイレに行く習慣をつけるのもよいですね。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また、運動をして腸の動きを促すのも効果的です。お通じを整える方法は、人によって違うので色々な方法を試してみてください。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36"/>
          <p:cNvSpPr txBox="1"/>
          <p:nvPr/>
        </p:nvSpPr>
        <p:spPr>
          <a:xfrm>
            <a:off x="137601" y="6148677"/>
            <a:ext cx="5876552" cy="108418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kumimoji="1" lang="ja-JP" altLang="en-US" sz="1400" b="1" i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★食物繊維について</a:t>
            </a:r>
            <a:endParaRPr kumimoji="1" lang="en-US" altLang="ja-JP" sz="1400" b="1" i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食物繊維は、人の酵素で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消化することができません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。つまり栄養にはなりませんが、体の中で重要な役割を果たしています。水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溶ける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水溶性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食物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繊維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と水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溶けない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不溶性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食物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繊維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種類があります。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36"/>
          <p:cNvSpPr txBox="1"/>
          <p:nvPr/>
        </p:nvSpPr>
        <p:spPr>
          <a:xfrm>
            <a:off x="3258602" y="7270624"/>
            <a:ext cx="2720427" cy="185629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00"/>
              </a:lnSpc>
            </a:pPr>
            <a:r>
              <a:rPr kumimoji="1" lang="ja-JP" altLang="en-US" sz="1400" b="1" i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</a:t>
            </a:r>
            <a:r>
              <a:rPr kumimoji="1" lang="ja-JP" altLang="en-US" sz="1400" b="1" i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溶性食物繊維</a:t>
            </a:r>
            <a:endParaRPr kumimoji="1" lang="en-US" altLang="ja-JP" sz="1400" b="1" i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≪働き≫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便の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カサ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を増やして、腸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を刺激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し腸の運動を活発にしお通じを促します。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≪食材≫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豆類、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根菜、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きのこ、繊維のかたい野菜に多く含まれます。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75" b="99811" l="2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92"/>
          <a:stretch/>
        </p:blipFill>
        <p:spPr>
          <a:xfrm>
            <a:off x="9652992" y="5739990"/>
            <a:ext cx="3081951" cy="2363768"/>
          </a:xfrm>
          <a:prstGeom prst="rect">
            <a:avLst/>
          </a:prstGeom>
        </p:spPr>
      </p:pic>
      <p:sp>
        <p:nvSpPr>
          <p:cNvPr id="42" name="正方形/長方形 41"/>
          <p:cNvSpPr/>
          <p:nvPr/>
        </p:nvSpPr>
        <p:spPr>
          <a:xfrm>
            <a:off x="9980326" y="5952766"/>
            <a:ext cx="2473472" cy="1882567"/>
          </a:xfrm>
          <a:prstGeom prst="rect">
            <a:avLst/>
          </a:prstGeom>
          <a:solidFill>
            <a:srgbClr val="FFFFFF">
              <a:alpha val="73000"/>
            </a:srgb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～おいしいみかんの</a:t>
            </a:r>
            <a:endParaRPr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見分け方～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・色が濃いもの。</a:t>
            </a:r>
            <a:endParaRPr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・ハリがあり、軟らかいもの</a:t>
            </a:r>
            <a:endParaRPr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ブヨブヨ、カチカチは</a:t>
            </a:r>
            <a:r>
              <a:rPr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NG</a:t>
            </a:r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・同じ種類なら小ぶりのもの</a:t>
            </a:r>
            <a:endParaRPr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9" y="375110"/>
            <a:ext cx="730094" cy="89126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34">
            <a:off x="4271649" y="8853452"/>
            <a:ext cx="556290" cy="62329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44" y="8855727"/>
            <a:ext cx="691747" cy="62776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95" y="8787583"/>
            <a:ext cx="599662" cy="6782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8958">
            <a:off x="539889" y="8899334"/>
            <a:ext cx="709721" cy="66520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32" y="8786041"/>
            <a:ext cx="644212" cy="65125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81" y="333166"/>
            <a:ext cx="817972" cy="79408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76" y="8172106"/>
            <a:ext cx="491398" cy="46410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128" y="8126941"/>
            <a:ext cx="506064" cy="50699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54" y="8575425"/>
            <a:ext cx="944296" cy="908061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79" y="8400828"/>
            <a:ext cx="384503" cy="38521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95" y="8924987"/>
            <a:ext cx="610780" cy="61078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38628" y="1619084"/>
            <a:ext cx="2959668" cy="1937824"/>
          </a:xfrm>
          <a:prstGeom prst="rect">
            <a:avLst/>
          </a:prstGeom>
        </p:spPr>
      </p:pic>
      <p:pic>
        <p:nvPicPr>
          <p:cNvPr id="1027" name="Picture 3" descr="8711F638-25F7-4689-956A-E03CD81AAFDD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" t="4801" r="62656" b="67879"/>
          <a:stretch/>
        </p:blipFill>
        <p:spPr bwMode="auto">
          <a:xfrm>
            <a:off x="9948470" y="1976805"/>
            <a:ext cx="2515055" cy="1513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6146</TotalTime>
  <Words>885</Words>
  <Application>Microsoft Office PowerPoint</Application>
  <PresentationFormat>A3 297x420 mm</PresentationFormat>
  <Paragraphs>72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山下　径</dc:creator>
  <cp:lastModifiedBy>山下　径</cp:lastModifiedBy>
  <cp:revision>286</cp:revision>
  <cp:lastPrinted>2024-11-15T07:22:23Z</cp:lastPrinted>
  <dcterms:created xsi:type="dcterms:W3CDTF">2023-10-13T07:46:11Z</dcterms:created>
  <dcterms:modified xsi:type="dcterms:W3CDTF">2024-11-20T23:14:33Z</dcterms:modified>
</cp:coreProperties>
</file>