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12801600" cy="9601200" type="A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AE0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61" autoAdjust="0"/>
    <p:restoredTop sz="94660"/>
  </p:normalViewPr>
  <p:slideViewPr>
    <p:cSldViewPr snapToGrid="0">
      <p:cViewPr varScale="1">
        <p:scale>
          <a:sx n="64" d="100"/>
          <a:sy n="64" d="100"/>
        </p:scale>
        <p:origin x="1123" y="53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AB21F-CB4A-49B9-A1BC-C556CF1BC312}" type="datetimeFigureOut">
              <a:rPr kumimoji="1" lang="ja-JP" altLang="en-US" smtClean="0"/>
              <a:t>2024/11/21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50AE2A-DA1F-4C76-9143-DEA6AE0909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6377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22243" rtl="0" eaLnBrk="1" latinLnBrk="0" hangingPunct="1">
      <a:defRPr kumimoji="1" sz="1473" kern="1200">
        <a:solidFill>
          <a:schemeClr val="tx1"/>
        </a:solidFill>
        <a:latin typeface="+mn-lt"/>
        <a:ea typeface="+mn-ea"/>
        <a:cs typeface="+mn-cs"/>
      </a:defRPr>
    </a:lvl1pPr>
    <a:lvl2pPr marL="561122" algn="l" defTabSz="1122243" rtl="0" eaLnBrk="1" latinLnBrk="0" hangingPunct="1">
      <a:defRPr kumimoji="1" sz="1473" kern="1200">
        <a:solidFill>
          <a:schemeClr val="tx1"/>
        </a:solidFill>
        <a:latin typeface="+mn-lt"/>
        <a:ea typeface="+mn-ea"/>
        <a:cs typeface="+mn-cs"/>
      </a:defRPr>
    </a:lvl2pPr>
    <a:lvl3pPr marL="1122243" algn="l" defTabSz="1122243" rtl="0" eaLnBrk="1" latinLnBrk="0" hangingPunct="1">
      <a:defRPr kumimoji="1" sz="1473" kern="1200">
        <a:solidFill>
          <a:schemeClr val="tx1"/>
        </a:solidFill>
        <a:latin typeface="+mn-lt"/>
        <a:ea typeface="+mn-ea"/>
        <a:cs typeface="+mn-cs"/>
      </a:defRPr>
    </a:lvl3pPr>
    <a:lvl4pPr marL="1683365" algn="l" defTabSz="1122243" rtl="0" eaLnBrk="1" latinLnBrk="0" hangingPunct="1">
      <a:defRPr kumimoji="1" sz="1473" kern="1200">
        <a:solidFill>
          <a:schemeClr val="tx1"/>
        </a:solidFill>
        <a:latin typeface="+mn-lt"/>
        <a:ea typeface="+mn-ea"/>
        <a:cs typeface="+mn-cs"/>
      </a:defRPr>
    </a:lvl4pPr>
    <a:lvl5pPr marL="2244486" algn="l" defTabSz="1122243" rtl="0" eaLnBrk="1" latinLnBrk="0" hangingPunct="1">
      <a:defRPr kumimoji="1" sz="1473" kern="1200">
        <a:solidFill>
          <a:schemeClr val="tx1"/>
        </a:solidFill>
        <a:latin typeface="+mn-lt"/>
        <a:ea typeface="+mn-ea"/>
        <a:cs typeface="+mn-cs"/>
      </a:defRPr>
    </a:lvl5pPr>
    <a:lvl6pPr marL="2805608" algn="l" defTabSz="1122243" rtl="0" eaLnBrk="1" latinLnBrk="0" hangingPunct="1">
      <a:defRPr kumimoji="1" sz="1473" kern="1200">
        <a:solidFill>
          <a:schemeClr val="tx1"/>
        </a:solidFill>
        <a:latin typeface="+mn-lt"/>
        <a:ea typeface="+mn-ea"/>
        <a:cs typeface="+mn-cs"/>
      </a:defRPr>
    </a:lvl6pPr>
    <a:lvl7pPr marL="3366729" algn="l" defTabSz="1122243" rtl="0" eaLnBrk="1" latinLnBrk="0" hangingPunct="1">
      <a:defRPr kumimoji="1" sz="1473" kern="1200">
        <a:solidFill>
          <a:schemeClr val="tx1"/>
        </a:solidFill>
        <a:latin typeface="+mn-lt"/>
        <a:ea typeface="+mn-ea"/>
        <a:cs typeface="+mn-cs"/>
      </a:defRPr>
    </a:lvl7pPr>
    <a:lvl8pPr marL="3927851" algn="l" defTabSz="1122243" rtl="0" eaLnBrk="1" latinLnBrk="0" hangingPunct="1">
      <a:defRPr kumimoji="1" sz="1473" kern="1200">
        <a:solidFill>
          <a:schemeClr val="tx1"/>
        </a:solidFill>
        <a:latin typeface="+mn-lt"/>
        <a:ea typeface="+mn-ea"/>
        <a:cs typeface="+mn-cs"/>
      </a:defRPr>
    </a:lvl8pPr>
    <a:lvl9pPr marL="4488972" algn="l" defTabSz="1122243" rtl="0" eaLnBrk="1" latinLnBrk="0" hangingPunct="1">
      <a:defRPr kumimoji="1" sz="147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C6B8-6231-487A-B62D-DCDF58D83051}" type="datetimeFigureOut">
              <a:rPr kumimoji="1" lang="ja-JP" altLang="en-US" smtClean="0"/>
              <a:t>2024/11/21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FE45-E06C-485A-B931-AFE5E945D1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7979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C6B8-6231-487A-B62D-DCDF58D83051}" type="datetimeFigureOut">
              <a:rPr kumimoji="1" lang="ja-JP" altLang="en-US" smtClean="0"/>
              <a:t>2024/11/21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FE45-E06C-485A-B931-AFE5E945D1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2655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C6B8-6231-487A-B62D-DCDF58D83051}" type="datetimeFigureOut">
              <a:rPr kumimoji="1" lang="ja-JP" altLang="en-US" smtClean="0"/>
              <a:t>2024/11/21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FE45-E06C-485A-B931-AFE5E945D1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1895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C6B8-6231-487A-B62D-DCDF58D83051}" type="datetimeFigureOut">
              <a:rPr kumimoji="1" lang="ja-JP" altLang="en-US" smtClean="0"/>
              <a:t>2024/11/21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FE45-E06C-485A-B931-AFE5E945D1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86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C6B8-6231-487A-B62D-DCDF58D83051}" type="datetimeFigureOut">
              <a:rPr kumimoji="1" lang="ja-JP" altLang="en-US" smtClean="0"/>
              <a:t>2024/11/21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FE45-E06C-485A-B931-AFE5E945D1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8029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C6B8-6231-487A-B62D-DCDF58D83051}" type="datetimeFigureOut">
              <a:rPr kumimoji="1" lang="ja-JP" altLang="en-US" smtClean="0"/>
              <a:t>2024/11/21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FE45-E06C-485A-B931-AFE5E945D1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9441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C6B8-6231-487A-B62D-DCDF58D83051}" type="datetimeFigureOut">
              <a:rPr kumimoji="1" lang="ja-JP" altLang="en-US" smtClean="0"/>
              <a:t>2024/11/21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FE45-E06C-485A-B931-AFE5E945D1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189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C6B8-6231-487A-B62D-DCDF58D83051}" type="datetimeFigureOut">
              <a:rPr kumimoji="1" lang="ja-JP" altLang="en-US" smtClean="0"/>
              <a:t>2024/11/21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FE45-E06C-485A-B931-AFE5E945D1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7030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C6B8-6231-487A-B62D-DCDF58D83051}" type="datetimeFigureOut">
              <a:rPr kumimoji="1" lang="ja-JP" altLang="en-US" smtClean="0"/>
              <a:t>2024/11/21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FE45-E06C-485A-B931-AFE5E945D1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2841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C6B8-6231-487A-B62D-DCDF58D83051}" type="datetimeFigureOut">
              <a:rPr kumimoji="1" lang="ja-JP" altLang="en-US" smtClean="0"/>
              <a:t>2024/11/21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FE45-E06C-485A-B931-AFE5E945D1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082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3C6B8-6231-487A-B62D-DCDF58D83051}" type="datetimeFigureOut">
              <a:rPr kumimoji="1" lang="ja-JP" altLang="en-US" smtClean="0"/>
              <a:t>2024/11/21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FE45-E06C-485A-B931-AFE5E945D1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8575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3C6B8-6231-487A-B62D-DCDF58D83051}" type="datetimeFigureOut">
              <a:rPr kumimoji="1" lang="ja-JP" altLang="en-US" smtClean="0"/>
              <a:t>2024/11/21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5FE45-E06C-485A-B931-AFE5E945D1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2957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kumimoji="1"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kumimoji="1"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2.jpg"/><Relationship Id="rId21" Type="http://schemas.microsoft.com/office/2007/relationships/hdphoto" Target="../media/hdphoto2.wdp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emf"/><Relationship Id="rId4" Type="http://schemas.openxmlformats.org/officeDocument/2006/relationships/image" Target="../media/image3.emf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角丸四角形 31"/>
          <p:cNvSpPr/>
          <p:nvPr/>
        </p:nvSpPr>
        <p:spPr>
          <a:xfrm>
            <a:off x="3150174" y="7232862"/>
            <a:ext cx="2943954" cy="226005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24760" y="62097"/>
            <a:ext cx="5094861" cy="12407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ぱくぱくおたより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869333" y="1067613"/>
            <a:ext cx="3291245" cy="18880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en-US" altLang="ja-JP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2024</a:t>
            </a:r>
            <a:r>
              <a:rPr kumimoji="1"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</a:t>
            </a:r>
            <a:r>
              <a:rPr kumimoji="1" lang="en-US" altLang="ja-JP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12</a:t>
            </a:r>
            <a:r>
              <a:rPr kumimoji="1"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城南分園　栄養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14" y="1276337"/>
            <a:ext cx="5764764" cy="320634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91" y="98152"/>
            <a:ext cx="5755487" cy="311353"/>
          </a:xfrm>
          <a:prstGeom prst="rect">
            <a:avLst/>
          </a:prstGeom>
        </p:spPr>
      </p:pic>
      <p:sp>
        <p:nvSpPr>
          <p:cNvPr id="14" name="角丸四角形 13"/>
          <p:cNvSpPr/>
          <p:nvPr/>
        </p:nvSpPr>
        <p:spPr>
          <a:xfrm>
            <a:off x="6534843" y="8115259"/>
            <a:ext cx="6069906" cy="13415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8" t="54327" r="3753" b="7019"/>
          <a:stretch/>
        </p:blipFill>
        <p:spPr>
          <a:xfrm>
            <a:off x="6785857" y="55323"/>
            <a:ext cx="5447486" cy="698979"/>
          </a:xfrm>
          <a:prstGeom prst="rect">
            <a:avLst/>
          </a:prstGeom>
        </p:spPr>
      </p:pic>
      <p:sp>
        <p:nvSpPr>
          <p:cNvPr id="18" name="テキスト ボックス 5"/>
          <p:cNvSpPr txBox="1"/>
          <p:nvPr/>
        </p:nvSpPr>
        <p:spPr>
          <a:xfrm>
            <a:off x="7807552" y="186318"/>
            <a:ext cx="3263624" cy="470725"/>
          </a:xfrm>
          <a:prstGeom prst="rect">
            <a:avLst/>
          </a:prstGeom>
          <a:solidFill>
            <a:schemeClr val="bg1">
              <a:alpha val="81000"/>
            </a:schemeClr>
          </a:solidFill>
          <a:ln w="9525" cmpd="sng">
            <a:solidFill>
              <a:schemeClr val="lt1">
                <a:shade val="50000"/>
              </a:schemeClr>
            </a:solidFill>
          </a:ln>
          <a:effectLst>
            <a:softEdge rad="889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2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今月のレシピ紹介</a:t>
            </a:r>
            <a:endParaRPr kumimoji="1" lang="en-US" altLang="ja-JP" sz="2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0" name="テキスト ボックス 49"/>
          <p:cNvSpPr txBox="1"/>
          <p:nvPr/>
        </p:nvSpPr>
        <p:spPr>
          <a:xfrm>
            <a:off x="1598521" y="1653310"/>
            <a:ext cx="3000797" cy="369332"/>
          </a:xfrm>
          <a:prstGeom prst="rect">
            <a:avLst/>
          </a:prstGeom>
          <a:solidFill>
            <a:srgbClr val="FAE0CE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お通じについて</a:t>
            </a:r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6663675" y="8198770"/>
            <a:ext cx="6105384" cy="125805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</a:pP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6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献立</a:t>
            </a:r>
            <a:r>
              <a:rPr kumimoji="1" lang="ja-JP" altLang="en-US" sz="16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予定</a:t>
            </a:r>
            <a:r>
              <a:rPr kumimoji="1"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kumimoji="1" lang="en-US" altLang="ja-JP" sz="1200" b="1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800"/>
              </a:lnSpc>
            </a:pPr>
            <a:r>
              <a:rPr kumimoji="1"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＊ </a:t>
            </a:r>
            <a:r>
              <a:rPr kumimoji="1" lang="en-US" altLang="ja-JP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12</a:t>
            </a:r>
            <a:r>
              <a:rPr kumimoji="1"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19</a:t>
            </a:r>
            <a:r>
              <a:rPr kumimoji="1"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日（木）　</a:t>
            </a:r>
            <a:r>
              <a:rPr kumimoji="1"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冬至</a:t>
            </a:r>
            <a:r>
              <a:rPr kumimoji="1" lang="ja-JP" altLang="en-US" sz="1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幽庵焼き ＆ いとこ煮</a:t>
            </a:r>
            <a:endParaRPr kumimoji="1" lang="en-US" altLang="ja-JP" sz="1200" b="1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800"/>
              </a:lnSpc>
            </a:pPr>
            <a:r>
              <a:rPr kumimoji="1"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＊ </a:t>
            </a:r>
            <a:r>
              <a:rPr kumimoji="1" lang="en-US" altLang="ja-JP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12</a:t>
            </a:r>
            <a:r>
              <a:rPr kumimoji="1"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24</a:t>
            </a:r>
            <a:r>
              <a:rPr kumimoji="1"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日（火）　クリスマスイブ　ホワイトソースのハンバーグ</a:t>
            </a:r>
            <a:endParaRPr kumimoji="1" lang="en-US" altLang="ja-JP" sz="1200" b="1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800"/>
              </a:lnSpc>
            </a:pPr>
            <a:r>
              <a:rPr kumimoji="1"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＊ </a:t>
            </a:r>
            <a:r>
              <a:rPr kumimoji="1" lang="en-US" altLang="ja-JP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12</a:t>
            </a:r>
            <a:r>
              <a:rPr kumimoji="1"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25</a:t>
            </a:r>
            <a:r>
              <a:rPr kumimoji="1"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日（水</a:t>
            </a:r>
            <a:r>
              <a:rPr kumimoji="1"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r>
              <a:rPr kumimoji="1" lang="ja-JP" altLang="en-US" sz="1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クリスマス　いちごプリン　</a:t>
            </a:r>
            <a:endParaRPr kumimoji="1" lang="en-US" altLang="ja-JP" sz="1200" b="1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800"/>
              </a:lnSpc>
            </a:pPr>
            <a:r>
              <a:rPr kumimoji="1"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＊ </a:t>
            </a:r>
            <a:r>
              <a:rPr kumimoji="1" lang="en-US" altLang="ja-JP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12</a:t>
            </a:r>
            <a:r>
              <a:rPr kumimoji="1"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27</a:t>
            </a:r>
            <a:r>
              <a:rPr kumimoji="1"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日（金）　</a:t>
            </a:r>
            <a:r>
              <a:rPr kumimoji="1"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年越し</a:t>
            </a:r>
            <a:r>
              <a:rPr kumimoji="1" lang="ja-JP" altLang="en-US" sz="1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メニュ</a:t>
            </a:r>
            <a:r>
              <a:rPr kumimoji="1"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ー</a:t>
            </a:r>
            <a:r>
              <a:rPr kumimoji="1"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年越しうどん ＆ えび天</a:t>
            </a:r>
            <a:endParaRPr kumimoji="1" lang="en-US" altLang="ja-JP" sz="1200" b="1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800"/>
              </a:lnSpc>
            </a:pP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kumimoji="1"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6" name="テキスト ボックス 36"/>
          <p:cNvSpPr txBox="1"/>
          <p:nvPr/>
        </p:nvSpPr>
        <p:spPr>
          <a:xfrm>
            <a:off x="186580" y="2072558"/>
            <a:ext cx="6245001" cy="60641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00"/>
              </a:lnSpc>
            </a:pP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20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快便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は、</a:t>
            </a:r>
            <a:r>
              <a:rPr kumimoji="1" lang="ja-JP" altLang="en-US" sz="1200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快食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</a:t>
            </a:r>
            <a:r>
              <a:rPr kumimoji="1" lang="ja-JP" altLang="en-US" sz="1200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快眠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と並んで健康的な生活を支える大事な要素です。お通じが良いと、ごはんもおいしくしっかり食べることができます。</a:t>
            </a:r>
            <a:endParaRPr kumimoji="1"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7" name="角丸四角形 36"/>
          <p:cNvSpPr/>
          <p:nvPr/>
        </p:nvSpPr>
        <p:spPr>
          <a:xfrm>
            <a:off x="6486596" y="5831750"/>
            <a:ext cx="6140125" cy="2179511"/>
          </a:xfrm>
          <a:prstGeom prst="roundRect">
            <a:avLst/>
          </a:prstGeom>
          <a:solidFill>
            <a:srgbClr val="FAE0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8" name="正方形/長方形 37"/>
          <p:cNvSpPr/>
          <p:nvPr/>
        </p:nvSpPr>
        <p:spPr>
          <a:xfrm>
            <a:off x="6627393" y="6414074"/>
            <a:ext cx="3558883" cy="310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6544076" y="5907425"/>
            <a:ext cx="45829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～旬の食材 ご紹介！～≪みかん≫</a:t>
            </a:r>
            <a:endParaRPr lang="en-US" altLang="ja-JP" sz="1600" b="1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5857" y="1661001"/>
            <a:ext cx="2912439" cy="1987058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8729502" y="3682331"/>
            <a:ext cx="35038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↑作りやすい量に調整して作ってみてください。</a:t>
            </a:r>
            <a:endParaRPr kumimoji="1" lang="ja-JP" altLang="en-US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0" name="テキスト ボックス 6"/>
          <p:cNvSpPr txBox="1"/>
          <p:nvPr/>
        </p:nvSpPr>
        <p:spPr>
          <a:xfrm>
            <a:off x="6516376" y="791103"/>
            <a:ext cx="6110345" cy="4926775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defRPr/>
            </a:pPr>
            <a:r>
              <a:rPr kumimoji="1" lang="ja-JP" altLang="en-US" sz="2000" b="1" kern="0" dirty="0" smtClean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★治部煮★</a:t>
            </a:r>
            <a:endParaRPr kumimoji="1" lang="en-US" altLang="ja-JP" sz="1050" kern="0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endParaRPr kumimoji="1" lang="en-US" altLang="ja-JP" sz="1400" b="1" kern="0" dirty="0" smtClean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r>
              <a:rPr kumimoji="1" lang="ja-JP" altLang="en-US" sz="1400" b="1" kern="0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★材料　（作りやすい量）</a:t>
            </a:r>
            <a:endParaRPr kumimoji="1" lang="ja-JP" altLang="en-US" sz="1400" b="1" kern="0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endParaRPr kumimoji="1" lang="en-US" altLang="ja-JP" sz="1200" kern="0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endParaRPr kumimoji="1" lang="en-US" altLang="ja-JP" sz="1200" kern="0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r>
              <a:rPr kumimoji="1" lang="ja-JP" altLang="en-US" sz="1200" kern="0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kumimoji="1" lang="en-US" altLang="ja-JP" sz="1200" kern="0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endParaRPr kumimoji="1" lang="en-US" altLang="ja-JP" sz="1400" b="1" kern="0" dirty="0" smtClean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endParaRPr kumimoji="1" lang="en-US" altLang="ja-JP" sz="1400" b="1" kern="0" dirty="0" smtClean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endParaRPr kumimoji="1" lang="en-US" altLang="ja-JP" sz="1400" b="1" kern="0" dirty="0" smtClean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endParaRPr kumimoji="1" lang="en-US" altLang="ja-JP" sz="1400" b="1" kern="0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endParaRPr kumimoji="1" lang="en-US" altLang="ja-JP" sz="1400" b="1" kern="0" dirty="0" smtClean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endParaRPr kumimoji="1" lang="en-US" altLang="ja-JP" sz="1400" b="1" kern="0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endParaRPr kumimoji="1" lang="en-US" altLang="ja-JP" sz="1400" b="1" kern="0" dirty="0" smtClean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endParaRPr kumimoji="1" lang="en-US" altLang="ja-JP" sz="1400" b="1" kern="0" dirty="0" smtClean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endParaRPr kumimoji="1" lang="en-US" altLang="ja-JP" sz="1400" b="1" kern="0" dirty="0" smtClean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r>
              <a:rPr kumimoji="1" lang="ja-JP" altLang="en-US" sz="1400" b="1" kern="0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★作り方　</a:t>
            </a:r>
            <a:r>
              <a:rPr kumimoji="1" lang="ja-JP" altLang="en-US" sz="1400" b="1" kern="0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400" b="1" kern="0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kumimoji="1"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r>
              <a:rPr kumimoji="1" lang="en-US" altLang="ja-JP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①</a:t>
            </a: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なすといんげんは食べやすい大きさに切る</a:t>
            </a: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。鶏肉は</a:t>
            </a:r>
            <a:r>
              <a:rPr kumimoji="1" lang="en-US" altLang="ja-JP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40g</a:t>
            </a: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程度に切り、薄く広げる。</a:t>
            </a:r>
            <a:endParaRPr kumimoji="1" lang="en-US" altLang="ja-JP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なすは、皮に格子状に切れ目を入れると食べやすいです</a:t>
            </a:r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②　</a:t>
            </a:r>
            <a:r>
              <a:rPr kumimoji="1" lang="ja-JP" altLang="en-US" dirty="0" err="1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鶏もも肉に</a:t>
            </a: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片栗粉をまぶして、茹でる。なすといんげんは素揚げにする。（茹でも可）</a:t>
            </a:r>
            <a:endParaRPr kumimoji="1" lang="en-US" altLang="ja-JP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③　なすといん</a:t>
            </a:r>
            <a:r>
              <a:rPr kumimoji="1" lang="ja-JP" altLang="en-US" dirty="0" err="1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げんは</a:t>
            </a: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、〇の調味料で味をつける。</a:t>
            </a:r>
            <a:endParaRPr kumimoji="1" lang="en-US" altLang="ja-JP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④　あんの材料を鍋に入れ、弱火でかき混ぜながらとろみをつける。</a:t>
            </a:r>
            <a:endParaRPr kumimoji="1" lang="en-US" altLang="ja-JP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④　具材を盛り付けて、</a:t>
            </a:r>
            <a:r>
              <a:rPr kumimoji="1" lang="ja-JP" altLang="en-US" dirty="0" err="1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あんを</a:t>
            </a: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かける。</a:t>
            </a:r>
            <a:endParaRPr kumimoji="1" lang="en-US" altLang="ja-JP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defTabSz="914400">
              <a:defRPr/>
            </a:pP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本来は、出汁の中に、そのまま粉を付けたお肉を入れ作ります。煮ている間に、だし汁にとろみがついてジブジブ音がします。城南分園の作り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方</a:t>
            </a: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は、治部煮風です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</a:p>
        </p:txBody>
      </p:sp>
      <p:sp>
        <p:nvSpPr>
          <p:cNvPr id="31" name="角丸四角形 30"/>
          <p:cNvSpPr/>
          <p:nvPr/>
        </p:nvSpPr>
        <p:spPr>
          <a:xfrm>
            <a:off x="144379" y="7230979"/>
            <a:ext cx="2887794" cy="226211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36"/>
          <p:cNvSpPr txBox="1"/>
          <p:nvPr/>
        </p:nvSpPr>
        <p:spPr>
          <a:xfrm>
            <a:off x="272841" y="7298406"/>
            <a:ext cx="2623775" cy="1633706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900"/>
              </a:lnSpc>
            </a:pPr>
            <a:r>
              <a:rPr kumimoji="1" lang="ja-JP" altLang="en-US" sz="1400" b="1" i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水溶性食物繊維</a:t>
            </a:r>
            <a:endParaRPr kumimoji="1" lang="en-US" altLang="ja-JP" sz="1400" b="1" i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≪働き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≫</a:t>
            </a:r>
            <a:endParaRPr kumimoji="1" lang="en-US" altLang="ja-JP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腸内</a:t>
            </a: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良</a:t>
            </a: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い</a:t>
            </a: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菌</a:t>
            </a: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を増やし腸内環境を整えたり、便を柔らかくしたりします。</a:t>
            </a:r>
            <a:endParaRPr kumimoji="1" lang="en-US" altLang="ja-JP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≪食材≫</a:t>
            </a:r>
            <a:endParaRPr kumimoji="1" lang="en-US" altLang="ja-JP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繊維のやわらかい</a:t>
            </a: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野菜</a:t>
            </a: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</a:t>
            </a: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果物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、海藻に</a:t>
            </a: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多く含まれます。</a:t>
            </a:r>
            <a:endParaRPr kumimoji="1"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3" name="正方形/長方形 52"/>
          <p:cNvSpPr/>
          <p:nvPr/>
        </p:nvSpPr>
        <p:spPr>
          <a:xfrm>
            <a:off x="10033265" y="1092444"/>
            <a:ext cx="2593456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金沢の郷土料理です。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lnSpc>
                <a:spcPts val="1600"/>
              </a:lnSpc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とろみがあるあんの中で煮るため、ジブジブ音がするため「じぶに」というそうです。</a:t>
            </a:r>
            <a:endParaRPr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7" name="テキスト ボックス 36"/>
          <p:cNvSpPr txBox="1"/>
          <p:nvPr/>
        </p:nvSpPr>
        <p:spPr>
          <a:xfrm>
            <a:off x="136843" y="2618407"/>
            <a:ext cx="6245001" cy="39462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00"/>
              </a:lnSpc>
            </a:pPr>
            <a:r>
              <a:rPr kumimoji="1" lang="ja-JP" altLang="en-US" sz="1400" b="1" i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★便秘の原因として考えられること</a:t>
            </a:r>
            <a:endParaRPr kumimoji="1" lang="en-US" altLang="ja-JP" sz="1400" b="1" i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9" name="テキスト ボックス 36"/>
          <p:cNvSpPr txBox="1"/>
          <p:nvPr/>
        </p:nvSpPr>
        <p:spPr>
          <a:xfrm>
            <a:off x="6529368" y="6163731"/>
            <a:ext cx="3329811" cy="184716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00"/>
              </a:lnSpc>
            </a:pP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みかんには、ビタミン</a:t>
            </a:r>
            <a:r>
              <a:rPr kumimoji="1"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C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がたくさん含まれており免疫機能の向上に効果的です。その量は、</a:t>
            </a:r>
            <a:r>
              <a:rPr kumimoji="1"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日に必要な量のおよそ</a:t>
            </a:r>
            <a:r>
              <a:rPr kumimoji="1"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1/3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！手軽に食べられて、日々の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ビタミン</a:t>
            </a:r>
            <a:r>
              <a:rPr kumimoji="1"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C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摂取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の手助けになります。収穫時期が早いほど、酸味が強くだんだんと甘味が増していきます。いつ頃のみかんが好みでしょうか？</a:t>
            </a:r>
            <a:endParaRPr kumimoji="1" lang="en-US" altLang="ja-JP" sz="14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3" name="テキスト ボックス 36"/>
          <p:cNvSpPr txBox="1"/>
          <p:nvPr/>
        </p:nvSpPr>
        <p:spPr>
          <a:xfrm>
            <a:off x="306190" y="2932634"/>
            <a:ext cx="6044146" cy="51486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00"/>
              </a:lnSpc>
            </a:pP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①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食物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繊維　　　　　食物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繊維は、腸内環境を整えたり、便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のカサを増やしたりと</a:t>
            </a:r>
            <a:endParaRPr kumimoji="1"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良いお通じを助ける働きがあります。</a:t>
            </a:r>
            <a:endParaRPr kumimoji="1"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endParaRPr kumimoji="1"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5" name="テキスト ボックス 36"/>
          <p:cNvSpPr txBox="1"/>
          <p:nvPr/>
        </p:nvSpPr>
        <p:spPr>
          <a:xfrm>
            <a:off x="6618077" y="3513047"/>
            <a:ext cx="3856530" cy="49776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00"/>
              </a:lnSpc>
            </a:pP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★の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食材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は、お好みで変えたり量を調整してください。季節の野菜を使うとよいですね！</a:t>
            </a:r>
            <a:endParaRPr kumimoji="1" lang="en-US" altLang="ja-JP" sz="14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6" name="テキスト ボックス 36"/>
          <p:cNvSpPr txBox="1"/>
          <p:nvPr/>
        </p:nvSpPr>
        <p:spPr>
          <a:xfrm>
            <a:off x="308307" y="3461187"/>
            <a:ext cx="6245001" cy="66432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00"/>
              </a:lnSpc>
            </a:pP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②　水分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水分が不足すると、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便から水分が吸い取られ固く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出しにくい</a:t>
            </a:r>
            <a:endParaRPr kumimoji="1"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便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なってしまいます。小まめに水分を摂ることが大事です。</a:t>
            </a:r>
            <a:endParaRPr kumimoji="1"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endParaRPr kumimoji="1"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1" name="テキスト ボックス 36"/>
          <p:cNvSpPr txBox="1"/>
          <p:nvPr/>
        </p:nvSpPr>
        <p:spPr>
          <a:xfrm>
            <a:off x="308306" y="3974940"/>
            <a:ext cx="6245001" cy="61623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00"/>
              </a:lnSpc>
            </a:pP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③　油分　　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油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も大事な栄養分です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。良質な油を程よく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とることでお通じ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　　</a:t>
            </a:r>
            <a:endParaRPr kumimoji="1"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良くなること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あります。</a:t>
            </a:r>
            <a:endParaRPr kumimoji="1"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3" name="テキスト ボックス 36"/>
          <p:cNvSpPr txBox="1"/>
          <p:nvPr/>
        </p:nvSpPr>
        <p:spPr>
          <a:xfrm>
            <a:off x="289841" y="4492650"/>
            <a:ext cx="6245001" cy="72480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00"/>
              </a:lnSpc>
            </a:pP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④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腸内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環境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発酵食品や乳酸菌により、腸内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環境を整えてあげる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と快便に</a:t>
            </a:r>
            <a:endParaRPr kumimoji="1"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つながります。ヨーグルトや納豆などを取り入れましょう。</a:t>
            </a:r>
            <a:endParaRPr kumimoji="1"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endParaRPr kumimoji="1"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4" name="テキスト ボックス 36"/>
          <p:cNvSpPr txBox="1"/>
          <p:nvPr/>
        </p:nvSpPr>
        <p:spPr>
          <a:xfrm>
            <a:off x="175939" y="5081938"/>
            <a:ext cx="6245001" cy="112046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00"/>
              </a:lnSpc>
            </a:pP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食事のリズムや生活リズムを整えることも有効的です。食事をすると消化管が動き、便意が起きやすくなります。食事の後にトイレに行く習慣をつけるのもよいですね。</a:t>
            </a:r>
            <a:endParaRPr kumimoji="1"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また、運動をして腸の動きを促すのも効果的です。お通じを整える方法は、人によって違うので色々な方法を試してみてください。</a:t>
            </a:r>
            <a:endParaRPr kumimoji="1"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7" name="テキスト ボックス 36"/>
          <p:cNvSpPr txBox="1"/>
          <p:nvPr/>
        </p:nvSpPr>
        <p:spPr>
          <a:xfrm>
            <a:off x="137601" y="6148677"/>
            <a:ext cx="5876552" cy="108418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00"/>
              </a:lnSpc>
            </a:pPr>
            <a:r>
              <a:rPr kumimoji="1" lang="ja-JP" altLang="en-US" sz="1400" b="1" i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★食物繊維について</a:t>
            </a:r>
            <a:endParaRPr kumimoji="1" lang="en-US" altLang="ja-JP" sz="1400" b="1" i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食物繊維は、人の酵素で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消化することができません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。つまり栄養にはなりませんが、体の中で重要な役割を果たしています。水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溶ける</a:t>
            </a:r>
            <a:r>
              <a:rPr kumimoji="1"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『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水溶性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食物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繊維</a:t>
            </a:r>
            <a:r>
              <a:rPr kumimoji="1"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』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と水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溶けない</a:t>
            </a:r>
            <a:r>
              <a:rPr kumimoji="1"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『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不溶性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食物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繊維</a:t>
            </a:r>
            <a:r>
              <a:rPr kumimoji="1"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』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</a:t>
            </a:r>
            <a:r>
              <a:rPr kumimoji="1"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kumimoji="1"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種類があります。</a:t>
            </a:r>
            <a:endParaRPr kumimoji="1" lang="en-US" altLang="ja-JP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8" name="テキスト ボックス 36"/>
          <p:cNvSpPr txBox="1"/>
          <p:nvPr/>
        </p:nvSpPr>
        <p:spPr>
          <a:xfrm>
            <a:off x="3258602" y="7270624"/>
            <a:ext cx="2720427" cy="185629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900"/>
              </a:lnSpc>
            </a:pPr>
            <a:r>
              <a:rPr kumimoji="1" lang="ja-JP" altLang="en-US" sz="1400" b="1" i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不</a:t>
            </a:r>
            <a:r>
              <a:rPr kumimoji="1" lang="ja-JP" altLang="en-US" sz="1400" b="1" i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溶性食物繊維</a:t>
            </a:r>
            <a:endParaRPr kumimoji="1" lang="en-US" altLang="ja-JP" sz="1400" b="1" i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≪働き≫</a:t>
            </a:r>
            <a:endParaRPr kumimoji="1" lang="en-US" altLang="ja-JP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便の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カサ</a:t>
            </a: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を増やして、腸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を刺激</a:t>
            </a: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し腸の運動を活発にしお通じを促します。</a:t>
            </a:r>
            <a:endParaRPr kumimoji="1" lang="en-US" altLang="ja-JP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≪食材≫</a:t>
            </a:r>
            <a:endParaRPr kumimoji="1" lang="en-US" altLang="ja-JP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豆類、</a:t>
            </a:r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根菜、</a:t>
            </a:r>
            <a:r>
              <a:rPr kumimoji="1"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きのこ、繊維のかたい野菜に多く含まれます。</a:t>
            </a:r>
            <a:endParaRPr kumimoji="1" lang="en-US" altLang="ja-JP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endParaRPr kumimoji="1" lang="en-US" altLang="ja-JP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75" b="99811" l="225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892"/>
          <a:stretch/>
        </p:blipFill>
        <p:spPr>
          <a:xfrm>
            <a:off x="9652992" y="5739990"/>
            <a:ext cx="3081951" cy="2363768"/>
          </a:xfrm>
          <a:prstGeom prst="rect">
            <a:avLst/>
          </a:prstGeom>
        </p:spPr>
      </p:pic>
      <p:sp>
        <p:nvSpPr>
          <p:cNvPr id="42" name="正方形/長方形 41"/>
          <p:cNvSpPr/>
          <p:nvPr/>
        </p:nvSpPr>
        <p:spPr>
          <a:xfrm>
            <a:off x="9980326" y="5952766"/>
            <a:ext cx="2473472" cy="1882567"/>
          </a:xfrm>
          <a:prstGeom prst="rect">
            <a:avLst/>
          </a:prstGeom>
          <a:solidFill>
            <a:srgbClr val="FFFFFF">
              <a:alpha val="73000"/>
            </a:srgbClr>
          </a:solidFill>
          <a:effectLst>
            <a:softEdge rad="101600"/>
          </a:effectLst>
        </p:spPr>
        <p:txBody>
          <a:bodyPr wrap="square">
            <a:spAutoFit/>
          </a:bodyPr>
          <a:lstStyle/>
          <a:p>
            <a:endParaRPr lang="en-US" altLang="ja-JP" sz="14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4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～おいしいみかんの</a:t>
            </a:r>
            <a:endParaRPr lang="en-US" altLang="ja-JP" sz="1400" b="1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4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見分け方～</a:t>
            </a:r>
            <a:endParaRPr lang="en-US" altLang="ja-JP" sz="1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1100" b="1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・色が濃いもの。</a:t>
            </a:r>
            <a:endParaRPr lang="en-US" altLang="ja-JP" sz="1200" b="1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・ハリがあり、軟らかいもの</a:t>
            </a:r>
            <a:endParaRPr lang="en-US" altLang="ja-JP" sz="1200" b="1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sz="1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r>
              <a:rPr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ブヨブヨ、カチカチは</a:t>
            </a:r>
            <a:r>
              <a:rPr lang="en-US" altLang="ja-JP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NG</a:t>
            </a:r>
            <a:r>
              <a:rPr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！</a:t>
            </a:r>
            <a:endParaRPr lang="en-US" altLang="ja-JP" sz="1200" b="1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sz="1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・同じ種類なら小ぶりのもの</a:t>
            </a:r>
            <a:endParaRPr lang="en-US" altLang="ja-JP" sz="1200" b="1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59" y="375110"/>
            <a:ext cx="730094" cy="891266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3134">
            <a:off x="4271649" y="8853452"/>
            <a:ext cx="556290" cy="623294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644" y="8855727"/>
            <a:ext cx="691747" cy="62776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95" y="8787583"/>
            <a:ext cx="599662" cy="678250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8958">
            <a:off x="539889" y="8899334"/>
            <a:ext cx="709721" cy="665206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032" y="8786041"/>
            <a:ext cx="644212" cy="651250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181" y="333166"/>
            <a:ext cx="817972" cy="794085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976" y="8172106"/>
            <a:ext cx="491398" cy="464109"/>
          </a:xfrm>
          <a:prstGeom prst="rect">
            <a:avLst/>
          </a:prstGeom>
        </p:spPr>
      </p:pic>
      <p:pic>
        <p:nvPicPr>
          <p:cNvPr id="24" name="図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128" y="8126941"/>
            <a:ext cx="506064" cy="506998"/>
          </a:xfrm>
          <a:prstGeom prst="rect">
            <a:avLst/>
          </a:prstGeom>
        </p:spPr>
      </p:pic>
      <p:pic>
        <p:nvPicPr>
          <p:cNvPr id="25" name="図 2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4054" y="8575425"/>
            <a:ext cx="944296" cy="908061"/>
          </a:xfrm>
          <a:prstGeom prst="rect">
            <a:avLst/>
          </a:prstGeom>
        </p:spPr>
      </p:pic>
      <p:pic>
        <p:nvPicPr>
          <p:cNvPr id="51" name="図 5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8179" y="8400828"/>
            <a:ext cx="384503" cy="385213"/>
          </a:xfrm>
          <a:prstGeom prst="rect">
            <a:avLst/>
          </a:prstGeom>
        </p:spPr>
      </p:pic>
      <p:pic>
        <p:nvPicPr>
          <p:cNvPr id="27" name="図 2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695" y="8924987"/>
            <a:ext cx="610780" cy="610780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738628" y="1619084"/>
            <a:ext cx="2959668" cy="1937824"/>
          </a:xfrm>
          <a:prstGeom prst="rect">
            <a:avLst/>
          </a:prstGeom>
        </p:spPr>
      </p:pic>
      <p:pic>
        <p:nvPicPr>
          <p:cNvPr id="1027" name="Picture 3" descr="8711F638-25F7-4689-956A-E03CD81AAFDD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33" t="4801" r="62656" b="67879"/>
          <a:stretch/>
        </p:blipFill>
        <p:spPr bwMode="auto">
          <a:xfrm>
            <a:off x="9948470" y="1976805"/>
            <a:ext cx="2515055" cy="15135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664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6146</TotalTime>
  <Words>885</Words>
  <Application>Microsoft Office PowerPoint</Application>
  <PresentationFormat>A3 297x420 mm</PresentationFormat>
  <Paragraphs>72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HG丸ｺﾞｼｯｸM-PRO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山下　径</dc:creator>
  <cp:lastModifiedBy>山下　径</cp:lastModifiedBy>
  <cp:revision>286</cp:revision>
  <cp:lastPrinted>2024-11-15T07:22:23Z</cp:lastPrinted>
  <dcterms:created xsi:type="dcterms:W3CDTF">2023-10-13T07:46:11Z</dcterms:created>
  <dcterms:modified xsi:type="dcterms:W3CDTF">2024-11-20T23:14:33Z</dcterms:modified>
</cp:coreProperties>
</file>