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31" r:id="rId1"/>
  </p:sldMasterIdLst>
  <p:notesMasterIdLst>
    <p:notesMasterId r:id="rId3"/>
  </p:notesMasterIdLst>
  <p:handoutMasterIdLst>
    <p:handoutMasterId r:id="rId4"/>
  </p:handoutMasterIdLst>
  <p:sldIdLst>
    <p:sldId id="1118"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F89BC261-0B0A-4D3A-B40E-B28154EECA65}">
          <p14:sldIdLst>
            <p14:sldId id="1118"/>
          </p14:sldIdLst>
        </p14:section>
      </p14:sectionLst>
    </p:ext>
    <p:ext uri="{EFAFB233-063F-42B5-8137-9DF3F51BA10A}">
      <p15:sldGuideLst xmlns:p15="http://schemas.microsoft.com/office/powerpoint/2012/main">
        <p15:guide id="1" orient="horz" pos="2160" userDrawn="1">
          <p15:clr>
            <a:srgbClr val="A4A3A4"/>
          </p15:clr>
        </p15:guide>
        <p15:guide id="2" pos="2881"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FFF0E1"/>
    <a:srgbClr val="FFCCCC"/>
    <a:srgbClr val="CCFFFF"/>
    <a:srgbClr val="CCECFF"/>
    <a:srgbClr val="0000CC"/>
    <a:srgbClr val="EED200"/>
    <a:srgbClr val="FEF194"/>
    <a:srgbClr val="C0C945"/>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81" autoAdjust="0"/>
    <p:restoredTop sz="98936" autoAdjust="0"/>
  </p:normalViewPr>
  <p:slideViewPr>
    <p:cSldViewPr snapToGrid="0">
      <p:cViewPr varScale="1">
        <p:scale>
          <a:sx n="84" d="100"/>
          <a:sy n="84" d="100"/>
        </p:scale>
        <p:origin x="1138" y="67"/>
      </p:cViewPr>
      <p:guideLst>
        <p:guide orient="horz" pos="2160"/>
        <p:guide pos="2881"/>
      </p:guideLst>
    </p:cSldViewPr>
  </p:slideViewPr>
  <p:notesTextViewPr>
    <p:cViewPr>
      <p:scale>
        <a:sx n="1" d="1"/>
        <a:sy n="1" d="1"/>
      </p:scale>
      <p:origin x="0" y="0"/>
    </p:cViewPr>
  </p:notesTextViewPr>
  <p:sorterViewPr>
    <p:cViewPr>
      <p:scale>
        <a:sx n="100" d="100"/>
        <a:sy n="100" d="100"/>
      </p:scale>
      <p:origin x="0" y="26976"/>
    </p:cViewPr>
  </p:sorterViewPr>
  <p:notesViewPr>
    <p:cSldViewPr snapToGrid="0">
      <p:cViewPr varScale="1">
        <p:scale>
          <a:sx n="47" d="100"/>
          <a:sy n="47" d="100"/>
        </p:scale>
        <p:origin x="-2964" y="-102"/>
      </p:cViewPr>
      <p:guideLst>
        <p:guide orient="horz" pos="3126"/>
        <p:guide pos="214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448" cy="496253"/>
          </a:xfrm>
          <a:prstGeom prst="rect">
            <a:avLst/>
          </a:prstGeom>
        </p:spPr>
        <p:txBody>
          <a:bodyPr vert="horz" lIns="91306" tIns="45653" rIns="91306" bIns="4565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3" y="0"/>
            <a:ext cx="2945448" cy="496253"/>
          </a:xfrm>
          <a:prstGeom prst="rect">
            <a:avLst/>
          </a:prstGeom>
        </p:spPr>
        <p:txBody>
          <a:bodyPr vert="horz" lIns="91306" tIns="45653" rIns="91306" bIns="45653" rtlCol="0"/>
          <a:lstStyle>
            <a:lvl1pPr algn="r">
              <a:defRPr sz="1200"/>
            </a:lvl1pPr>
          </a:lstStyle>
          <a:p>
            <a:fld id="{D2276B7C-4569-4E27-BD60-F8325AA75BD8}" type="datetimeFigureOut">
              <a:rPr kumimoji="1" lang="ja-JP" altLang="en-US" smtClean="0"/>
              <a:t>2020/9/29</a:t>
            </a:fld>
            <a:endParaRPr kumimoji="1" lang="ja-JP" altLang="en-US"/>
          </a:p>
        </p:txBody>
      </p:sp>
      <p:sp>
        <p:nvSpPr>
          <p:cNvPr id="4" name="フッター プレースホルダー 3"/>
          <p:cNvSpPr>
            <a:spLocks noGrp="1"/>
          </p:cNvSpPr>
          <p:nvPr>
            <p:ph type="ftr" sz="quarter" idx="2"/>
          </p:nvPr>
        </p:nvSpPr>
        <p:spPr>
          <a:xfrm>
            <a:off x="1" y="9428800"/>
            <a:ext cx="2945448" cy="496252"/>
          </a:xfrm>
          <a:prstGeom prst="rect">
            <a:avLst/>
          </a:prstGeom>
        </p:spPr>
        <p:txBody>
          <a:bodyPr vert="horz" lIns="91306" tIns="45653" rIns="91306" bIns="4565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3" y="9428800"/>
            <a:ext cx="2945448" cy="496252"/>
          </a:xfrm>
          <a:prstGeom prst="rect">
            <a:avLst/>
          </a:prstGeom>
        </p:spPr>
        <p:txBody>
          <a:bodyPr vert="horz" lIns="91306" tIns="45653" rIns="91306" bIns="45653" rtlCol="0" anchor="b"/>
          <a:lstStyle>
            <a:lvl1pPr algn="r">
              <a:defRPr sz="1200"/>
            </a:lvl1pPr>
          </a:lstStyle>
          <a:p>
            <a:fld id="{15DDC63A-4E04-4CFF-87FB-F4E457F1D631}" type="slidenum">
              <a:rPr kumimoji="1" lang="ja-JP" altLang="en-US" smtClean="0"/>
              <a:t>‹#›</a:t>
            </a:fld>
            <a:endParaRPr kumimoji="1" lang="ja-JP" altLang="en-US"/>
          </a:p>
        </p:txBody>
      </p:sp>
    </p:spTree>
    <p:extLst>
      <p:ext uri="{BB962C8B-B14F-4D97-AF65-F5344CB8AC3E}">
        <p14:creationId xmlns:p14="http://schemas.microsoft.com/office/powerpoint/2010/main" val="4217986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60" cy="496332"/>
          </a:xfrm>
          <a:prstGeom prst="rect">
            <a:avLst/>
          </a:prstGeom>
        </p:spPr>
        <p:txBody>
          <a:bodyPr vert="horz" lIns="95548" tIns="47774" rIns="95548" bIns="47774" rtlCol="0"/>
          <a:lstStyle>
            <a:lvl1pPr algn="l">
              <a:defRPr sz="1300"/>
            </a:lvl1pPr>
          </a:lstStyle>
          <a:p>
            <a:endParaRPr kumimoji="1" lang="ja-JP" altLang="en-US"/>
          </a:p>
        </p:txBody>
      </p:sp>
      <p:sp>
        <p:nvSpPr>
          <p:cNvPr id="3" name="日付プレースホルダー 2"/>
          <p:cNvSpPr>
            <a:spLocks noGrp="1"/>
          </p:cNvSpPr>
          <p:nvPr>
            <p:ph type="dt" idx="1"/>
          </p:nvPr>
        </p:nvSpPr>
        <p:spPr>
          <a:xfrm>
            <a:off x="3850443" y="0"/>
            <a:ext cx="2945660" cy="496332"/>
          </a:xfrm>
          <a:prstGeom prst="rect">
            <a:avLst/>
          </a:prstGeom>
        </p:spPr>
        <p:txBody>
          <a:bodyPr vert="horz" lIns="95548" tIns="47774" rIns="95548" bIns="47774" rtlCol="0"/>
          <a:lstStyle>
            <a:lvl1pPr algn="r">
              <a:defRPr sz="1300"/>
            </a:lvl1pPr>
          </a:lstStyle>
          <a:p>
            <a:fld id="{30B5B6DB-E5ED-43A6-A7A1-5659AE97A17A}" type="datetimeFigureOut">
              <a:rPr kumimoji="1" lang="ja-JP" altLang="en-US" smtClean="0"/>
              <a:t>2020/9/29</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5548" tIns="47774" rIns="95548" bIns="47774" rtlCol="0" anchor="ctr"/>
          <a:lstStyle/>
          <a:p>
            <a:endParaRPr lang="ja-JP" altLang="en-US"/>
          </a:p>
        </p:txBody>
      </p:sp>
      <p:sp>
        <p:nvSpPr>
          <p:cNvPr id="5" name="ノート プレースホルダー 4"/>
          <p:cNvSpPr>
            <a:spLocks noGrp="1"/>
          </p:cNvSpPr>
          <p:nvPr>
            <p:ph type="body" sz="quarter" idx="3"/>
          </p:nvPr>
        </p:nvSpPr>
        <p:spPr>
          <a:xfrm>
            <a:off x="679768" y="4715155"/>
            <a:ext cx="5438140" cy="4466987"/>
          </a:xfrm>
          <a:prstGeom prst="rect">
            <a:avLst/>
          </a:prstGeom>
        </p:spPr>
        <p:txBody>
          <a:bodyPr vert="horz" lIns="95548" tIns="47774" rIns="95548" bIns="47774"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28584"/>
            <a:ext cx="2945660" cy="496332"/>
          </a:xfrm>
          <a:prstGeom prst="rect">
            <a:avLst/>
          </a:prstGeom>
        </p:spPr>
        <p:txBody>
          <a:bodyPr vert="horz" lIns="95548" tIns="47774" rIns="95548" bIns="47774"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60" cy="496332"/>
          </a:xfrm>
          <a:prstGeom prst="rect">
            <a:avLst/>
          </a:prstGeom>
        </p:spPr>
        <p:txBody>
          <a:bodyPr vert="horz" lIns="95548" tIns="47774" rIns="95548" bIns="47774" rtlCol="0" anchor="b"/>
          <a:lstStyle>
            <a:lvl1pPr algn="r">
              <a:defRPr sz="1300"/>
            </a:lvl1pPr>
          </a:lstStyle>
          <a:p>
            <a:fld id="{6DBD21F5-9C51-43D2-8E34-71EB923BF425}" type="slidenum">
              <a:rPr kumimoji="1" lang="ja-JP" altLang="en-US" smtClean="0"/>
              <a:t>‹#›</a:t>
            </a:fld>
            <a:endParaRPr kumimoji="1" lang="ja-JP" altLang="en-US"/>
          </a:p>
        </p:txBody>
      </p:sp>
    </p:spTree>
    <p:extLst>
      <p:ext uri="{BB962C8B-B14F-4D97-AF65-F5344CB8AC3E}">
        <p14:creationId xmlns:p14="http://schemas.microsoft.com/office/powerpoint/2010/main" val="30262109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スライド イメージ プレースホルダー 1"/>
          <p:cNvSpPr>
            <a:spLocks noGrp="1" noRot="1" noChangeAspect="1" noTextEdit="1"/>
          </p:cNvSpPr>
          <p:nvPr>
            <p:ph type="sldImg"/>
          </p:nvPr>
        </p:nvSpPr>
        <p:spPr bwMode="auto">
          <a:xfrm>
            <a:off x="917575" y="744538"/>
            <a:ext cx="4962525" cy="37226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smtClean="0"/>
              <a:t>先程の動画にもありましたように</a:t>
            </a:r>
            <a:endParaRPr lang="en-US" altLang="ja-JP" dirty="0" smtClean="0"/>
          </a:p>
          <a:p>
            <a:r>
              <a:rPr lang="ja-JP" altLang="en-US" dirty="0"/>
              <a:t>東京</a:t>
            </a:r>
            <a:r>
              <a:rPr lang="ja-JP" altLang="en-US" dirty="0" smtClean="0"/>
              <a:t>の強みである活発な企業活動や豊富な経験と知識を持ったビジネスパーソンの力を活かしながら、</a:t>
            </a:r>
            <a:endParaRPr lang="en-US" altLang="ja-JP" dirty="0" smtClean="0"/>
          </a:p>
          <a:p>
            <a:r>
              <a:rPr lang="ja-JP" altLang="en-US" dirty="0"/>
              <a:t>多様</a:t>
            </a:r>
            <a:r>
              <a:rPr lang="ja-JP" altLang="en-US" dirty="0" smtClean="0"/>
              <a:t>な主体が力をあわせて「いくつになっても、いきいきと暮らせるまち」を東京都に増やしていくのが、このプロジェクトの目指すところです。</a:t>
            </a:r>
            <a:endParaRPr lang="en-US" altLang="ja-JP" dirty="0" smtClean="0"/>
          </a:p>
          <a:p>
            <a:endParaRPr lang="en-US" altLang="ja-JP" dirty="0"/>
          </a:p>
          <a:p>
            <a:r>
              <a:rPr lang="ja-JP" altLang="en-US" dirty="0" smtClean="0"/>
              <a:t>このプロジェクトの取組は大きく４つございますが、中でも大きな柱の１つである「地域福祉団体の運営基盤強化」のための支援プログラムとして用意しているのが、</a:t>
            </a:r>
            <a:endParaRPr lang="en-US" altLang="ja-JP" dirty="0" smtClean="0"/>
          </a:p>
          <a:p>
            <a:r>
              <a:rPr lang="ja-JP" altLang="en-US" dirty="0" smtClean="0"/>
              <a:t>ビジネススキルや専門知識を生かしたボランティア活動であるプロボノによる支援です。</a:t>
            </a:r>
            <a:endParaRPr lang="en-US" altLang="ja-JP" dirty="0" smtClean="0"/>
          </a:p>
          <a:p>
            <a:r>
              <a:rPr lang="ja-JP" altLang="en-US" dirty="0"/>
              <a:t>こちら</a:t>
            </a:r>
            <a:r>
              <a:rPr lang="ja-JP" altLang="en-US" dirty="0" smtClean="0"/>
              <a:t>は今ある各地域団体の素晴らしい活動を今後とも持続可能な、より充実したものとしていただくために、団体の運営面でのサポートを行うものです。</a:t>
            </a:r>
            <a:endParaRPr lang="en-US" altLang="ja-JP" dirty="0" smtClean="0"/>
          </a:p>
          <a:p>
            <a:endParaRPr lang="en-US" altLang="ja-JP" dirty="0"/>
          </a:p>
        </p:txBody>
      </p:sp>
      <p:sp>
        <p:nvSpPr>
          <p:cNvPr id="11674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eaLnBrk="0" hangingPunct="0">
              <a:spcBef>
                <a:spcPct val="30000"/>
              </a:spcBef>
              <a:defRPr kumimoji="1" sz="1200">
                <a:solidFill>
                  <a:schemeClr val="tx1"/>
                </a:solidFill>
                <a:latin typeface="Calibri" pitchFamily="34" charset="0"/>
                <a:ea typeface="ＭＳ Ｐゴシック" pitchFamily="50" charset="-128"/>
              </a:defRPr>
            </a:lvl1pPr>
            <a:lvl2pPr marL="747713" indent="-287338" defTabSz="912813" eaLnBrk="0" hangingPunct="0">
              <a:spcBef>
                <a:spcPct val="30000"/>
              </a:spcBef>
              <a:defRPr kumimoji="1" sz="1200">
                <a:solidFill>
                  <a:schemeClr val="tx1"/>
                </a:solidFill>
                <a:latin typeface="Calibri" pitchFamily="34" charset="0"/>
                <a:ea typeface="ＭＳ Ｐゴシック" pitchFamily="50" charset="-128"/>
              </a:defRPr>
            </a:lvl2pPr>
            <a:lvl3pPr marL="1150938" indent="-230188" defTabSz="912813" eaLnBrk="0" hangingPunct="0">
              <a:spcBef>
                <a:spcPct val="30000"/>
              </a:spcBef>
              <a:defRPr kumimoji="1" sz="1200">
                <a:solidFill>
                  <a:schemeClr val="tx1"/>
                </a:solidFill>
                <a:latin typeface="Calibri" pitchFamily="34" charset="0"/>
                <a:ea typeface="ＭＳ Ｐゴシック" pitchFamily="50" charset="-128"/>
              </a:defRPr>
            </a:lvl3pPr>
            <a:lvl4pPr marL="1611313" indent="-230188" defTabSz="912813" eaLnBrk="0" hangingPunct="0">
              <a:spcBef>
                <a:spcPct val="30000"/>
              </a:spcBef>
              <a:defRPr kumimoji="1" sz="1200">
                <a:solidFill>
                  <a:schemeClr val="tx1"/>
                </a:solidFill>
                <a:latin typeface="Calibri" pitchFamily="34" charset="0"/>
                <a:ea typeface="ＭＳ Ｐゴシック" pitchFamily="50" charset="-128"/>
              </a:defRPr>
            </a:lvl4pPr>
            <a:lvl5pPr marL="2071688" indent="-230188" defTabSz="912813" eaLnBrk="0" hangingPunct="0">
              <a:spcBef>
                <a:spcPct val="30000"/>
              </a:spcBef>
              <a:defRPr kumimoji="1" sz="1200">
                <a:solidFill>
                  <a:schemeClr val="tx1"/>
                </a:solidFill>
                <a:latin typeface="Calibri" pitchFamily="34" charset="0"/>
                <a:ea typeface="ＭＳ Ｐゴシック" pitchFamily="50" charset="-128"/>
              </a:defRPr>
            </a:lvl5pPr>
            <a:lvl6pPr marL="2528888" indent="-230188" defTabSz="91281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6pPr>
            <a:lvl7pPr marL="2986088" indent="-230188" defTabSz="91281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7pPr>
            <a:lvl8pPr marL="3443288" indent="-230188" defTabSz="91281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8pPr>
            <a:lvl9pPr marL="3900488" indent="-230188" defTabSz="912813" eaLnBrk="0" fontAlgn="base" hangingPunct="0">
              <a:spcBef>
                <a:spcPct val="30000"/>
              </a:spcBef>
              <a:spcAft>
                <a:spcPct val="0"/>
              </a:spcAft>
              <a:defRPr kumimoji="1" sz="1200">
                <a:solidFill>
                  <a:schemeClr val="tx1"/>
                </a:solidFill>
                <a:latin typeface="Calibri" pitchFamily="34" charset="0"/>
                <a:ea typeface="ＭＳ Ｐゴシック" pitchFamily="50" charset="-128"/>
              </a:defRPr>
            </a:lvl9pPr>
          </a:lstStyle>
          <a:p>
            <a:pPr eaLnBrk="1" hangingPunct="1">
              <a:spcBef>
                <a:spcPct val="0"/>
              </a:spcBef>
            </a:pPr>
            <a:fld id="{FB9DF213-6EEA-4CAF-A0DF-52508CEF1B09}" type="slidenum">
              <a:rPr lang="ja-JP" altLang="en-US">
                <a:solidFill>
                  <a:srgbClr val="000000"/>
                </a:solidFill>
              </a:rPr>
              <a:pPr eaLnBrk="1" hangingPunct="1">
                <a:spcBef>
                  <a:spcPct val="0"/>
                </a:spcBef>
              </a:pPr>
              <a:t>0</a:t>
            </a:fld>
            <a:endParaRPr lang="ja-JP" altLang="en-US">
              <a:solidFill>
                <a:srgbClr val="000000"/>
              </a:solidFill>
            </a:endParaRPr>
          </a:p>
        </p:txBody>
      </p:sp>
    </p:spTree>
    <p:extLst>
      <p:ext uri="{BB962C8B-B14F-4D97-AF65-F5344CB8AC3E}">
        <p14:creationId xmlns:p14="http://schemas.microsoft.com/office/powerpoint/2010/main" val="2014109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5" name="フッター プレースホルダ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3D6147F0-4FB7-4B2F-B306-D845F6C344B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711745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スライド番号プレースホルダ 5"/>
          <p:cNvSpPr>
            <a:spLocks noGrp="1"/>
          </p:cNvSpPr>
          <p:nvPr>
            <p:ph type="sldNum" sz="quarter" idx="10"/>
          </p:nvPr>
        </p:nvSpPr>
        <p:spPr/>
        <p:txBody>
          <a:bodyPr/>
          <a:lstStyle>
            <a:lvl1pPr>
              <a:defRPr/>
            </a:lvl1pPr>
          </a:lstStyle>
          <a:p>
            <a:pPr>
              <a:defRPr/>
            </a:pPr>
            <a:fld id="{74EB96CE-FEE4-433F-B331-1B6C9BB72EE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869218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4" name="フッター プレースホルダ 3"/>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5" name="スライド番号プレースホルダ 4"/>
          <p:cNvSpPr>
            <a:spLocks noGrp="1"/>
          </p:cNvSpPr>
          <p:nvPr>
            <p:ph type="sldNum" sz="quarter" idx="12"/>
          </p:nvPr>
        </p:nvSpPr>
        <p:spPr/>
        <p:txBody>
          <a:bodyPr/>
          <a:lstStyle>
            <a:lvl1pPr>
              <a:defRPr/>
            </a:lvl1pPr>
          </a:lstStyle>
          <a:p>
            <a:pPr>
              <a:defRPr/>
            </a:pPr>
            <a:fld id="{A8A65B0F-8B2B-4380-B9C7-2884060AB2AC}"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923952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3" name="フッター プレースホルダ 2"/>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4" name="スライド番号プレースホルダ 3"/>
          <p:cNvSpPr>
            <a:spLocks noGrp="1"/>
          </p:cNvSpPr>
          <p:nvPr>
            <p:ph type="sldNum" sz="quarter" idx="12"/>
          </p:nvPr>
        </p:nvSpPr>
        <p:spPr/>
        <p:txBody>
          <a:bodyPr/>
          <a:lstStyle>
            <a:lvl1pPr>
              <a:defRPr/>
            </a:lvl1pPr>
          </a:lstStyle>
          <a:p>
            <a:pPr>
              <a:defRPr/>
            </a:pPr>
            <a:fld id="{E2F1C692-722D-40CF-9336-BE312EBA32F6}"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650469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6" name="フッター プレースホルダ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7" name="スライド番号プレースホルダ 6"/>
          <p:cNvSpPr>
            <a:spLocks noGrp="1"/>
          </p:cNvSpPr>
          <p:nvPr>
            <p:ph type="sldNum" sz="quarter" idx="12"/>
          </p:nvPr>
        </p:nvSpPr>
        <p:spPr/>
        <p:txBody>
          <a:bodyPr/>
          <a:lstStyle>
            <a:lvl1pPr>
              <a:defRPr/>
            </a:lvl1pPr>
          </a:lstStyle>
          <a:p>
            <a:pPr>
              <a:defRPr/>
            </a:pPr>
            <a:fld id="{04BC8A66-7D9B-479A-BB77-6BA05567A320}"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928875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6" name="フッター プレースホルダ 5"/>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7" name="スライド番号プレースホルダ 6"/>
          <p:cNvSpPr>
            <a:spLocks noGrp="1"/>
          </p:cNvSpPr>
          <p:nvPr>
            <p:ph type="sldNum" sz="quarter" idx="12"/>
          </p:nvPr>
        </p:nvSpPr>
        <p:spPr/>
        <p:txBody>
          <a:bodyPr/>
          <a:lstStyle>
            <a:lvl1pPr>
              <a:defRPr/>
            </a:lvl1pPr>
          </a:lstStyle>
          <a:p>
            <a:pPr>
              <a:defRPr/>
            </a:pPr>
            <a:fld id="{E1E037AE-2063-439F-B324-989EF265F5F4}"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1568615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5" name="フッター プレースホルダ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CFBDAF6A-3C60-4075-ABFF-E562B58370D7}"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86056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a:xfrm>
            <a:off x="457200" y="6356352"/>
            <a:ext cx="2133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5" name="フッター プレースホルダ 4"/>
          <p:cNvSpPr>
            <a:spLocks noGrp="1"/>
          </p:cNvSpPr>
          <p:nvPr>
            <p:ph type="ftr" sz="quarter" idx="11"/>
          </p:nvPr>
        </p:nvSpPr>
        <p:spPr>
          <a:xfrm>
            <a:off x="3124200" y="6356352"/>
            <a:ext cx="2895600" cy="365125"/>
          </a:xfrm>
          <a:prstGeom prst="rect">
            <a:avLst/>
          </a:prstGeom>
        </p:spPr>
        <p:txBody>
          <a:bodyPr/>
          <a:lstStyle>
            <a:lvl1pPr fontAlgn="auto">
              <a:spcBef>
                <a:spcPts val="0"/>
              </a:spcBef>
              <a:spcAft>
                <a:spcPts val="0"/>
              </a:spcAft>
              <a:defRPr>
                <a:latin typeface="+mn-lt"/>
                <a:ea typeface="+mn-ea"/>
              </a:defRPr>
            </a:lvl1pPr>
          </a:lstStyle>
          <a:p>
            <a:pPr>
              <a:defRPr/>
            </a:pPr>
            <a:endParaRPr lang="ja-JP" altLang="en-US">
              <a:solidFill>
                <a:prstClr val="black"/>
              </a:solidFill>
            </a:endParaRPr>
          </a:p>
        </p:txBody>
      </p:sp>
      <p:sp>
        <p:nvSpPr>
          <p:cNvPr id="6" name="スライド番号プレースホルダ 5"/>
          <p:cNvSpPr>
            <a:spLocks noGrp="1"/>
          </p:cNvSpPr>
          <p:nvPr>
            <p:ph type="sldNum" sz="quarter" idx="12"/>
          </p:nvPr>
        </p:nvSpPr>
        <p:spPr/>
        <p:txBody>
          <a:bodyPr/>
          <a:lstStyle>
            <a:lvl1pPr>
              <a:defRPr/>
            </a:lvl1pPr>
          </a:lstStyle>
          <a:p>
            <a:pPr>
              <a:defRPr/>
            </a:pPr>
            <a:fld id="{C2E73333-6F6C-461A-A272-01A77A966C45}"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2202654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44451"/>
            <a:ext cx="8229600" cy="417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620713"/>
            <a:ext cx="8229600" cy="590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スライド番号プレースホルダ 5"/>
          <p:cNvSpPr>
            <a:spLocks noGrp="1"/>
          </p:cNvSpPr>
          <p:nvPr>
            <p:ph type="sldNum" sz="quarter" idx="4"/>
          </p:nvPr>
        </p:nvSpPr>
        <p:spPr>
          <a:xfrm>
            <a:off x="7008813" y="6642100"/>
            <a:ext cx="2133600" cy="215900"/>
          </a:xfrm>
          <a:prstGeom prst="rect">
            <a:avLst/>
          </a:prstGeom>
        </p:spPr>
        <p:txBody>
          <a:bodyPr vert="horz" lIns="91440" tIns="45720" rIns="91440" bIns="45720" rtlCol="0" anchor="ctr"/>
          <a:lstStyle>
            <a:lvl1pPr algn="r" fontAlgn="auto">
              <a:spcBef>
                <a:spcPts val="0"/>
              </a:spcBef>
              <a:spcAft>
                <a:spcPts val="0"/>
              </a:spcAft>
              <a:defRPr sz="1000">
                <a:solidFill>
                  <a:schemeClr val="tx1">
                    <a:tint val="75000"/>
                  </a:schemeClr>
                </a:solidFill>
                <a:latin typeface="メイリオ" pitchFamily="50" charset="-128"/>
                <a:ea typeface="メイリオ" pitchFamily="50" charset="-128"/>
              </a:defRPr>
            </a:lvl1pPr>
          </a:lstStyle>
          <a:p>
            <a:pPr>
              <a:defRPr/>
            </a:pPr>
            <a:fld id="{33AF76BE-7B05-4723-B6A2-06004CF0C393}" type="slidenum">
              <a:rPr lang="ja-JP" altLang="en-US">
                <a:solidFill>
                  <a:prstClr val="black">
                    <a:tint val="75000"/>
                  </a:prstClr>
                </a:solidFill>
              </a:rPr>
              <a:pPr>
                <a:defRPr/>
              </a:pPr>
              <a:t>‹#›</a:t>
            </a:fld>
            <a:endParaRPr lang="ja-JP" altLang="en-US">
              <a:solidFill>
                <a:prstClr val="black">
                  <a:tint val="75000"/>
                </a:prstClr>
              </a:solidFill>
            </a:endParaRPr>
          </a:p>
        </p:txBody>
      </p:sp>
    </p:spTree>
    <p:extLst>
      <p:ext uri="{BB962C8B-B14F-4D97-AF65-F5344CB8AC3E}">
        <p14:creationId xmlns:p14="http://schemas.microsoft.com/office/powerpoint/2010/main" val="3227369209"/>
      </p:ext>
    </p:extLst>
  </p:cSld>
  <p:clrMap bg1="lt1" tx1="dk1" bg2="lt2" tx2="dk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Lst>
  <p:hf hdr="0" ftr="0" dt="0"/>
  <p:txStyles>
    <p:titleStyle>
      <a:lvl1pPr algn="ctr" rtl="0" eaLnBrk="0" fontAlgn="base" hangingPunct="0">
        <a:spcBef>
          <a:spcPct val="0"/>
        </a:spcBef>
        <a:spcAft>
          <a:spcPct val="0"/>
        </a:spcAft>
        <a:defRPr kumimoji="1" sz="2400" kern="1200">
          <a:solidFill>
            <a:schemeClr val="tx1"/>
          </a:solidFill>
          <a:latin typeface="メイリオ" pitchFamily="50" charset="-128"/>
          <a:ea typeface="メイリオ" pitchFamily="50" charset="-128"/>
          <a:cs typeface="メイリオ" pitchFamily="50" charset="-128"/>
        </a:defRPr>
      </a:lvl1pPr>
      <a:lvl2pPr algn="ctr" rtl="0" eaLnBrk="0" fontAlgn="base" hangingPunct="0">
        <a:spcBef>
          <a:spcPct val="0"/>
        </a:spcBef>
        <a:spcAft>
          <a:spcPct val="0"/>
        </a:spcAft>
        <a:defRPr kumimoji="1" sz="2400">
          <a:solidFill>
            <a:schemeClr val="tx1"/>
          </a:solidFill>
          <a:latin typeface="メイリオ" pitchFamily="50" charset="-128"/>
          <a:ea typeface="メイリオ" pitchFamily="50" charset="-128"/>
          <a:cs typeface="メイリオ" pitchFamily="50" charset="-128"/>
        </a:defRPr>
      </a:lvl2pPr>
      <a:lvl3pPr algn="ctr" rtl="0" eaLnBrk="0" fontAlgn="base" hangingPunct="0">
        <a:spcBef>
          <a:spcPct val="0"/>
        </a:spcBef>
        <a:spcAft>
          <a:spcPct val="0"/>
        </a:spcAft>
        <a:defRPr kumimoji="1" sz="2400">
          <a:solidFill>
            <a:schemeClr val="tx1"/>
          </a:solidFill>
          <a:latin typeface="メイリオ" pitchFamily="50" charset="-128"/>
          <a:ea typeface="メイリオ" pitchFamily="50" charset="-128"/>
          <a:cs typeface="メイリオ" pitchFamily="50" charset="-128"/>
        </a:defRPr>
      </a:lvl3pPr>
      <a:lvl4pPr algn="ctr" rtl="0" eaLnBrk="0" fontAlgn="base" hangingPunct="0">
        <a:spcBef>
          <a:spcPct val="0"/>
        </a:spcBef>
        <a:spcAft>
          <a:spcPct val="0"/>
        </a:spcAft>
        <a:defRPr kumimoji="1" sz="2400">
          <a:solidFill>
            <a:schemeClr val="tx1"/>
          </a:solidFill>
          <a:latin typeface="メイリオ" pitchFamily="50" charset="-128"/>
          <a:ea typeface="メイリオ" pitchFamily="50" charset="-128"/>
          <a:cs typeface="メイリオ" pitchFamily="50" charset="-128"/>
        </a:defRPr>
      </a:lvl4pPr>
      <a:lvl5pPr algn="ctr" rtl="0" eaLnBrk="0" fontAlgn="base" hangingPunct="0">
        <a:spcBef>
          <a:spcPct val="0"/>
        </a:spcBef>
        <a:spcAft>
          <a:spcPct val="0"/>
        </a:spcAft>
        <a:defRPr kumimoji="1" sz="2400">
          <a:solidFill>
            <a:schemeClr val="tx1"/>
          </a:solidFill>
          <a:latin typeface="メイリオ" pitchFamily="50" charset="-128"/>
          <a:ea typeface="メイリオ" pitchFamily="50" charset="-128"/>
          <a:cs typeface="メイリオ" pitchFamily="50" charset="-128"/>
        </a:defRPr>
      </a:lvl5pPr>
      <a:lvl6pPr marL="457200" algn="ctr" rtl="0" eaLnBrk="1" fontAlgn="base" hangingPunct="1">
        <a:spcBef>
          <a:spcPct val="0"/>
        </a:spcBef>
        <a:spcAft>
          <a:spcPct val="0"/>
        </a:spcAft>
        <a:defRPr kumimoji="1" sz="2400">
          <a:solidFill>
            <a:schemeClr val="tx1"/>
          </a:solidFill>
          <a:latin typeface="メイリオ" pitchFamily="50" charset="-128"/>
          <a:ea typeface="メイリオ" pitchFamily="50" charset="-128"/>
        </a:defRPr>
      </a:lvl6pPr>
      <a:lvl7pPr marL="914400" algn="ctr" rtl="0" eaLnBrk="1" fontAlgn="base" hangingPunct="1">
        <a:spcBef>
          <a:spcPct val="0"/>
        </a:spcBef>
        <a:spcAft>
          <a:spcPct val="0"/>
        </a:spcAft>
        <a:defRPr kumimoji="1" sz="2400">
          <a:solidFill>
            <a:schemeClr val="tx1"/>
          </a:solidFill>
          <a:latin typeface="メイリオ" pitchFamily="50" charset="-128"/>
          <a:ea typeface="メイリオ" pitchFamily="50" charset="-128"/>
        </a:defRPr>
      </a:lvl7pPr>
      <a:lvl8pPr marL="1371600" algn="ctr" rtl="0" eaLnBrk="1" fontAlgn="base" hangingPunct="1">
        <a:spcBef>
          <a:spcPct val="0"/>
        </a:spcBef>
        <a:spcAft>
          <a:spcPct val="0"/>
        </a:spcAft>
        <a:defRPr kumimoji="1" sz="2400">
          <a:solidFill>
            <a:schemeClr val="tx1"/>
          </a:solidFill>
          <a:latin typeface="メイリオ" pitchFamily="50" charset="-128"/>
          <a:ea typeface="メイリオ" pitchFamily="50" charset="-128"/>
        </a:defRPr>
      </a:lvl8pPr>
      <a:lvl9pPr marL="1828800" algn="ctr" rtl="0" eaLnBrk="1" fontAlgn="base" hangingPunct="1">
        <a:spcBef>
          <a:spcPct val="0"/>
        </a:spcBef>
        <a:spcAft>
          <a:spcPct val="0"/>
        </a:spcAft>
        <a:defRPr kumimoji="1" sz="2400">
          <a:solidFill>
            <a:schemeClr val="tx1"/>
          </a:solidFill>
          <a:latin typeface="メイリオ" pitchFamily="50" charset="-128"/>
          <a:ea typeface="メイリオ" pitchFamily="50" charset="-128"/>
        </a:defRPr>
      </a:lvl9pPr>
    </p:titleStyle>
    <p:bodyStyle>
      <a:lvl1pPr marL="0" indent="0" algn="l" rtl="0" eaLnBrk="0" fontAlgn="base" hangingPunct="0">
        <a:spcBef>
          <a:spcPct val="20000"/>
        </a:spcBef>
        <a:spcAft>
          <a:spcPct val="0"/>
        </a:spcAft>
        <a:buFont typeface="Arial" charset="0"/>
        <a:buNone/>
        <a:defRPr kumimoji="1" sz="1600" kern="1200">
          <a:solidFill>
            <a:schemeClr val="tx1"/>
          </a:solidFill>
          <a:latin typeface="メイリオ" pitchFamily="50" charset="-128"/>
          <a:ea typeface="メイリオ" pitchFamily="50" charset="-128"/>
          <a:cs typeface="メイリオ" pitchFamily="50" charset="-128"/>
        </a:defRPr>
      </a:lvl1pPr>
      <a:lvl2pPr marL="457200" indent="0" algn="l" rtl="0" eaLnBrk="0" fontAlgn="base" hangingPunct="0">
        <a:spcBef>
          <a:spcPct val="20000"/>
        </a:spcBef>
        <a:spcAft>
          <a:spcPct val="0"/>
        </a:spcAft>
        <a:buFont typeface="Arial" charset="0"/>
        <a:buNone/>
        <a:defRPr kumimoji="1" sz="1400" kern="1200">
          <a:solidFill>
            <a:schemeClr val="tx1"/>
          </a:solidFill>
          <a:latin typeface="メイリオ" pitchFamily="50" charset="-128"/>
          <a:ea typeface="メイリオ" pitchFamily="50" charset="-128"/>
          <a:cs typeface="メイリオ" pitchFamily="50" charset="-128"/>
        </a:defRPr>
      </a:lvl2pPr>
      <a:lvl3pPr marL="914400" indent="0" algn="l" rtl="0" eaLnBrk="0" fontAlgn="base" hangingPunct="0">
        <a:spcBef>
          <a:spcPct val="20000"/>
        </a:spcBef>
        <a:spcAft>
          <a:spcPct val="0"/>
        </a:spcAft>
        <a:buFont typeface="Arial" charset="0"/>
        <a:buNone/>
        <a:defRPr kumimoji="1" sz="1200" kern="1200">
          <a:solidFill>
            <a:schemeClr val="tx1"/>
          </a:solidFill>
          <a:latin typeface="メイリオ" pitchFamily="50" charset="-128"/>
          <a:ea typeface="メイリオ" pitchFamily="50" charset="-128"/>
          <a:cs typeface="メイリオ" pitchFamily="50" charset="-128"/>
        </a:defRPr>
      </a:lvl3pPr>
      <a:lvl4pPr marL="1371600" indent="0" algn="l" rtl="0" eaLnBrk="0" fontAlgn="base" hangingPunct="0">
        <a:spcBef>
          <a:spcPct val="20000"/>
        </a:spcBef>
        <a:spcAft>
          <a:spcPct val="0"/>
        </a:spcAft>
        <a:buFont typeface="Arial" charset="0"/>
        <a:buNone/>
        <a:defRPr kumimoji="1" sz="1100" kern="1200">
          <a:solidFill>
            <a:schemeClr val="tx1"/>
          </a:solidFill>
          <a:latin typeface="メイリオ" pitchFamily="50" charset="-128"/>
          <a:ea typeface="メイリオ" pitchFamily="50" charset="-128"/>
          <a:cs typeface="メイリオ" pitchFamily="50" charset="-128"/>
        </a:defRPr>
      </a:lvl4pPr>
      <a:lvl5pPr marL="1828800" indent="0" algn="l" rtl="0" eaLnBrk="0" fontAlgn="base" hangingPunct="0">
        <a:spcBef>
          <a:spcPct val="20000"/>
        </a:spcBef>
        <a:spcAft>
          <a:spcPct val="0"/>
        </a:spcAft>
        <a:buFont typeface="Arial" charset="0"/>
        <a:buNone/>
        <a:defRPr kumimoji="1" sz="1100" kern="1200">
          <a:solidFill>
            <a:schemeClr val="tx1"/>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44"/>
          <p:cNvSpPr/>
          <p:nvPr/>
        </p:nvSpPr>
        <p:spPr bwMode="auto">
          <a:xfrm>
            <a:off x="146539" y="1654585"/>
            <a:ext cx="8878766" cy="3043604"/>
          </a:xfrm>
          <a:prstGeom prst="roundRect">
            <a:avLst>
              <a:gd name="adj" fmla="val 4330"/>
            </a:avLst>
          </a:prstGeom>
          <a:ln>
            <a:headEnd/>
            <a:tailEnd type="triangle" w="med" len="med"/>
          </a:ln>
          <a:extLst/>
        </p:spPr>
        <p:style>
          <a:lnRef idx="2">
            <a:schemeClr val="dk1"/>
          </a:lnRef>
          <a:fillRef idx="1">
            <a:schemeClr val="lt1"/>
          </a:fillRef>
          <a:effectRef idx="0">
            <a:schemeClr val="dk1"/>
          </a:effectRef>
          <a:fontRef idx="minor">
            <a:schemeClr val="dk1"/>
          </a:fontRef>
        </p:style>
        <p:txBody>
          <a:bodyPr/>
          <a:lstStyle>
            <a:lvl1pPr>
              <a:defRPr kumimoji="1" sz="2400">
                <a:solidFill>
                  <a:schemeClr val="tx1"/>
                </a:solidFill>
                <a:latin typeface="Calibri" pitchFamily="34" charset="0"/>
                <a:ea typeface="ＭＳ Ｐゴシック" pitchFamily="50" charset="-128"/>
              </a:defRPr>
            </a:lvl1pPr>
            <a:lvl2pPr marL="37931725" indent="-37474525">
              <a:defRPr kumimoji="1" sz="2400">
                <a:solidFill>
                  <a:schemeClr val="tx1"/>
                </a:solidFill>
                <a:latin typeface="Calibri" pitchFamily="34" charset="0"/>
                <a:ea typeface="ＭＳ Ｐゴシック" pitchFamily="50" charset="-128"/>
              </a:defRPr>
            </a:lvl2pPr>
            <a:lvl3pPr>
              <a:defRPr kumimoji="1" sz="2400">
                <a:solidFill>
                  <a:schemeClr val="tx1"/>
                </a:solidFill>
                <a:latin typeface="Calibri" pitchFamily="34" charset="0"/>
                <a:ea typeface="ＭＳ Ｐゴシック" pitchFamily="50" charset="-128"/>
              </a:defRPr>
            </a:lvl3pPr>
            <a:lvl4pPr>
              <a:defRPr kumimoji="1" sz="2400">
                <a:solidFill>
                  <a:schemeClr val="tx1"/>
                </a:solidFill>
                <a:latin typeface="Calibri" pitchFamily="34" charset="0"/>
                <a:ea typeface="ＭＳ Ｐゴシック" pitchFamily="50" charset="-128"/>
              </a:defRPr>
            </a:lvl4pPr>
            <a:lvl5pPr>
              <a:defRPr kumimoji="1" sz="2400">
                <a:solidFill>
                  <a:schemeClr val="tx1"/>
                </a:solidFill>
                <a:latin typeface="Calibri" pitchFamily="34" charset="0"/>
                <a:ea typeface="ＭＳ Ｐゴシック" pitchFamily="50" charset="-128"/>
              </a:defRPr>
            </a:lvl5pPr>
            <a:lvl6pPr marL="457200" fontAlgn="base">
              <a:spcBef>
                <a:spcPct val="0"/>
              </a:spcBef>
              <a:spcAft>
                <a:spcPct val="0"/>
              </a:spcAft>
              <a:defRPr kumimoji="1" sz="2400">
                <a:solidFill>
                  <a:schemeClr val="tx1"/>
                </a:solidFill>
                <a:latin typeface="Calibri" pitchFamily="34" charset="0"/>
                <a:ea typeface="ＭＳ Ｐゴシック" pitchFamily="50" charset="-128"/>
              </a:defRPr>
            </a:lvl6pPr>
            <a:lvl7pPr marL="914400" fontAlgn="base">
              <a:spcBef>
                <a:spcPct val="0"/>
              </a:spcBef>
              <a:spcAft>
                <a:spcPct val="0"/>
              </a:spcAft>
              <a:defRPr kumimoji="1" sz="2400">
                <a:solidFill>
                  <a:schemeClr val="tx1"/>
                </a:solidFill>
                <a:latin typeface="Calibri" pitchFamily="34" charset="0"/>
                <a:ea typeface="ＭＳ Ｐゴシック" pitchFamily="50" charset="-128"/>
              </a:defRPr>
            </a:lvl7pPr>
            <a:lvl8pPr marL="1371600" fontAlgn="base">
              <a:spcBef>
                <a:spcPct val="0"/>
              </a:spcBef>
              <a:spcAft>
                <a:spcPct val="0"/>
              </a:spcAft>
              <a:defRPr kumimoji="1" sz="2400">
                <a:solidFill>
                  <a:schemeClr val="tx1"/>
                </a:solidFill>
                <a:latin typeface="Calibri" pitchFamily="34" charset="0"/>
                <a:ea typeface="ＭＳ Ｐゴシック" pitchFamily="50" charset="-128"/>
              </a:defRPr>
            </a:lvl8pPr>
            <a:lvl9pPr marL="1828800" fontAlgn="base">
              <a:spcBef>
                <a:spcPct val="0"/>
              </a:spcBef>
              <a:spcAft>
                <a:spcPct val="0"/>
              </a:spcAft>
              <a:defRPr kumimoji="1" sz="2400">
                <a:solidFill>
                  <a:schemeClr val="tx1"/>
                </a:solidFill>
                <a:latin typeface="Calibri" pitchFamily="34" charset="0"/>
                <a:ea typeface="ＭＳ Ｐゴシック" pitchFamily="50" charset="-128"/>
              </a:defRPr>
            </a:lvl9pPr>
          </a:lstStyle>
          <a:p>
            <a:pPr>
              <a:defRPr/>
            </a:pPr>
            <a:endParaRPr lang="en-US" altLang="ja-JP" sz="166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右矢印 5"/>
          <p:cNvSpPr/>
          <p:nvPr/>
        </p:nvSpPr>
        <p:spPr bwMode="auto">
          <a:xfrm>
            <a:off x="4596934" y="2035563"/>
            <a:ext cx="285750" cy="2425846"/>
          </a:xfrm>
          <a:prstGeom prst="rightArrow">
            <a:avLst>
              <a:gd name="adj1" fmla="val 100000"/>
              <a:gd name="adj2" fmla="val 100000"/>
            </a:avLst>
          </a:prstGeom>
          <a:gradFill flip="none" rotWithShape="1">
            <a:gsLst>
              <a:gs pos="0">
                <a:srgbClr val="EED200">
                  <a:tint val="66000"/>
                  <a:satMod val="160000"/>
                </a:srgbClr>
              </a:gs>
              <a:gs pos="50000">
                <a:srgbClr val="EED200">
                  <a:tint val="44500"/>
                  <a:satMod val="160000"/>
                </a:srgbClr>
              </a:gs>
              <a:gs pos="100000">
                <a:srgbClr val="EED200">
                  <a:tint val="23500"/>
                  <a:satMod val="160000"/>
                </a:srgbClr>
              </a:gs>
            </a:gsLst>
            <a:lin ang="10800000" scaled="1"/>
            <a:tileRect/>
          </a:gradFill>
          <a:ln w="12700">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spAutoFit/>
          </a:bodyPr>
          <a:lstStyle/>
          <a:p>
            <a:pPr>
              <a:defRPr/>
            </a:pPr>
            <a:endPar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405" name="Picture 28" descr="THTP_logo_out3"/>
          <p:cNvPicPr>
            <a:picLocks noChangeAspect="1" noChangeArrowheads="1"/>
          </p:cNvPicPr>
          <p:nvPr/>
        </p:nvPicPr>
        <p:blipFill>
          <a:blip r:embed="rId3">
            <a:extLst>
              <a:ext uri="{28A0092B-C50C-407E-A947-70E740481C1C}">
                <a14:useLocalDpi xmlns:a14="http://schemas.microsoft.com/office/drawing/2010/main" val="0"/>
              </a:ext>
            </a:extLst>
          </a:blip>
          <a:srcRect b="10654"/>
          <a:stretch>
            <a:fillRect/>
          </a:stretch>
        </p:blipFill>
        <p:spPr bwMode="auto">
          <a:xfrm>
            <a:off x="70338" y="710712"/>
            <a:ext cx="3505200" cy="813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06" name="テキスト ボックス 11"/>
          <p:cNvSpPr txBox="1">
            <a:spLocks noChangeArrowheads="1"/>
          </p:cNvSpPr>
          <p:nvPr/>
        </p:nvSpPr>
        <p:spPr bwMode="auto">
          <a:xfrm>
            <a:off x="3963866" y="804710"/>
            <a:ext cx="5180134" cy="774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37931725" indent="-37474525" defTabSz="45720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defTabSz="45720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defTabSz="4572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defTabSz="45720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defTabSz="45720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fontAlgn="base" hangingPunct="1">
              <a:spcBef>
                <a:spcPct val="0"/>
              </a:spcBef>
              <a:spcAft>
                <a:spcPct val="0"/>
              </a:spcAft>
              <a:buFontTx/>
              <a:buNone/>
            </a:pPr>
            <a:r>
              <a:rPr lang="ja-JP" altLang="en-US" sz="1477" b="1" dirty="0">
                <a:solidFill>
                  <a:srgbClr val="000000"/>
                </a:solidFill>
                <a:latin typeface="メイリオ" pitchFamily="50" charset="-128"/>
                <a:ea typeface="メイリオ" pitchFamily="50" charset="-128"/>
                <a:cs typeface="メイリオ" pitchFamily="50" charset="-128"/>
              </a:rPr>
              <a:t>東京の強みである活発な企業活動、豊富な経験と知識を持った多くの人たちの力を活用し、地域包括ケアシステムの構築に資する「地域貢献活動」を活性化</a:t>
            </a:r>
          </a:p>
        </p:txBody>
      </p:sp>
      <p:sp>
        <p:nvSpPr>
          <p:cNvPr id="11280" name="正方形/長方形 21"/>
          <p:cNvSpPr>
            <a:spLocks noChangeArrowheads="1"/>
          </p:cNvSpPr>
          <p:nvPr/>
        </p:nvSpPr>
        <p:spPr bwMode="auto">
          <a:xfrm>
            <a:off x="5460755" y="4135453"/>
            <a:ext cx="3460506" cy="477395"/>
          </a:xfrm>
          <a:prstGeom prst="rect">
            <a:avLst/>
          </a:prstGeom>
          <a:ln/>
        </p:spPr>
        <p:style>
          <a:lnRef idx="1">
            <a:schemeClr val="accent6"/>
          </a:lnRef>
          <a:fillRef idx="2">
            <a:schemeClr val="accent6"/>
          </a:fillRef>
          <a:effectRef idx="1">
            <a:schemeClr val="accent6"/>
          </a:effectRef>
          <a:fontRef idx="minor">
            <a:schemeClr val="dk1"/>
          </a:fontRef>
        </p:style>
        <p:txBody>
          <a:bodyPr wrap="square" tIns="33231" anchor="ctr">
            <a:spAutoFit/>
          </a:bodyPr>
          <a:lstStyle>
            <a:lvl1pPr marL="285750" indent="-285750"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0" indent="0" eaLnBrk="1" hangingPunct="1">
              <a:defRPr/>
            </a:pPr>
            <a:r>
              <a:rPr lang="ja-JP" altLang="en-US" sz="129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企業人や元気な高齢者に対し、</a:t>
            </a:r>
            <a:endParaRPr lang="en-US" altLang="ja-JP" sz="129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eaLnBrk="1" hangingPunct="1">
              <a:defRPr/>
            </a:pPr>
            <a:r>
              <a:rPr lang="ja-JP" altLang="en-US" sz="1292"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広く地域貢献活動への参加のきっかけを提供</a:t>
            </a:r>
          </a:p>
        </p:txBody>
      </p:sp>
      <p:sp>
        <p:nvSpPr>
          <p:cNvPr id="23" name="正方形/長方形 22"/>
          <p:cNvSpPr/>
          <p:nvPr/>
        </p:nvSpPr>
        <p:spPr bwMode="auto">
          <a:xfrm>
            <a:off x="4991574" y="1951891"/>
            <a:ext cx="2324675" cy="214118"/>
          </a:xfrm>
          <a:prstGeom prst="rect">
            <a:avLst/>
          </a:prstGeom>
          <a:solidFill>
            <a:srgbClr val="EED200"/>
          </a:solidFill>
          <a:ln w="12700">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43200" bIns="0" anchor="ctr">
            <a:spAutoFit/>
          </a:bodyPr>
          <a:lstStyle/>
          <a:p>
            <a:pPr>
              <a:defRPr/>
            </a:pPr>
            <a:r>
              <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３　Ｗｅｂサイトによる情報発信</a:t>
            </a:r>
          </a:p>
        </p:txBody>
      </p:sp>
      <p:sp>
        <p:nvSpPr>
          <p:cNvPr id="32" name="左矢印 31"/>
          <p:cNvSpPr/>
          <p:nvPr/>
        </p:nvSpPr>
        <p:spPr>
          <a:xfrm rot="10800000">
            <a:off x="5159122" y="4154181"/>
            <a:ext cx="205154" cy="432289"/>
          </a:xfrm>
          <a:prstGeom prst="leftArrow">
            <a:avLst/>
          </a:prstGeom>
          <a:ln/>
        </p:spPr>
        <p:style>
          <a:lnRef idx="1">
            <a:schemeClr val="accent6"/>
          </a:lnRef>
          <a:fillRef idx="3">
            <a:schemeClr val="accent6"/>
          </a:fillRef>
          <a:effectRef idx="2">
            <a:schemeClr val="accent6"/>
          </a:effectRef>
          <a:fontRef idx="minor">
            <a:schemeClr val="lt1"/>
          </a:fontRef>
        </p:style>
        <p:txBody>
          <a:bodyPr wrap="none" anchor="ctr"/>
          <a:lstStyle/>
          <a:p>
            <a:pPr algn="ctr">
              <a:defRPr/>
            </a:pPr>
            <a:endParaRPr lang="ja-JP" altLang="en-US" sz="1108" dirty="0">
              <a:solidFill>
                <a:prstClr val="black"/>
              </a:solidFill>
              <a:latin typeface="HGPｺﾞｼｯｸM" panose="020B0600000000000000" pitchFamily="50" charset="-128"/>
              <a:ea typeface="HGPｺﾞｼｯｸM" panose="020B0600000000000000" pitchFamily="50" charset="-128"/>
              <a:cs typeface="メイリオ" panose="020B0604030504040204" pitchFamily="50" charset="-128"/>
            </a:endParaRPr>
          </a:p>
        </p:txBody>
      </p:sp>
      <p:sp>
        <p:nvSpPr>
          <p:cNvPr id="102410" name="正方形/長方形 21"/>
          <p:cNvSpPr>
            <a:spLocks noChangeArrowheads="1"/>
          </p:cNvSpPr>
          <p:nvPr/>
        </p:nvSpPr>
        <p:spPr bwMode="auto">
          <a:xfrm>
            <a:off x="4917831" y="2611955"/>
            <a:ext cx="4082562" cy="603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9388" indent="-179388" defTabSz="0" eaLnBrk="0" hangingPunct="0">
              <a:spcBef>
                <a:spcPct val="20000"/>
              </a:spcBef>
              <a:buFont typeface="Arial" pitchFamily="34" charset="0"/>
              <a:buChar char="•"/>
              <a:defRPr kumimoji="1" sz="3200">
                <a:solidFill>
                  <a:schemeClr val="tx1"/>
                </a:solidFill>
                <a:latin typeface="Calibri" pitchFamily="34" charset="0"/>
                <a:ea typeface="ＭＳ Ｐゴシック" pitchFamily="50" charset="-128"/>
              </a:defRPr>
            </a:lvl1pPr>
            <a:lvl2pPr marL="742950" indent="-285750" defTabSz="0" eaLnBrk="0" hangingPunct="0">
              <a:spcBef>
                <a:spcPct val="20000"/>
              </a:spcBef>
              <a:buFont typeface="Arial" pitchFamily="34" charset="0"/>
              <a:buChar char="–"/>
              <a:defRPr kumimoji="1" sz="2800">
                <a:solidFill>
                  <a:schemeClr val="tx1"/>
                </a:solidFill>
                <a:latin typeface="Calibri" pitchFamily="34" charset="0"/>
                <a:ea typeface="ＭＳ Ｐゴシック" pitchFamily="50" charset="-128"/>
              </a:defRPr>
            </a:lvl2pPr>
            <a:lvl3pPr marL="1143000" indent="-228600" defTabSz="0" eaLnBrk="0" hangingPunct="0">
              <a:spcBef>
                <a:spcPct val="20000"/>
              </a:spcBef>
              <a:buFont typeface="Arial" pitchFamily="34" charset="0"/>
              <a:buChar char="•"/>
              <a:defRPr kumimoji="1" sz="2400">
                <a:solidFill>
                  <a:schemeClr val="tx1"/>
                </a:solidFill>
                <a:latin typeface="Calibri" pitchFamily="34" charset="0"/>
                <a:ea typeface="ＭＳ Ｐゴシック" pitchFamily="50" charset="-128"/>
              </a:defRPr>
            </a:lvl3pPr>
            <a:lvl4pPr marL="1600200" indent="-228600" defTabSz="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4pPr>
            <a:lvl5pPr marL="2057400" indent="-228600" defTabSz="0" eaLnBrk="0" hangingPunct="0">
              <a:spcBef>
                <a:spcPct val="20000"/>
              </a:spcBef>
              <a:buFont typeface="Arial" pitchFamily="34" charset="0"/>
              <a:buChar char="»"/>
              <a:defRPr kumimoji="1" sz="2000">
                <a:solidFill>
                  <a:schemeClr val="tx1"/>
                </a:solidFill>
                <a:latin typeface="Calibri" pitchFamily="34" charset="0"/>
                <a:ea typeface="ＭＳ Ｐゴシック" pitchFamily="50" charset="-128"/>
              </a:defRPr>
            </a:lvl5pPr>
            <a:lvl6pPr marL="2514600" indent="-228600" defTabSz="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6pPr>
            <a:lvl7pPr marL="2971800" indent="-228600" defTabSz="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7pPr>
            <a:lvl8pPr marL="3429000" indent="-228600" defTabSz="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8pPr>
            <a:lvl9pPr marL="3886200" indent="-228600" defTabSz="0" eaLnBrk="0" fontAlgn="base" hangingPunct="0">
              <a:spcBef>
                <a:spcPct val="20000"/>
              </a:spcBef>
              <a:spcAft>
                <a:spcPct val="0"/>
              </a:spcAft>
              <a:buFont typeface="Arial" pitchFamily="34" charset="0"/>
              <a:buChar char="»"/>
              <a:defRPr kumimoji="1" sz="2000">
                <a:solidFill>
                  <a:schemeClr val="tx1"/>
                </a:solidFill>
                <a:latin typeface="Calibri" pitchFamily="34" charset="0"/>
                <a:ea typeface="ＭＳ Ｐゴシック" pitchFamily="50" charset="-128"/>
              </a:defRPr>
            </a:lvl9pPr>
          </a:lstStyle>
          <a:p>
            <a:pPr eaLnBrk="1" fontAlgn="base" hangingPunct="1">
              <a:spcBef>
                <a:spcPct val="0"/>
              </a:spcBef>
              <a:spcAft>
                <a:spcPct val="0"/>
              </a:spcAft>
              <a:buFont typeface="Wingdings" pitchFamily="2" charset="2"/>
              <a:buChar char="Ø"/>
            </a:pPr>
            <a:r>
              <a:rPr lang="ja-JP" altLang="en-US" sz="1108" dirty="0">
                <a:solidFill>
                  <a:srgbClr val="000000"/>
                </a:solidFill>
                <a:latin typeface="メイリオ" pitchFamily="50" charset="-128"/>
                <a:ea typeface="メイリオ" pitchFamily="50" charset="-128"/>
                <a:cs typeface="メイリオ" pitchFamily="50" charset="-128"/>
              </a:rPr>
              <a:t>進捗状況をリアルタイムに更新、課題解決のモデルケースを提示</a:t>
            </a:r>
          </a:p>
          <a:p>
            <a:pPr eaLnBrk="1" fontAlgn="base" hangingPunct="1">
              <a:spcBef>
                <a:spcPct val="0"/>
              </a:spcBef>
              <a:spcAft>
                <a:spcPct val="0"/>
              </a:spcAft>
              <a:buFont typeface="Wingdings" pitchFamily="2" charset="2"/>
              <a:buChar char="Ø"/>
            </a:pPr>
            <a:r>
              <a:rPr lang="ja-JP" altLang="en-US" sz="1108" dirty="0">
                <a:solidFill>
                  <a:srgbClr val="000000"/>
                </a:solidFill>
                <a:latin typeface="メイリオ" pitchFamily="50" charset="-128"/>
                <a:ea typeface="メイリオ" pitchFamily="50" charset="-128"/>
                <a:cs typeface="メイリオ" pitchFamily="50" charset="-128"/>
              </a:rPr>
              <a:t>幅広い世代や多様な分野の人が興味を持てるコンテンツ</a:t>
            </a:r>
          </a:p>
        </p:txBody>
      </p:sp>
      <p:sp>
        <p:nvSpPr>
          <p:cNvPr id="46" name="正方形/長方形 21"/>
          <p:cNvSpPr>
            <a:spLocks noChangeArrowheads="1"/>
          </p:cNvSpPr>
          <p:nvPr/>
        </p:nvSpPr>
        <p:spPr bwMode="auto">
          <a:xfrm>
            <a:off x="4974817" y="2247074"/>
            <a:ext cx="3934557" cy="43332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lIns="0" rIns="0">
            <a:spAutoFit/>
          </a:bodyPr>
          <a:lstStyle>
            <a:lvl1pPr marL="285750" indent="-285750"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0" indent="0" eaLnBrk="1" hangingPunct="1">
              <a:spcAft>
                <a:spcPts val="554"/>
              </a:spcAft>
              <a:defRPr/>
            </a:pP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ＮＰＯ法人や元気な高齢者など多様な主体による地域貢献活動の情報を発信</a:t>
            </a:r>
            <a:endPar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bwMode="auto">
          <a:xfrm>
            <a:off x="201563" y="1934376"/>
            <a:ext cx="2324675" cy="384613"/>
          </a:xfrm>
          <a:prstGeom prst="rect">
            <a:avLst/>
          </a:prstGeom>
          <a:solidFill>
            <a:srgbClr val="EED200"/>
          </a:solidFill>
          <a:ln w="12700">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43200" bIns="0" anchor="ctr">
            <a:spAutoFit/>
          </a:bodyPr>
          <a:lstStyle/>
          <a:p>
            <a:pPr>
              <a:defRPr/>
            </a:pPr>
            <a:r>
              <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１　地域福祉団体の運営基盤</a:t>
            </a:r>
            <a:r>
              <a:rPr lang="ja-JP" altLang="en-US" sz="1108" b="1" dirty="0" smtClean="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強化</a:t>
            </a:r>
            <a:endParaRPr lang="en-US" altLang="ja-JP" sz="1108" b="1" dirty="0" smtClean="0">
              <a:solidFill>
                <a:srgbClr val="1C1C1C"/>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8" b="1" dirty="0" smtClean="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　「プロボノプログラム」</a:t>
            </a:r>
            <a:endPar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正方形/長方形 41"/>
          <p:cNvSpPr/>
          <p:nvPr/>
        </p:nvSpPr>
        <p:spPr bwMode="auto">
          <a:xfrm>
            <a:off x="201562" y="3513274"/>
            <a:ext cx="3751348" cy="384613"/>
          </a:xfrm>
          <a:prstGeom prst="rect">
            <a:avLst/>
          </a:prstGeom>
          <a:solidFill>
            <a:srgbClr val="EED200"/>
          </a:solidFill>
          <a:ln w="12700">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43200" bIns="0" anchor="ctr">
            <a:spAutoFit/>
          </a:bodyPr>
          <a:lstStyle/>
          <a:p>
            <a:pPr>
              <a:defRPr/>
            </a:pPr>
            <a:r>
              <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２　新たな活動の創出に取り組む区市町村等への</a:t>
            </a:r>
            <a:r>
              <a:rPr lang="ja-JP" altLang="en-US" sz="1108" b="1" dirty="0" smtClean="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支援</a:t>
            </a:r>
            <a:endParaRPr lang="en-US" altLang="ja-JP" sz="1108" b="1" dirty="0" smtClean="0">
              <a:solidFill>
                <a:srgbClr val="1C1C1C"/>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8" b="1" dirty="0" smtClean="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　「ホームタウン共創力アップ・プログラム」</a:t>
            </a:r>
            <a:endParaRPr lang="en-US" altLang="ja-JP"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正方形/長方形 21"/>
          <p:cNvSpPr>
            <a:spLocks noChangeArrowheads="1"/>
          </p:cNvSpPr>
          <p:nvPr/>
        </p:nvSpPr>
        <p:spPr bwMode="auto">
          <a:xfrm>
            <a:off x="181499" y="2342913"/>
            <a:ext cx="4167763" cy="132427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lIns="0" rIns="0">
            <a:spAutoFit/>
          </a:bodyPr>
          <a:lstStyle>
            <a:lvl1pPr marL="285750" indent="-285750"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0" indent="0" eaLnBrk="1" hangingPunct="1">
              <a:spcAft>
                <a:spcPts val="277"/>
              </a:spcAft>
              <a:defRPr/>
            </a:pP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ビジネススキルや専門知識を活かしたボランティア活動である「プロボノ」により、地域貢献活動を展開している団体に対し、運営活動面からの支援を提供</a:t>
            </a:r>
            <a:endPar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265" indent="-158265" eaLnBrk="1" hangingPunct="1">
              <a:buFont typeface="Wingdings" panose="05000000000000000000" pitchFamily="2" charset="2"/>
              <a:buChar char="Ø"/>
              <a:defRPr/>
            </a:pPr>
            <a:r>
              <a:rPr lang="ja-JP" altLang="en-US"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中・長期</a:t>
            </a: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プロジェクト</a:t>
            </a:r>
            <a:r>
              <a:rPr lang="ja-JP" altLang="en-US"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か月</a:t>
            </a:r>
            <a:r>
              <a:rPr lang="ja-JP" altLang="en-US"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265" indent="-158265" eaLnBrk="1" hangingPunct="1">
              <a:buFont typeface="Wingdings" panose="05000000000000000000" pitchFamily="2" charset="2"/>
              <a:buChar char="Ø"/>
              <a:defRPr/>
            </a:pPr>
            <a:r>
              <a:rPr lang="ja-JP" altLang="en-US"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短期</a:t>
            </a: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プロジェクト（</a:t>
            </a:r>
            <a:r>
              <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265" indent="-158265" eaLnBrk="1" hangingPunct="1">
              <a:buFont typeface="Wingdings" panose="05000000000000000000" pitchFamily="2" charset="2"/>
              <a:buChar char="Ø"/>
              <a:defRPr/>
            </a:pPr>
            <a:r>
              <a:rPr lang="ja-JP" altLang="en-US" sz="1108"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体験型プロボノプロジェクト（</a:t>
            </a: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セミナー＋研修プログラム）</a:t>
            </a:r>
            <a:endPar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265" indent="-158265" eaLnBrk="1" hangingPunct="1">
              <a:buFont typeface="Wingdings" panose="05000000000000000000" pitchFamily="2" charset="2"/>
              <a:buChar char="Ø"/>
              <a:defRPr/>
            </a:pPr>
            <a:endPar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正方形/長方形 21"/>
          <p:cNvSpPr>
            <a:spLocks noChangeArrowheads="1"/>
          </p:cNvSpPr>
          <p:nvPr/>
        </p:nvSpPr>
        <p:spPr bwMode="auto">
          <a:xfrm>
            <a:off x="196774" y="3913277"/>
            <a:ext cx="4164210" cy="81278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lIns="0" rIns="0">
            <a:spAutoFit/>
          </a:bodyPr>
          <a:lstStyle>
            <a:lvl1pPr marL="285750" indent="-285750"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0" indent="0" eaLnBrk="1" hangingPunct="1">
              <a:spcAft>
                <a:spcPts val="277"/>
              </a:spcAft>
              <a:defRPr/>
            </a:pP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8" spc="-1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地域福祉の担い手や新たな活動を創出するため、各地域において中間支援を行う区市町村、社会福祉協議会、地域包括支援センター等の取組を支援</a:t>
            </a:r>
            <a:endParaRPr lang="en-US" altLang="ja-JP" sz="1108" spc="-1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265" indent="-158265" eaLnBrk="1" hangingPunct="1">
              <a:buFont typeface="Wingdings" panose="05000000000000000000" pitchFamily="2" charset="2"/>
              <a:buChar char="Ø"/>
              <a:defRPr/>
            </a:pP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セミナー</a:t>
            </a:r>
            <a:r>
              <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伴走支援の実施</a:t>
            </a:r>
            <a:endPar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正方形/長方形 33"/>
          <p:cNvSpPr/>
          <p:nvPr/>
        </p:nvSpPr>
        <p:spPr bwMode="auto">
          <a:xfrm>
            <a:off x="5045793" y="3280665"/>
            <a:ext cx="3466013" cy="214118"/>
          </a:xfrm>
          <a:prstGeom prst="rect">
            <a:avLst/>
          </a:prstGeom>
          <a:solidFill>
            <a:srgbClr val="EED200"/>
          </a:solidFill>
          <a:ln w="12700">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tIns="43200" bIns="0" anchor="ctr">
            <a:spAutoFit/>
          </a:bodyPr>
          <a:lstStyle/>
          <a:p>
            <a:pPr>
              <a:defRPr/>
            </a:pPr>
            <a:r>
              <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４　総括</a:t>
            </a:r>
            <a:r>
              <a:rPr lang="ja-JP" altLang="en-US" sz="1108" b="1" dirty="0" smtClean="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イベント（東京ホームタウン大学）の</a:t>
            </a:r>
            <a:r>
              <a:rPr lang="ja-JP" altLang="en-US" sz="1108"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開催</a:t>
            </a:r>
          </a:p>
        </p:txBody>
      </p:sp>
      <p:sp>
        <p:nvSpPr>
          <p:cNvPr id="35" name="正方形/長方形 21"/>
          <p:cNvSpPr>
            <a:spLocks noChangeArrowheads="1"/>
          </p:cNvSpPr>
          <p:nvPr/>
        </p:nvSpPr>
        <p:spPr bwMode="auto">
          <a:xfrm>
            <a:off x="4986705" y="3549162"/>
            <a:ext cx="3934557" cy="433324"/>
          </a:xfrm>
          <a:prstGeom prst="rect">
            <a:avLst/>
          </a:prstGeom>
          <a:noFill/>
          <a:ln>
            <a:noFill/>
          </a:ln>
        </p:spPr>
        <p:style>
          <a:lnRef idx="2">
            <a:schemeClr val="accent6"/>
          </a:lnRef>
          <a:fillRef idx="1">
            <a:schemeClr val="lt1"/>
          </a:fillRef>
          <a:effectRef idx="0">
            <a:schemeClr val="accent6"/>
          </a:effectRef>
          <a:fontRef idx="minor">
            <a:schemeClr val="dk1"/>
          </a:fontRef>
        </p:style>
        <p:txBody>
          <a:bodyPr wrap="square" lIns="0" rIns="0">
            <a:spAutoFit/>
          </a:bodyPr>
          <a:lstStyle>
            <a:lvl1pPr marL="285750" indent="-285750"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0" indent="0" eaLnBrk="1" hangingPunct="1">
              <a:spcAft>
                <a:spcPts val="554"/>
              </a:spcAft>
              <a:defRPr/>
            </a:pPr>
            <a:r>
              <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東京ホームタウンプロジェクトの取組のうち、特に優れた事例を紹介するなど、本事業の成果を発信</a:t>
            </a:r>
            <a:endParaRPr lang="en-US" altLang="ja-JP"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正方形/長方形 40"/>
          <p:cNvSpPr/>
          <p:nvPr/>
        </p:nvSpPr>
        <p:spPr>
          <a:xfrm>
            <a:off x="5313485" y="5911362"/>
            <a:ext cx="3607777" cy="612531"/>
          </a:xfrm>
          <a:prstGeom prst="rect">
            <a:avLst/>
          </a:prstGeom>
          <a:noFill/>
          <a:ln w="285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a:defRPr/>
            </a:pPr>
            <a:endParaRPr lang="en-US" altLang="ja-JP" sz="1015"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1108"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運営基盤の強化</a:t>
            </a:r>
            <a:endParaRPr lang="en-US" altLang="ja-JP" sz="1108"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1015"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活動の質・量を拡充していくための運営基盤を構築</a:t>
            </a:r>
          </a:p>
        </p:txBody>
      </p:sp>
      <p:sp>
        <p:nvSpPr>
          <p:cNvPr id="40" name="正方形/長方形 39"/>
          <p:cNvSpPr/>
          <p:nvPr/>
        </p:nvSpPr>
        <p:spPr>
          <a:xfrm>
            <a:off x="5313485" y="5423068"/>
            <a:ext cx="3607777" cy="558159"/>
          </a:xfrm>
          <a:prstGeom prst="rect">
            <a:avLst/>
          </a:prstGeom>
          <a:ln w="28575">
            <a:solidFill>
              <a:srgbClr val="98B954"/>
            </a:solidFill>
          </a:ln>
        </p:spPr>
        <p:style>
          <a:lnRef idx="1">
            <a:schemeClr val="accent3"/>
          </a:lnRef>
          <a:fillRef idx="2">
            <a:schemeClr val="accent3"/>
          </a:fillRef>
          <a:effectRef idx="1">
            <a:schemeClr val="accent3"/>
          </a:effectRef>
          <a:fontRef idx="minor">
            <a:schemeClr val="dk1"/>
          </a:fontRef>
        </p:style>
        <p:txBody>
          <a:bodyPr wrap="none" anchor="ctr"/>
          <a:lstStyle/>
          <a:p>
            <a:pPr algn="ctr">
              <a:defRPr/>
            </a:pPr>
            <a:r>
              <a:rPr lang="ja-JP" altLang="en-US" sz="1108"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日常的な活動の推進</a:t>
            </a:r>
            <a:endParaRPr lang="en-US" altLang="ja-JP" sz="1015" dirty="0">
              <a:solidFill>
                <a:prstClr val="black"/>
              </a:solidFill>
              <a:latin typeface="メイリオ" pitchFamily="50" charset="-128"/>
              <a:ea typeface="メイリオ" pitchFamily="50" charset="-128"/>
            </a:endParaRPr>
          </a:p>
          <a:p>
            <a:pPr algn="ctr">
              <a:defRPr/>
            </a:pPr>
            <a:r>
              <a:rPr lang="ja-JP" altLang="en-US" sz="1015" dirty="0">
                <a:solidFill>
                  <a:prstClr val="black"/>
                </a:solidFill>
                <a:latin typeface="メイリオ" pitchFamily="50" charset="-128"/>
                <a:ea typeface="メイリオ" pitchFamily="50" charset="-128"/>
                <a:cs typeface="メイリオ" panose="020B0604030504040204" pitchFamily="50" charset="-128"/>
              </a:rPr>
              <a:t>地域の支援ニーズに対応したサービスを提供</a:t>
            </a:r>
            <a:endParaRPr lang="en-US" altLang="ja-JP" sz="1015" dirty="0">
              <a:solidFill>
                <a:prstClr val="black"/>
              </a:solidFill>
              <a:latin typeface="メイリオ" pitchFamily="50" charset="-128"/>
              <a:ea typeface="メイリオ" pitchFamily="50" charset="-128"/>
              <a:cs typeface="メイリオ" panose="020B0604030504040204" pitchFamily="50" charset="-128"/>
            </a:endParaRPr>
          </a:p>
          <a:p>
            <a:pPr algn="ctr">
              <a:defRPr/>
            </a:pPr>
            <a:endParaRPr lang="en-US" altLang="ja-JP" sz="1015" dirty="0">
              <a:solidFill>
                <a:prstClr val="black"/>
              </a:solidFill>
              <a:latin typeface="メイリオ" pitchFamily="50" charset="-128"/>
              <a:ea typeface="メイリオ" pitchFamily="50" charset="-128"/>
              <a:cs typeface="メイリオ" panose="020B0604030504040204" pitchFamily="50" charset="-128"/>
            </a:endParaRPr>
          </a:p>
        </p:txBody>
      </p:sp>
      <p:sp>
        <p:nvSpPr>
          <p:cNvPr id="44" name="テキスト ボックス 43"/>
          <p:cNvSpPr txBox="1"/>
          <p:nvPr/>
        </p:nvSpPr>
        <p:spPr>
          <a:xfrm>
            <a:off x="6126774" y="4954688"/>
            <a:ext cx="1981200" cy="21666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bIns="0" anchor="ctr">
            <a:spAutoFit/>
          </a:bodyPr>
          <a:lstStyle/>
          <a:p>
            <a:pPr algn="ctr">
              <a:defRPr/>
            </a:pPr>
            <a:r>
              <a:rPr lang="ja-JP" altLang="en-US" sz="1108" dirty="0">
                <a:solidFill>
                  <a:prstClr val="white"/>
                </a:solidFill>
                <a:latin typeface="メイリオ" pitchFamily="50" charset="-128"/>
                <a:ea typeface="メイリオ" pitchFamily="50" charset="-128"/>
              </a:rPr>
              <a:t>高齢者・家族・地域住民</a:t>
            </a:r>
            <a:endParaRPr lang="en-US" altLang="ja-JP" sz="1108" dirty="0">
              <a:solidFill>
                <a:prstClr val="white"/>
              </a:solidFill>
              <a:latin typeface="メイリオ" pitchFamily="50" charset="-128"/>
              <a:ea typeface="メイリオ" pitchFamily="50" charset="-128"/>
            </a:endParaRPr>
          </a:p>
        </p:txBody>
      </p:sp>
      <p:sp>
        <p:nvSpPr>
          <p:cNvPr id="48" name="上矢印 47"/>
          <p:cNvSpPr/>
          <p:nvPr/>
        </p:nvSpPr>
        <p:spPr>
          <a:xfrm>
            <a:off x="6551735" y="5221517"/>
            <a:ext cx="1129811" cy="193431"/>
          </a:xfrm>
          <a:prstGeom prst="upArrow">
            <a:avLst/>
          </a:prstGeom>
          <a:ln/>
        </p:spPr>
        <p:style>
          <a:lnRef idx="2">
            <a:schemeClr val="accent3">
              <a:shade val="50000"/>
            </a:schemeClr>
          </a:lnRef>
          <a:fillRef idx="1">
            <a:schemeClr val="accent3"/>
          </a:fillRef>
          <a:effectRef idx="0">
            <a:schemeClr val="accent3"/>
          </a:effectRef>
          <a:fontRef idx="minor">
            <a:schemeClr val="lt1"/>
          </a:fontRef>
        </p:style>
        <p:txBody>
          <a:bodyPr wrap="none" anchor="ctr"/>
          <a:lstStyle/>
          <a:p>
            <a:pPr algn="ctr">
              <a:defRPr/>
            </a:pPr>
            <a:endPar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左矢印 48"/>
          <p:cNvSpPr/>
          <p:nvPr/>
        </p:nvSpPr>
        <p:spPr>
          <a:xfrm rot="854199" flipH="1">
            <a:off x="4911970" y="5224097"/>
            <a:ext cx="301869" cy="432288"/>
          </a:xfrm>
          <a:prstGeom prst="leftArrow">
            <a:avLst/>
          </a:prstGeom>
          <a:ln/>
        </p:spPr>
        <p:style>
          <a:lnRef idx="1">
            <a:schemeClr val="accent5"/>
          </a:lnRef>
          <a:fillRef idx="3">
            <a:schemeClr val="accent5"/>
          </a:fillRef>
          <a:effectRef idx="2">
            <a:schemeClr val="accent5"/>
          </a:effectRef>
          <a:fontRef idx="minor">
            <a:schemeClr val="lt1"/>
          </a:fontRef>
        </p:style>
        <p:txBody>
          <a:bodyPr wrap="none" anchor="ctr"/>
          <a:lstStyle/>
          <a:p>
            <a:pPr algn="ctr">
              <a:defRPr/>
            </a:pPr>
            <a:endPar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テキスト ボックス 51"/>
          <p:cNvSpPr txBox="1"/>
          <p:nvPr/>
        </p:nvSpPr>
        <p:spPr bwMode="auto">
          <a:xfrm flipH="1">
            <a:off x="146536" y="4950895"/>
            <a:ext cx="4646735" cy="1568910"/>
          </a:xfrm>
          <a:custGeom>
            <a:avLst/>
            <a:gdLst>
              <a:gd name="connsiteX0" fmla="*/ 0 w 2483768"/>
              <a:gd name="connsiteY0" fmla="*/ 0 h 1569660"/>
              <a:gd name="connsiteX1" fmla="*/ 2483768 w 2483768"/>
              <a:gd name="connsiteY1" fmla="*/ 0 h 1569660"/>
              <a:gd name="connsiteX2" fmla="*/ 2483768 w 2483768"/>
              <a:gd name="connsiteY2" fmla="*/ 1569660 h 1569660"/>
              <a:gd name="connsiteX3" fmla="*/ 0 w 2483768"/>
              <a:gd name="connsiteY3" fmla="*/ 1569660 h 1569660"/>
              <a:gd name="connsiteX4" fmla="*/ 0 w 2483768"/>
              <a:gd name="connsiteY4" fmla="*/ 0 h 1569660"/>
              <a:gd name="connsiteX0" fmla="*/ 0 w 2483768"/>
              <a:gd name="connsiteY0" fmla="*/ 4015 h 1573675"/>
              <a:gd name="connsiteX1" fmla="*/ 1098171 w 2483768"/>
              <a:gd name="connsiteY1" fmla="*/ 0 h 1573675"/>
              <a:gd name="connsiteX2" fmla="*/ 2483768 w 2483768"/>
              <a:gd name="connsiteY2" fmla="*/ 4015 h 1573675"/>
              <a:gd name="connsiteX3" fmla="*/ 2483768 w 2483768"/>
              <a:gd name="connsiteY3" fmla="*/ 1573675 h 1573675"/>
              <a:gd name="connsiteX4" fmla="*/ 0 w 2483768"/>
              <a:gd name="connsiteY4" fmla="*/ 1573675 h 1573675"/>
              <a:gd name="connsiteX5" fmla="*/ 0 w 2483768"/>
              <a:gd name="connsiteY5" fmla="*/ 4015 h 1573675"/>
              <a:gd name="connsiteX0" fmla="*/ 0 w 2483768"/>
              <a:gd name="connsiteY0" fmla="*/ 944609 h 2514269"/>
              <a:gd name="connsiteX1" fmla="*/ 1936371 w 2483768"/>
              <a:gd name="connsiteY1" fmla="*/ 0 h 2514269"/>
              <a:gd name="connsiteX2" fmla="*/ 2483768 w 2483768"/>
              <a:gd name="connsiteY2" fmla="*/ 944609 h 2514269"/>
              <a:gd name="connsiteX3" fmla="*/ 2483768 w 2483768"/>
              <a:gd name="connsiteY3" fmla="*/ 2514269 h 2514269"/>
              <a:gd name="connsiteX4" fmla="*/ 0 w 2483768"/>
              <a:gd name="connsiteY4" fmla="*/ 2514269 h 2514269"/>
              <a:gd name="connsiteX5" fmla="*/ 0 w 2483768"/>
              <a:gd name="connsiteY5" fmla="*/ 944609 h 2514269"/>
              <a:gd name="connsiteX0" fmla="*/ 0 w 2483768"/>
              <a:gd name="connsiteY0" fmla="*/ 944609 h 2514269"/>
              <a:gd name="connsiteX1" fmla="*/ 956770 w 2483768"/>
              <a:gd name="connsiteY1" fmla="*/ 473757 h 2514269"/>
              <a:gd name="connsiteX2" fmla="*/ 1936371 w 2483768"/>
              <a:gd name="connsiteY2" fmla="*/ 0 h 2514269"/>
              <a:gd name="connsiteX3" fmla="*/ 2483768 w 2483768"/>
              <a:gd name="connsiteY3" fmla="*/ 944609 h 2514269"/>
              <a:gd name="connsiteX4" fmla="*/ 2483768 w 2483768"/>
              <a:gd name="connsiteY4" fmla="*/ 2514269 h 2514269"/>
              <a:gd name="connsiteX5" fmla="*/ 0 w 2483768"/>
              <a:gd name="connsiteY5" fmla="*/ 2514269 h 2514269"/>
              <a:gd name="connsiteX6" fmla="*/ 0 w 2483768"/>
              <a:gd name="connsiteY6" fmla="*/ 944609 h 2514269"/>
              <a:gd name="connsiteX0" fmla="*/ 0 w 2483768"/>
              <a:gd name="connsiteY0" fmla="*/ 944609 h 2514269"/>
              <a:gd name="connsiteX1" fmla="*/ 1425876 w 2483768"/>
              <a:gd name="connsiteY1" fmla="*/ 945245 h 2514269"/>
              <a:gd name="connsiteX2" fmla="*/ 1936371 w 2483768"/>
              <a:gd name="connsiteY2" fmla="*/ 0 h 2514269"/>
              <a:gd name="connsiteX3" fmla="*/ 2483768 w 2483768"/>
              <a:gd name="connsiteY3" fmla="*/ 944609 h 2514269"/>
              <a:gd name="connsiteX4" fmla="*/ 2483768 w 2483768"/>
              <a:gd name="connsiteY4" fmla="*/ 2514269 h 2514269"/>
              <a:gd name="connsiteX5" fmla="*/ 0 w 2483768"/>
              <a:gd name="connsiteY5" fmla="*/ 2514269 h 2514269"/>
              <a:gd name="connsiteX6" fmla="*/ 0 w 2483768"/>
              <a:gd name="connsiteY6" fmla="*/ 944609 h 2514269"/>
              <a:gd name="connsiteX0" fmla="*/ 0 w 2483768"/>
              <a:gd name="connsiteY0" fmla="*/ 944609 h 2514269"/>
              <a:gd name="connsiteX1" fmla="*/ 1425876 w 2483768"/>
              <a:gd name="connsiteY1" fmla="*/ 945245 h 2514269"/>
              <a:gd name="connsiteX2" fmla="*/ 1419639 w 2483768"/>
              <a:gd name="connsiteY2" fmla="*/ 0 h 2514269"/>
              <a:gd name="connsiteX3" fmla="*/ 2483768 w 2483768"/>
              <a:gd name="connsiteY3" fmla="*/ 944609 h 2514269"/>
              <a:gd name="connsiteX4" fmla="*/ 2483768 w 2483768"/>
              <a:gd name="connsiteY4" fmla="*/ 2514269 h 2514269"/>
              <a:gd name="connsiteX5" fmla="*/ 0 w 2483768"/>
              <a:gd name="connsiteY5" fmla="*/ 2514269 h 2514269"/>
              <a:gd name="connsiteX6" fmla="*/ 0 w 2483768"/>
              <a:gd name="connsiteY6" fmla="*/ 944609 h 2514269"/>
              <a:gd name="connsiteX0" fmla="*/ 0 w 2483768"/>
              <a:gd name="connsiteY0" fmla="*/ 944609 h 2514269"/>
              <a:gd name="connsiteX1" fmla="*/ 1425876 w 2483768"/>
              <a:gd name="connsiteY1" fmla="*/ 945245 h 2514269"/>
              <a:gd name="connsiteX2" fmla="*/ 1419639 w 2483768"/>
              <a:gd name="connsiteY2" fmla="*/ 0 h 2514269"/>
              <a:gd name="connsiteX3" fmla="*/ 2481387 w 2483768"/>
              <a:gd name="connsiteY3" fmla="*/ 4015 h 2514269"/>
              <a:gd name="connsiteX4" fmla="*/ 2483768 w 2483768"/>
              <a:gd name="connsiteY4" fmla="*/ 2514269 h 2514269"/>
              <a:gd name="connsiteX5" fmla="*/ 0 w 2483768"/>
              <a:gd name="connsiteY5" fmla="*/ 2514269 h 2514269"/>
              <a:gd name="connsiteX6" fmla="*/ 0 w 2483768"/>
              <a:gd name="connsiteY6" fmla="*/ 944609 h 2514269"/>
              <a:gd name="connsiteX0" fmla="*/ 0 w 2485028"/>
              <a:gd name="connsiteY0" fmla="*/ 1189159 h 2514269"/>
              <a:gd name="connsiteX1" fmla="*/ 1427136 w 2485028"/>
              <a:gd name="connsiteY1" fmla="*/ 945245 h 2514269"/>
              <a:gd name="connsiteX2" fmla="*/ 1420899 w 2485028"/>
              <a:gd name="connsiteY2" fmla="*/ 0 h 2514269"/>
              <a:gd name="connsiteX3" fmla="*/ 2482647 w 2485028"/>
              <a:gd name="connsiteY3" fmla="*/ 4015 h 2514269"/>
              <a:gd name="connsiteX4" fmla="*/ 2485028 w 2485028"/>
              <a:gd name="connsiteY4" fmla="*/ 2514269 h 2514269"/>
              <a:gd name="connsiteX5" fmla="*/ 1260 w 2485028"/>
              <a:gd name="connsiteY5" fmla="*/ 2514269 h 2514269"/>
              <a:gd name="connsiteX6" fmla="*/ 0 w 2485028"/>
              <a:gd name="connsiteY6" fmla="*/ 1189159 h 2514269"/>
              <a:gd name="connsiteX0" fmla="*/ 0 w 2485028"/>
              <a:gd name="connsiteY0" fmla="*/ 1189159 h 2514269"/>
              <a:gd name="connsiteX1" fmla="*/ 875221 w 2485028"/>
              <a:gd name="connsiteY1" fmla="*/ 1145332 h 2514269"/>
              <a:gd name="connsiteX2" fmla="*/ 1420899 w 2485028"/>
              <a:gd name="connsiteY2" fmla="*/ 0 h 2514269"/>
              <a:gd name="connsiteX3" fmla="*/ 2482647 w 2485028"/>
              <a:gd name="connsiteY3" fmla="*/ 4015 h 2514269"/>
              <a:gd name="connsiteX4" fmla="*/ 2485028 w 2485028"/>
              <a:gd name="connsiteY4" fmla="*/ 2514269 h 2514269"/>
              <a:gd name="connsiteX5" fmla="*/ 1260 w 2485028"/>
              <a:gd name="connsiteY5" fmla="*/ 2514269 h 2514269"/>
              <a:gd name="connsiteX6" fmla="*/ 0 w 2485028"/>
              <a:gd name="connsiteY6" fmla="*/ 1189159 h 2514269"/>
              <a:gd name="connsiteX0" fmla="*/ 0 w 2485028"/>
              <a:gd name="connsiteY0" fmla="*/ 1189159 h 2514269"/>
              <a:gd name="connsiteX1" fmla="*/ 875221 w 2485028"/>
              <a:gd name="connsiteY1" fmla="*/ 1156448 h 2514269"/>
              <a:gd name="connsiteX2" fmla="*/ 1420899 w 2485028"/>
              <a:gd name="connsiteY2" fmla="*/ 0 h 2514269"/>
              <a:gd name="connsiteX3" fmla="*/ 2482647 w 2485028"/>
              <a:gd name="connsiteY3" fmla="*/ 4015 h 2514269"/>
              <a:gd name="connsiteX4" fmla="*/ 2485028 w 2485028"/>
              <a:gd name="connsiteY4" fmla="*/ 2514269 h 2514269"/>
              <a:gd name="connsiteX5" fmla="*/ 1260 w 2485028"/>
              <a:gd name="connsiteY5" fmla="*/ 2514269 h 2514269"/>
              <a:gd name="connsiteX6" fmla="*/ 0 w 2485028"/>
              <a:gd name="connsiteY6" fmla="*/ 1189159 h 2514269"/>
              <a:gd name="connsiteX0" fmla="*/ 0 w 2485028"/>
              <a:gd name="connsiteY0" fmla="*/ 1292907 h 2618017"/>
              <a:gd name="connsiteX1" fmla="*/ 875221 w 2485028"/>
              <a:gd name="connsiteY1" fmla="*/ 1260196 h 2618017"/>
              <a:gd name="connsiteX2" fmla="*/ 874024 w 2485028"/>
              <a:gd name="connsiteY2" fmla="*/ 0 h 2618017"/>
              <a:gd name="connsiteX3" fmla="*/ 2482647 w 2485028"/>
              <a:gd name="connsiteY3" fmla="*/ 107763 h 2618017"/>
              <a:gd name="connsiteX4" fmla="*/ 2485028 w 2485028"/>
              <a:gd name="connsiteY4" fmla="*/ 2618017 h 2618017"/>
              <a:gd name="connsiteX5" fmla="*/ 1260 w 2485028"/>
              <a:gd name="connsiteY5" fmla="*/ 2618017 h 2618017"/>
              <a:gd name="connsiteX6" fmla="*/ 0 w 2485028"/>
              <a:gd name="connsiteY6" fmla="*/ 1292907 h 2618017"/>
              <a:gd name="connsiteX0" fmla="*/ 0 w 2485028"/>
              <a:gd name="connsiteY0" fmla="*/ 1296302 h 2621412"/>
              <a:gd name="connsiteX1" fmla="*/ 875221 w 2485028"/>
              <a:gd name="connsiteY1" fmla="*/ 1263591 h 2621412"/>
              <a:gd name="connsiteX2" fmla="*/ 874024 w 2485028"/>
              <a:gd name="connsiteY2" fmla="*/ 3395 h 2621412"/>
              <a:gd name="connsiteX3" fmla="*/ 2482647 w 2485028"/>
              <a:gd name="connsiteY3" fmla="*/ 0 h 2621412"/>
              <a:gd name="connsiteX4" fmla="*/ 2485028 w 2485028"/>
              <a:gd name="connsiteY4" fmla="*/ 2621412 h 2621412"/>
              <a:gd name="connsiteX5" fmla="*/ 1260 w 2485028"/>
              <a:gd name="connsiteY5" fmla="*/ 2621412 h 2621412"/>
              <a:gd name="connsiteX6" fmla="*/ 0 w 2485028"/>
              <a:gd name="connsiteY6" fmla="*/ 1296302 h 2621412"/>
              <a:gd name="connsiteX0" fmla="*/ 0 w 2485028"/>
              <a:gd name="connsiteY0" fmla="*/ 1296302 h 2621412"/>
              <a:gd name="connsiteX1" fmla="*/ 875221 w 2485028"/>
              <a:gd name="connsiteY1" fmla="*/ 1289528 h 2621412"/>
              <a:gd name="connsiteX2" fmla="*/ 874024 w 2485028"/>
              <a:gd name="connsiteY2" fmla="*/ 3395 h 2621412"/>
              <a:gd name="connsiteX3" fmla="*/ 2482647 w 2485028"/>
              <a:gd name="connsiteY3" fmla="*/ 0 h 2621412"/>
              <a:gd name="connsiteX4" fmla="*/ 2485028 w 2485028"/>
              <a:gd name="connsiteY4" fmla="*/ 2621412 h 2621412"/>
              <a:gd name="connsiteX5" fmla="*/ 1260 w 2485028"/>
              <a:gd name="connsiteY5" fmla="*/ 2621412 h 2621412"/>
              <a:gd name="connsiteX6" fmla="*/ 0 w 2485028"/>
              <a:gd name="connsiteY6" fmla="*/ 1296302 h 2621412"/>
              <a:gd name="connsiteX0" fmla="*/ 0 w 2485028"/>
              <a:gd name="connsiteY0" fmla="*/ 1296302 h 2621412"/>
              <a:gd name="connsiteX1" fmla="*/ 872701 w 2485028"/>
              <a:gd name="connsiteY1" fmla="*/ 1289528 h 2621412"/>
              <a:gd name="connsiteX2" fmla="*/ 874024 w 2485028"/>
              <a:gd name="connsiteY2" fmla="*/ 3395 h 2621412"/>
              <a:gd name="connsiteX3" fmla="*/ 2482647 w 2485028"/>
              <a:gd name="connsiteY3" fmla="*/ 0 h 2621412"/>
              <a:gd name="connsiteX4" fmla="*/ 2485028 w 2485028"/>
              <a:gd name="connsiteY4" fmla="*/ 2621412 h 2621412"/>
              <a:gd name="connsiteX5" fmla="*/ 1260 w 2485028"/>
              <a:gd name="connsiteY5" fmla="*/ 2621412 h 2621412"/>
              <a:gd name="connsiteX6" fmla="*/ 0 w 2485028"/>
              <a:gd name="connsiteY6" fmla="*/ 1296302 h 2621412"/>
              <a:gd name="connsiteX0" fmla="*/ 0 w 2485028"/>
              <a:gd name="connsiteY0" fmla="*/ 1296302 h 2621412"/>
              <a:gd name="connsiteX1" fmla="*/ 1345232 w 2485028"/>
              <a:gd name="connsiteY1" fmla="*/ 1293024 h 2621412"/>
              <a:gd name="connsiteX2" fmla="*/ 874024 w 2485028"/>
              <a:gd name="connsiteY2" fmla="*/ 3395 h 2621412"/>
              <a:gd name="connsiteX3" fmla="*/ 2482647 w 2485028"/>
              <a:gd name="connsiteY3" fmla="*/ 0 h 2621412"/>
              <a:gd name="connsiteX4" fmla="*/ 2485028 w 2485028"/>
              <a:gd name="connsiteY4" fmla="*/ 2621412 h 2621412"/>
              <a:gd name="connsiteX5" fmla="*/ 1260 w 2485028"/>
              <a:gd name="connsiteY5" fmla="*/ 2621412 h 2621412"/>
              <a:gd name="connsiteX6" fmla="*/ 0 w 2485028"/>
              <a:gd name="connsiteY6" fmla="*/ 1296302 h 2621412"/>
              <a:gd name="connsiteX0" fmla="*/ 0 w 2485028"/>
              <a:gd name="connsiteY0" fmla="*/ 1296302 h 2621412"/>
              <a:gd name="connsiteX1" fmla="*/ 1345232 w 2485028"/>
              <a:gd name="connsiteY1" fmla="*/ 1293024 h 2621412"/>
              <a:gd name="connsiteX2" fmla="*/ 1344034 w 2485028"/>
              <a:gd name="connsiteY2" fmla="*/ 3395 h 2621412"/>
              <a:gd name="connsiteX3" fmla="*/ 2482647 w 2485028"/>
              <a:gd name="connsiteY3" fmla="*/ 0 h 2621412"/>
              <a:gd name="connsiteX4" fmla="*/ 2485028 w 2485028"/>
              <a:gd name="connsiteY4" fmla="*/ 2621412 h 2621412"/>
              <a:gd name="connsiteX5" fmla="*/ 1260 w 2485028"/>
              <a:gd name="connsiteY5" fmla="*/ 2621412 h 2621412"/>
              <a:gd name="connsiteX6" fmla="*/ 0 w 2485028"/>
              <a:gd name="connsiteY6" fmla="*/ 1296302 h 2621412"/>
              <a:gd name="connsiteX0" fmla="*/ 0 w 2485028"/>
              <a:gd name="connsiteY0" fmla="*/ 1296302 h 2621412"/>
              <a:gd name="connsiteX1" fmla="*/ 1100776 w 2485028"/>
              <a:gd name="connsiteY1" fmla="*/ 1296522 h 2621412"/>
              <a:gd name="connsiteX2" fmla="*/ 1344034 w 2485028"/>
              <a:gd name="connsiteY2" fmla="*/ 3395 h 2621412"/>
              <a:gd name="connsiteX3" fmla="*/ 2482647 w 2485028"/>
              <a:gd name="connsiteY3" fmla="*/ 0 h 2621412"/>
              <a:gd name="connsiteX4" fmla="*/ 2485028 w 2485028"/>
              <a:gd name="connsiteY4" fmla="*/ 2621412 h 2621412"/>
              <a:gd name="connsiteX5" fmla="*/ 1260 w 2485028"/>
              <a:gd name="connsiteY5" fmla="*/ 2621412 h 2621412"/>
              <a:gd name="connsiteX6" fmla="*/ 0 w 2485028"/>
              <a:gd name="connsiteY6" fmla="*/ 1296302 h 2621412"/>
              <a:gd name="connsiteX0" fmla="*/ 0 w 2485028"/>
              <a:gd name="connsiteY0" fmla="*/ 1296302 h 2621412"/>
              <a:gd name="connsiteX1" fmla="*/ 1100776 w 2485028"/>
              <a:gd name="connsiteY1" fmla="*/ 1296522 h 2621412"/>
              <a:gd name="connsiteX2" fmla="*/ 1099579 w 2485028"/>
              <a:gd name="connsiteY2" fmla="*/ 10388 h 2621412"/>
              <a:gd name="connsiteX3" fmla="*/ 2482647 w 2485028"/>
              <a:gd name="connsiteY3" fmla="*/ 0 h 2621412"/>
              <a:gd name="connsiteX4" fmla="*/ 2485028 w 2485028"/>
              <a:gd name="connsiteY4" fmla="*/ 2621412 h 2621412"/>
              <a:gd name="connsiteX5" fmla="*/ 1260 w 2485028"/>
              <a:gd name="connsiteY5" fmla="*/ 2621412 h 2621412"/>
              <a:gd name="connsiteX6" fmla="*/ 0 w 2485028"/>
              <a:gd name="connsiteY6" fmla="*/ 1296302 h 2621412"/>
              <a:gd name="connsiteX0" fmla="*/ 0 w 2485028"/>
              <a:gd name="connsiteY0" fmla="*/ 1299901 h 2625011"/>
              <a:gd name="connsiteX1" fmla="*/ 1100776 w 2485028"/>
              <a:gd name="connsiteY1" fmla="*/ 1300121 h 2625011"/>
              <a:gd name="connsiteX2" fmla="*/ 1099579 w 2485028"/>
              <a:gd name="connsiteY2" fmla="*/ 0 h 2625011"/>
              <a:gd name="connsiteX3" fmla="*/ 2482647 w 2485028"/>
              <a:gd name="connsiteY3" fmla="*/ 3599 h 2625011"/>
              <a:gd name="connsiteX4" fmla="*/ 2485028 w 2485028"/>
              <a:gd name="connsiteY4" fmla="*/ 2625011 h 2625011"/>
              <a:gd name="connsiteX5" fmla="*/ 1260 w 2485028"/>
              <a:gd name="connsiteY5" fmla="*/ 2625011 h 2625011"/>
              <a:gd name="connsiteX6" fmla="*/ 0 w 2485028"/>
              <a:gd name="connsiteY6" fmla="*/ 1299901 h 2625011"/>
              <a:gd name="connsiteX0" fmla="*/ 0 w 2483768"/>
              <a:gd name="connsiteY0" fmla="*/ 1228420 h 2625011"/>
              <a:gd name="connsiteX1" fmla="*/ 1099516 w 2483768"/>
              <a:gd name="connsiteY1" fmla="*/ 1300121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99516 w 2483768"/>
              <a:gd name="connsiteY1" fmla="*/ 1232044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99516 w 2483768"/>
              <a:gd name="connsiteY1" fmla="*/ 1242256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99516 w 2483768"/>
              <a:gd name="connsiteY1" fmla="*/ 1242256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99516 w 2483768"/>
              <a:gd name="connsiteY1" fmla="*/ 1232044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99516 w 2483768"/>
              <a:gd name="connsiteY1" fmla="*/ 1232044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96996 w 2483768"/>
              <a:gd name="connsiteY1" fmla="*/ 1235448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98256 w 2483768"/>
              <a:gd name="connsiteY1" fmla="*/ 1232044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28420 h 2625011"/>
              <a:gd name="connsiteX1" fmla="*/ 1013475 w 2483768"/>
              <a:gd name="connsiteY1" fmla="*/ 1228636 h 2625011"/>
              <a:gd name="connsiteX2" fmla="*/ 1098319 w 2483768"/>
              <a:gd name="connsiteY2" fmla="*/ 0 h 2625011"/>
              <a:gd name="connsiteX3" fmla="*/ 2481387 w 2483768"/>
              <a:gd name="connsiteY3" fmla="*/ 3599 h 2625011"/>
              <a:gd name="connsiteX4" fmla="*/ 2483768 w 2483768"/>
              <a:gd name="connsiteY4" fmla="*/ 2625011 h 2625011"/>
              <a:gd name="connsiteX5" fmla="*/ 0 w 2483768"/>
              <a:gd name="connsiteY5" fmla="*/ 2625011 h 2625011"/>
              <a:gd name="connsiteX6" fmla="*/ 0 w 2483768"/>
              <a:gd name="connsiteY6" fmla="*/ 1228420 h 2625011"/>
              <a:gd name="connsiteX0" fmla="*/ 0 w 2483768"/>
              <a:gd name="connsiteY0" fmla="*/ 1231826 h 2628417"/>
              <a:gd name="connsiteX1" fmla="*/ 1013475 w 2483768"/>
              <a:gd name="connsiteY1" fmla="*/ 1232042 h 2628417"/>
              <a:gd name="connsiteX2" fmla="*/ 1014699 w 2483768"/>
              <a:gd name="connsiteY2" fmla="*/ 0 h 2628417"/>
              <a:gd name="connsiteX3" fmla="*/ 2481387 w 2483768"/>
              <a:gd name="connsiteY3" fmla="*/ 7005 h 2628417"/>
              <a:gd name="connsiteX4" fmla="*/ 2483768 w 2483768"/>
              <a:gd name="connsiteY4" fmla="*/ 2628417 h 2628417"/>
              <a:gd name="connsiteX5" fmla="*/ 0 w 2483768"/>
              <a:gd name="connsiteY5" fmla="*/ 2628417 h 2628417"/>
              <a:gd name="connsiteX6" fmla="*/ 0 w 2483768"/>
              <a:gd name="connsiteY6" fmla="*/ 1231826 h 2628417"/>
              <a:gd name="connsiteX0" fmla="*/ 0 w 2483768"/>
              <a:gd name="connsiteY0" fmla="*/ 1225014 h 2621605"/>
              <a:gd name="connsiteX1" fmla="*/ 1013475 w 2483768"/>
              <a:gd name="connsiteY1" fmla="*/ 1225230 h 2621605"/>
              <a:gd name="connsiteX2" fmla="*/ 1013538 w 2483768"/>
              <a:gd name="connsiteY2" fmla="*/ 0 h 2621605"/>
              <a:gd name="connsiteX3" fmla="*/ 2481387 w 2483768"/>
              <a:gd name="connsiteY3" fmla="*/ 193 h 2621605"/>
              <a:gd name="connsiteX4" fmla="*/ 2483768 w 2483768"/>
              <a:gd name="connsiteY4" fmla="*/ 2621605 h 2621605"/>
              <a:gd name="connsiteX5" fmla="*/ 0 w 2483768"/>
              <a:gd name="connsiteY5" fmla="*/ 2621605 h 2621605"/>
              <a:gd name="connsiteX6" fmla="*/ 0 w 2483768"/>
              <a:gd name="connsiteY6" fmla="*/ 1225014 h 2621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3768" h="2621605">
                <a:moveTo>
                  <a:pt x="0" y="1225014"/>
                </a:moveTo>
                <a:lnTo>
                  <a:pt x="1013475" y="1225230"/>
                </a:lnTo>
                <a:cubicBezTo>
                  <a:pt x="1013076" y="795354"/>
                  <a:pt x="1013937" y="429876"/>
                  <a:pt x="1013538" y="0"/>
                </a:cubicBezTo>
                <a:lnTo>
                  <a:pt x="2481387" y="193"/>
                </a:lnTo>
                <a:cubicBezTo>
                  <a:pt x="2482181" y="836944"/>
                  <a:pt x="2482974" y="1784854"/>
                  <a:pt x="2483768" y="2621605"/>
                </a:cubicBezTo>
                <a:lnTo>
                  <a:pt x="0" y="2621605"/>
                </a:lnTo>
                <a:lnTo>
                  <a:pt x="0" y="1225014"/>
                </a:lnTo>
                <a:close/>
              </a:path>
            </a:pathLst>
          </a:custGeom>
          <a:solidFill>
            <a:schemeClr val="accent2">
              <a:lumMod val="20000"/>
              <a:lumOff val="80000"/>
            </a:schemeClr>
          </a:solidFill>
          <a:ln>
            <a:noFill/>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a:lstStyle/>
          <a:p>
            <a:pPr>
              <a:defRPr/>
            </a:pPr>
            <a:endParaRPr lang="en-US" altLang="ja-JP" sz="1015" dirty="0">
              <a:solidFill>
                <a:prstClr val="black"/>
              </a:solidFill>
              <a:latin typeface="メイリオ" pitchFamily="50" charset="-128"/>
              <a:ea typeface="メイリオ" pitchFamily="50" charset="-128"/>
            </a:endParaRPr>
          </a:p>
        </p:txBody>
      </p:sp>
      <p:sp>
        <p:nvSpPr>
          <p:cNvPr id="50" name="テキスト ボックス 49"/>
          <p:cNvSpPr txBox="1"/>
          <p:nvPr/>
        </p:nvSpPr>
        <p:spPr bwMode="auto">
          <a:xfrm>
            <a:off x="3314700" y="4950896"/>
            <a:ext cx="1478574" cy="660437"/>
          </a:xfrm>
          <a:prstGeom prst="rect">
            <a:avLst/>
          </a:prstGeom>
          <a:solidFill>
            <a:schemeClr val="accent5">
              <a:lumMod val="20000"/>
              <a:lumOff val="80000"/>
            </a:schemeClr>
          </a:solidFill>
          <a:ln>
            <a:noFill/>
            <a:prstDash val="dash"/>
          </a:ln>
          <a:effectLst>
            <a:outerShdw blurRad="50800" dist="38100" dir="2700000" algn="tl" rotWithShape="0">
              <a:prstClr val="black">
                <a:alpha val="40000"/>
              </a:prstClr>
            </a:outerShdw>
          </a:effectLst>
        </p:spPr>
        <p:txBody>
          <a:bodyPr>
            <a:spAutoFit/>
          </a:bodyPr>
          <a:lstStyle/>
          <a:p>
            <a:pPr>
              <a:defRPr/>
            </a:pPr>
            <a:endParaRPr lang="en-US" altLang="ja-JP" sz="923" dirty="0">
              <a:solidFill>
                <a:prstClr val="black"/>
              </a:solidFill>
              <a:latin typeface="メイリオ" pitchFamily="50" charset="-128"/>
              <a:ea typeface="メイリオ" pitchFamily="50" charset="-128"/>
            </a:endParaRPr>
          </a:p>
          <a:p>
            <a:pPr>
              <a:defRPr/>
            </a:pPr>
            <a:r>
              <a:rPr lang="ja-JP" altLang="en-US" sz="923" dirty="0">
                <a:solidFill>
                  <a:prstClr val="black"/>
                </a:solidFill>
                <a:latin typeface="メイリオ" pitchFamily="50" charset="-128"/>
                <a:ea typeface="メイリオ" pitchFamily="50" charset="-128"/>
              </a:rPr>
              <a:t>●広報誌等での紹介</a:t>
            </a:r>
            <a:endParaRPr lang="en-US" altLang="ja-JP" sz="923" dirty="0">
              <a:solidFill>
                <a:prstClr val="black"/>
              </a:solidFill>
              <a:latin typeface="メイリオ" pitchFamily="50" charset="-128"/>
              <a:ea typeface="メイリオ" pitchFamily="50" charset="-128"/>
            </a:endParaRPr>
          </a:p>
          <a:p>
            <a:pPr>
              <a:defRPr/>
            </a:pPr>
            <a:r>
              <a:rPr lang="ja-JP" altLang="en-US" sz="923" dirty="0">
                <a:solidFill>
                  <a:prstClr val="black"/>
                </a:solidFill>
                <a:latin typeface="メイリオ" pitchFamily="50" charset="-128"/>
                <a:ea typeface="メイリオ" pitchFamily="50" charset="-128"/>
              </a:rPr>
              <a:t>●活動場所の提供</a:t>
            </a:r>
            <a:endParaRPr lang="en-US" altLang="ja-JP" sz="923" dirty="0">
              <a:solidFill>
                <a:prstClr val="black"/>
              </a:solidFill>
              <a:latin typeface="メイリオ" pitchFamily="50" charset="-128"/>
              <a:ea typeface="メイリオ" pitchFamily="50" charset="-128"/>
            </a:endParaRPr>
          </a:p>
          <a:p>
            <a:pPr>
              <a:defRPr/>
            </a:pPr>
            <a:r>
              <a:rPr lang="ja-JP" altLang="en-US" sz="923" dirty="0">
                <a:solidFill>
                  <a:prstClr val="black"/>
                </a:solidFill>
                <a:latin typeface="メイリオ" pitchFamily="50" charset="-128"/>
                <a:ea typeface="メイリオ" pitchFamily="50" charset="-128"/>
              </a:rPr>
              <a:t>●活動費補助　　　等</a:t>
            </a:r>
          </a:p>
        </p:txBody>
      </p:sp>
      <p:sp>
        <p:nvSpPr>
          <p:cNvPr id="53" name="左矢印 52"/>
          <p:cNvSpPr/>
          <p:nvPr/>
        </p:nvSpPr>
        <p:spPr>
          <a:xfrm flipH="1">
            <a:off x="4911970" y="6005773"/>
            <a:ext cx="301869" cy="430823"/>
          </a:xfrm>
          <a:prstGeom prst="leftArrow">
            <a:avLst/>
          </a:prstGeom>
          <a:ln/>
        </p:spPr>
        <p:style>
          <a:lnRef idx="1">
            <a:schemeClr val="accent2"/>
          </a:lnRef>
          <a:fillRef idx="3">
            <a:schemeClr val="accent2"/>
          </a:fillRef>
          <a:effectRef idx="2">
            <a:schemeClr val="accent2"/>
          </a:effectRef>
          <a:fontRef idx="minor">
            <a:schemeClr val="lt1"/>
          </a:fontRef>
        </p:style>
        <p:txBody>
          <a:bodyPr wrap="none" anchor="ctr"/>
          <a:lstStyle/>
          <a:p>
            <a:pPr algn="ctr">
              <a:defRPr/>
            </a:pPr>
            <a:endPar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左矢印 53"/>
          <p:cNvSpPr/>
          <p:nvPr/>
        </p:nvSpPr>
        <p:spPr>
          <a:xfrm flipH="1">
            <a:off x="2914651" y="5040924"/>
            <a:ext cx="301869" cy="432289"/>
          </a:xfrm>
          <a:prstGeom prst="leftArrow">
            <a:avLst/>
          </a:prstGeom>
          <a:ln/>
        </p:spPr>
        <p:style>
          <a:lnRef idx="1">
            <a:schemeClr val="accent2"/>
          </a:lnRef>
          <a:fillRef idx="3">
            <a:schemeClr val="accent2"/>
          </a:fillRef>
          <a:effectRef idx="2">
            <a:schemeClr val="accent2"/>
          </a:effectRef>
          <a:fontRef idx="minor">
            <a:schemeClr val="lt1"/>
          </a:fontRef>
        </p:style>
        <p:txBody>
          <a:bodyPr wrap="none" anchor="ctr"/>
          <a:lstStyle/>
          <a:p>
            <a:pPr algn="ctr">
              <a:defRPr/>
            </a:pPr>
            <a:endParaRPr lang="ja-JP" altLang="en-US" sz="1108"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正方形/長方形 54"/>
          <p:cNvSpPr/>
          <p:nvPr/>
        </p:nvSpPr>
        <p:spPr bwMode="auto">
          <a:xfrm>
            <a:off x="182369" y="5679071"/>
            <a:ext cx="2794355" cy="242693"/>
          </a:xfrm>
          <a:prstGeom prst="rect">
            <a:avLst/>
          </a:prstGeom>
          <a:ln w="6350"/>
        </p:spPr>
        <p:style>
          <a:lnRef idx="2">
            <a:schemeClr val="accent2"/>
          </a:lnRef>
          <a:fillRef idx="1">
            <a:schemeClr val="lt1"/>
          </a:fillRef>
          <a:effectRef idx="0">
            <a:schemeClr val="accent2"/>
          </a:effectRef>
          <a:fontRef idx="minor">
            <a:schemeClr val="dk1"/>
          </a:fontRef>
        </p:style>
        <p:txBody>
          <a:bodyPr wrap="none" tIns="66462" bIns="33231" anchor="ctr">
            <a:spAutoFit/>
          </a:bodyPr>
          <a:lstStyle/>
          <a:p>
            <a:pPr>
              <a:defRPr/>
            </a:pPr>
            <a:r>
              <a:rPr lang="ja-JP" altLang="en-US" sz="923"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地域福祉の担い手団体に対する「プロボノ」支援</a:t>
            </a:r>
          </a:p>
        </p:txBody>
      </p:sp>
      <p:sp>
        <p:nvSpPr>
          <p:cNvPr id="102428" name="テキスト ボックス 6"/>
          <p:cNvSpPr txBox="1">
            <a:spLocks noChangeArrowheads="1"/>
          </p:cNvSpPr>
          <p:nvPr/>
        </p:nvSpPr>
        <p:spPr bwMode="auto">
          <a:xfrm>
            <a:off x="134815" y="5901105"/>
            <a:ext cx="3720890" cy="6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itchFamily="34" charset="0"/>
              <a:buChar char="•"/>
              <a:tabLst>
                <a:tab pos="395288" algn="l"/>
                <a:tab pos="1787525" algn="l"/>
              </a:tabLst>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tabLst>
                <a:tab pos="395288" algn="l"/>
                <a:tab pos="1787525" algn="l"/>
              </a:tabLst>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tabLst>
                <a:tab pos="395288" algn="l"/>
                <a:tab pos="1787525" algn="l"/>
              </a:tabLst>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tabLst>
                <a:tab pos="395288" algn="l"/>
                <a:tab pos="1787525" algn="l"/>
              </a:tabLst>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tabLst>
                <a:tab pos="395288" algn="l"/>
                <a:tab pos="1787525" algn="l"/>
              </a:tabLst>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tabLst>
                <a:tab pos="395288" algn="l"/>
                <a:tab pos="1787525" algn="l"/>
              </a:tabLst>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tabLst>
                <a:tab pos="395288" algn="l"/>
                <a:tab pos="1787525" algn="l"/>
              </a:tabLst>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tabLst>
                <a:tab pos="395288" algn="l"/>
                <a:tab pos="1787525" algn="l"/>
              </a:tabLst>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tabLst>
                <a:tab pos="395288" algn="l"/>
                <a:tab pos="1787525" algn="l"/>
              </a:tabLst>
              <a:defRPr kumimoji="1" sz="2000">
                <a:solidFill>
                  <a:schemeClr val="tx1"/>
                </a:solidFill>
                <a:latin typeface="Calibri" pitchFamily="34" charset="0"/>
                <a:ea typeface="ＭＳ Ｐゴシック" pitchFamily="50" charset="-128"/>
              </a:defRPr>
            </a:lvl9pPr>
          </a:lstStyle>
          <a:p>
            <a:pPr eaLnBrk="1" fontAlgn="base" hangingPunct="1">
              <a:spcBef>
                <a:spcPct val="0"/>
              </a:spcBef>
              <a:spcAft>
                <a:spcPct val="0"/>
              </a:spcAft>
              <a:buFontTx/>
              <a:buNone/>
            </a:pPr>
            <a:r>
              <a:rPr lang="ja-JP" altLang="en-US" sz="923" dirty="0">
                <a:solidFill>
                  <a:srgbClr val="000000"/>
                </a:solidFill>
                <a:latin typeface="メイリオ" pitchFamily="50" charset="-128"/>
                <a:ea typeface="メイリオ" pitchFamily="50" charset="-128"/>
                <a:cs typeface="メイリオ" pitchFamily="50" charset="-128"/>
              </a:rPr>
              <a:t>＜例＞</a:t>
            </a: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●情報発信基盤の強化</a:t>
            </a: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　ウェブサイト作成</a:t>
            </a:r>
            <a:endParaRPr lang="en-US" altLang="ja-JP" sz="923" dirty="0">
              <a:solidFill>
                <a:srgbClr val="000000"/>
              </a:solidFill>
              <a:latin typeface="メイリオ" pitchFamily="50" charset="-128"/>
              <a:ea typeface="メイリオ" pitchFamily="50" charset="-128"/>
              <a:cs typeface="メイリオ" pitchFamily="50" charset="-128"/>
            </a:endParaRPr>
          </a:p>
          <a:p>
            <a:pPr eaLnBrk="1" fontAlgn="base" hangingPunct="1">
              <a:spcBef>
                <a:spcPct val="0"/>
              </a:spcBef>
              <a:spcAft>
                <a:spcPct val="0"/>
              </a:spcAft>
              <a:buFontTx/>
              <a:buNone/>
            </a:pP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●資金調達力の強化</a:t>
            </a: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　営業資料作成</a:t>
            </a:r>
            <a:endParaRPr lang="en-US" altLang="ja-JP" sz="923" dirty="0">
              <a:solidFill>
                <a:srgbClr val="000000"/>
              </a:solidFill>
              <a:latin typeface="メイリオ" pitchFamily="50" charset="-128"/>
              <a:ea typeface="メイリオ" pitchFamily="50" charset="-128"/>
              <a:cs typeface="メイリオ" pitchFamily="50" charset="-128"/>
            </a:endParaRPr>
          </a:p>
          <a:p>
            <a:pPr eaLnBrk="1" fontAlgn="base" hangingPunct="1">
              <a:spcBef>
                <a:spcPct val="0"/>
              </a:spcBef>
              <a:spcAft>
                <a:spcPct val="0"/>
              </a:spcAft>
              <a:buFontTx/>
              <a:buNone/>
            </a:pP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●業務改善・効率化　</a:t>
            </a: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　運営マニュアル作成</a:t>
            </a:r>
            <a:endParaRPr lang="en-US" altLang="ja-JP" sz="923" dirty="0">
              <a:solidFill>
                <a:srgbClr val="000000"/>
              </a:solidFill>
              <a:latin typeface="メイリオ" pitchFamily="50" charset="-128"/>
              <a:ea typeface="メイリオ" pitchFamily="50" charset="-128"/>
              <a:cs typeface="メイリオ" pitchFamily="50" charset="-128"/>
            </a:endParaRPr>
          </a:p>
          <a:p>
            <a:pPr eaLnBrk="1" fontAlgn="base" hangingPunct="1">
              <a:spcBef>
                <a:spcPct val="0"/>
              </a:spcBef>
              <a:spcAft>
                <a:spcPct val="0"/>
              </a:spcAft>
              <a:buFontTx/>
              <a:buNone/>
            </a:pP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●事業戦略の策定</a:t>
            </a:r>
            <a:r>
              <a:rPr lang="en-US" altLang="ja-JP" sz="923" dirty="0">
                <a:solidFill>
                  <a:srgbClr val="000000"/>
                </a:solidFill>
                <a:latin typeface="メイリオ" pitchFamily="50" charset="-128"/>
                <a:ea typeface="メイリオ" pitchFamily="50" charset="-128"/>
                <a:cs typeface="メイリオ" pitchFamily="50" charset="-128"/>
              </a:rPr>
              <a:t>	</a:t>
            </a:r>
            <a:r>
              <a:rPr lang="ja-JP" altLang="en-US" sz="923" dirty="0">
                <a:solidFill>
                  <a:srgbClr val="000000"/>
                </a:solidFill>
                <a:latin typeface="メイリオ" pitchFamily="50" charset="-128"/>
                <a:ea typeface="メイリオ" pitchFamily="50" charset="-128"/>
                <a:cs typeface="メイリオ" pitchFamily="50" charset="-128"/>
              </a:rPr>
              <a:t>◂◂◂　マーケティング基礎調査</a:t>
            </a:r>
          </a:p>
        </p:txBody>
      </p:sp>
      <p:sp>
        <p:nvSpPr>
          <p:cNvPr id="56" name="正方形/長方形 55"/>
          <p:cNvSpPr/>
          <p:nvPr/>
        </p:nvSpPr>
        <p:spPr bwMode="auto">
          <a:xfrm>
            <a:off x="182369" y="5063590"/>
            <a:ext cx="2634102" cy="242693"/>
          </a:xfrm>
          <a:prstGeom prst="rect">
            <a:avLst/>
          </a:prstGeom>
          <a:ln w="6350"/>
        </p:spPr>
        <p:style>
          <a:lnRef idx="2">
            <a:schemeClr val="accent2"/>
          </a:lnRef>
          <a:fillRef idx="1">
            <a:schemeClr val="lt1"/>
          </a:fillRef>
          <a:effectRef idx="0">
            <a:schemeClr val="accent2"/>
          </a:effectRef>
          <a:fontRef idx="minor">
            <a:schemeClr val="dk1"/>
          </a:fontRef>
        </p:style>
        <p:txBody>
          <a:bodyPr wrap="square" tIns="66462" bIns="33231" anchor="ctr">
            <a:spAutoFit/>
          </a:bodyPr>
          <a:lstStyle/>
          <a:p>
            <a:pPr>
              <a:defRPr/>
            </a:pPr>
            <a:r>
              <a:rPr lang="ja-JP" altLang="en-US" sz="923" b="1" dirty="0">
                <a:solidFill>
                  <a:srgbClr val="1C1C1C"/>
                </a:solidFill>
                <a:latin typeface="メイリオ" panose="020B0604030504040204" pitchFamily="50" charset="-128"/>
                <a:ea typeface="メイリオ" panose="020B0604030504040204" pitchFamily="50" charset="-128"/>
                <a:cs typeface="メイリオ" panose="020B0604030504040204" pitchFamily="50" charset="-128"/>
              </a:rPr>
              <a:t>区市町村等を対象としたセミナー・伴走支援</a:t>
            </a:r>
          </a:p>
        </p:txBody>
      </p:sp>
      <p:sp>
        <p:nvSpPr>
          <p:cNvPr id="102430" name="テキスト ボックス 56"/>
          <p:cNvSpPr txBox="1">
            <a:spLocks noChangeArrowheads="1"/>
          </p:cNvSpPr>
          <p:nvPr/>
        </p:nvSpPr>
        <p:spPr bwMode="auto">
          <a:xfrm>
            <a:off x="146538" y="5291691"/>
            <a:ext cx="2514600" cy="376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tabLst>
                <a:tab pos="447675" algn="l"/>
                <a:tab pos="1881188" algn="l"/>
              </a:tabLst>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pitchFamily="34" charset="0"/>
              <a:buChar char="–"/>
              <a:tabLst>
                <a:tab pos="447675" algn="l"/>
                <a:tab pos="1881188" algn="l"/>
              </a:tabLst>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pitchFamily="34" charset="0"/>
              <a:buChar char="•"/>
              <a:tabLst>
                <a:tab pos="447675" algn="l"/>
                <a:tab pos="1881188" algn="l"/>
              </a:tabLst>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pitchFamily="34" charset="0"/>
              <a:buChar char="–"/>
              <a:tabLst>
                <a:tab pos="447675" algn="l"/>
                <a:tab pos="1881188" algn="l"/>
              </a:tabLst>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pitchFamily="34" charset="0"/>
              <a:buChar char="»"/>
              <a:tabLst>
                <a:tab pos="447675" algn="l"/>
                <a:tab pos="1881188" algn="l"/>
              </a:tabLst>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pitchFamily="34" charset="0"/>
              <a:buChar char="»"/>
              <a:tabLst>
                <a:tab pos="447675" algn="l"/>
                <a:tab pos="1881188" algn="l"/>
              </a:tabLst>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pitchFamily="34" charset="0"/>
              <a:buChar char="»"/>
              <a:tabLst>
                <a:tab pos="447675" algn="l"/>
                <a:tab pos="1881188" algn="l"/>
              </a:tabLst>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pitchFamily="34" charset="0"/>
              <a:buChar char="»"/>
              <a:tabLst>
                <a:tab pos="447675" algn="l"/>
                <a:tab pos="1881188" algn="l"/>
              </a:tabLst>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pitchFamily="34" charset="0"/>
              <a:buChar char="»"/>
              <a:tabLst>
                <a:tab pos="447675" algn="l"/>
                <a:tab pos="1881188" algn="l"/>
              </a:tabLst>
              <a:defRPr kumimoji="1" sz="2000">
                <a:solidFill>
                  <a:schemeClr val="tx1"/>
                </a:solidFill>
                <a:latin typeface="Calibri" pitchFamily="34" charset="0"/>
                <a:ea typeface="ＭＳ Ｐゴシック" pitchFamily="50" charset="-128"/>
              </a:defRPr>
            </a:lvl9pPr>
          </a:lstStyle>
          <a:p>
            <a:pPr eaLnBrk="1" fontAlgn="base" hangingPunct="1">
              <a:spcBef>
                <a:spcPct val="0"/>
              </a:spcBef>
              <a:spcAft>
                <a:spcPct val="0"/>
              </a:spcAft>
              <a:buFontTx/>
              <a:buNone/>
            </a:pPr>
            <a:r>
              <a:rPr lang="ja-JP" altLang="en-US" sz="923" dirty="0">
                <a:solidFill>
                  <a:srgbClr val="000000"/>
                </a:solidFill>
                <a:latin typeface="メイリオ" pitchFamily="50" charset="-128"/>
                <a:ea typeface="メイリオ" pitchFamily="50" charset="-128"/>
                <a:cs typeface="メイリオ" pitchFamily="50" charset="-128"/>
              </a:rPr>
              <a:t>地域活動団体や新たな担い手を地域課題解決のためにコーディネートする取組を支援</a:t>
            </a:r>
          </a:p>
        </p:txBody>
      </p:sp>
      <p:sp>
        <p:nvSpPr>
          <p:cNvPr id="9" name="角丸四角形 8"/>
          <p:cNvSpPr/>
          <p:nvPr/>
        </p:nvSpPr>
        <p:spPr>
          <a:xfrm>
            <a:off x="241789" y="4827495"/>
            <a:ext cx="2448657" cy="165588"/>
          </a:xfrm>
          <a:prstGeom prst="roundRect">
            <a:avLst>
              <a:gd name="adj" fmla="val 50000"/>
            </a:avLst>
          </a:prstGeom>
        </p:spPr>
        <p:style>
          <a:lnRef idx="2">
            <a:schemeClr val="accent2">
              <a:shade val="50000"/>
            </a:schemeClr>
          </a:lnRef>
          <a:fillRef idx="1">
            <a:schemeClr val="accent2"/>
          </a:fillRef>
          <a:effectRef idx="0">
            <a:schemeClr val="accent2"/>
          </a:effectRef>
          <a:fontRef idx="minor">
            <a:schemeClr val="lt1"/>
          </a:fontRef>
        </p:style>
        <p:txBody>
          <a:bodyPr bIns="0" anchor="ctr" anchorCtr="1"/>
          <a:lstStyle/>
          <a:p>
            <a:pPr algn="ctr">
              <a:defRPr/>
            </a:pPr>
            <a:r>
              <a:rPr lang="ja-JP" altLang="en-US" sz="1108"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東京ホームタウンプロジェクト</a:t>
            </a:r>
          </a:p>
        </p:txBody>
      </p:sp>
      <p:sp>
        <p:nvSpPr>
          <p:cNvPr id="59" name="角丸四角形 58"/>
          <p:cNvSpPr/>
          <p:nvPr/>
        </p:nvSpPr>
        <p:spPr>
          <a:xfrm>
            <a:off x="3431931" y="4933168"/>
            <a:ext cx="1217735" cy="165588"/>
          </a:xfrm>
          <a:prstGeom prst="roundRect">
            <a:avLst>
              <a:gd name="adj" fmla="val 50000"/>
            </a:avLst>
          </a:prstGeom>
        </p:spPr>
        <p:style>
          <a:lnRef idx="2">
            <a:schemeClr val="accent5">
              <a:shade val="50000"/>
            </a:schemeClr>
          </a:lnRef>
          <a:fillRef idx="1">
            <a:schemeClr val="accent5"/>
          </a:fillRef>
          <a:effectRef idx="0">
            <a:schemeClr val="accent5"/>
          </a:effectRef>
          <a:fontRef idx="minor">
            <a:schemeClr val="lt1"/>
          </a:fontRef>
        </p:style>
        <p:txBody>
          <a:bodyPr bIns="0" anchor="ctr" anchorCtr="1"/>
          <a:lstStyle/>
          <a:p>
            <a:pPr algn="ctr">
              <a:defRPr/>
            </a:pPr>
            <a:r>
              <a:rPr lang="ja-JP" altLang="en-US" sz="1015"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区市町村</a:t>
            </a:r>
            <a:endParaRPr lang="en-US" altLang="ja-JP" sz="1015"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角丸四角形 59"/>
          <p:cNvSpPr/>
          <p:nvPr/>
        </p:nvSpPr>
        <p:spPr>
          <a:xfrm>
            <a:off x="6257193" y="5894768"/>
            <a:ext cx="1720362" cy="165589"/>
          </a:xfrm>
          <a:prstGeom prst="roundRect">
            <a:avLst>
              <a:gd name="adj" fmla="val 50000"/>
            </a:avLst>
          </a:prstGeom>
        </p:spPr>
        <p:style>
          <a:lnRef idx="2">
            <a:schemeClr val="accent3">
              <a:shade val="50000"/>
            </a:schemeClr>
          </a:lnRef>
          <a:fillRef idx="1">
            <a:schemeClr val="accent3"/>
          </a:fillRef>
          <a:effectRef idx="0">
            <a:schemeClr val="accent3"/>
          </a:effectRef>
          <a:fontRef idx="minor">
            <a:schemeClr val="lt1"/>
          </a:fontRef>
        </p:style>
        <p:txBody>
          <a:bodyPr bIns="0" anchor="ctr" anchorCtr="1"/>
          <a:lstStyle/>
          <a:p>
            <a:pPr algn="ctr">
              <a:defRPr/>
            </a:pPr>
            <a:r>
              <a:rPr lang="ja-JP" altLang="en-US" sz="969"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地域福祉の担い手団体</a:t>
            </a:r>
          </a:p>
        </p:txBody>
      </p:sp>
      <p:pic>
        <p:nvPicPr>
          <p:cNvPr id="102434" name="Picture 3" descr="C:\Users\T0497932\AppData\Local\Microsoft\Windows\Temporary Internet Files\Content.Outlook\739OP4WY\IMG_0587.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44412" y="5715000"/>
            <a:ext cx="959826" cy="754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6" descr="D:\まちだ\イラスト\IMG_0589.p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453" b="-453"/>
          <a:stretch/>
        </p:blipFill>
        <p:spPr bwMode="auto">
          <a:xfrm>
            <a:off x="8095279" y="5740744"/>
            <a:ext cx="713871" cy="540254"/>
          </a:xfrm>
          <a:prstGeom prst="rect">
            <a:avLst/>
          </a:prstGeom>
          <a:solidFill>
            <a:schemeClr val="bg1"/>
          </a:solidFill>
          <a:effectLst>
            <a:softEdge rad="31750"/>
          </a:effectLst>
        </p:spPr>
      </p:pic>
      <p:sp>
        <p:nvSpPr>
          <p:cNvPr id="39" name="テキスト ボックス 38"/>
          <p:cNvSpPr txBox="1"/>
          <p:nvPr/>
        </p:nvSpPr>
        <p:spPr>
          <a:xfrm>
            <a:off x="3621668" y="784860"/>
            <a:ext cx="365601" cy="731077"/>
          </a:xfrm>
          <a:prstGeom prst="roundRect">
            <a:avLst>
              <a:gd name="adj" fmla="val 33699"/>
            </a:avLst>
          </a:prstGeom>
        </p:spPr>
        <p:style>
          <a:lnRef idx="2">
            <a:schemeClr val="accent6">
              <a:shade val="50000"/>
            </a:schemeClr>
          </a:lnRef>
          <a:fillRef idx="1">
            <a:schemeClr val="accent6"/>
          </a:fillRef>
          <a:effectRef idx="0">
            <a:schemeClr val="accent6"/>
          </a:effectRef>
          <a:fontRef idx="minor">
            <a:schemeClr val="lt1"/>
          </a:fontRef>
        </p:style>
        <p:txBody>
          <a:bodyPr vert="eaVert" lIns="33231" tIns="0" rIns="33231" bIns="0" anchor="ctr">
            <a:spAutoFit/>
          </a:bodyPr>
          <a:lstStyle/>
          <a:p>
            <a:pPr algn="ctr">
              <a:defRPr/>
            </a:pPr>
            <a:r>
              <a:rPr lang="ja-JP" altLang="en-US" sz="1477"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目  的</a:t>
            </a:r>
          </a:p>
        </p:txBody>
      </p:sp>
      <p:sp>
        <p:nvSpPr>
          <p:cNvPr id="47" name="正方形/長方形 46"/>
          <p:cNvSpPr/>
          <p:nvPr/>
        </p:nvSpPr>
        <p:spPr>
          <a:xfrm>
            <a:off x="10259" y="15241"/>
            <a:ext cx="9117623" cy="641092"/>
          </a:xfrm>
          <a:prstGeom prst="rect">
            <a:avLst/>
          </a:prstGeom>
          <a:solidFill>
            <a:srgbClr val="FFF0E1"/>
          </a:solidFill>
          <a:ln w="38100">
            <a:solidFill>
              <a:srgbClr val="FF7575"/>
            </a:solidFill>
          </a:ln>
        </p:spPr>
        <p:style>
          <a:lnRef idx="2">
            <a:schemeClr val="accent1">
              <a:shade val="50000"/>
            </a:schemeClr>
          </a:lnRef>
          <a:fillRef idx="1">
            <a:schemeClr val="accent1"/>
          </a:fillRef>
          <a:effectRef idx="0">
            <a:schemeClr val="accent1"/>
          </a:effectRef>
          <a:fontRef idx="minor">
            <a:schemeClr val="lt1"/>
          </a:fontRef>
        </p:style>
        <p:txBody>
          <a:bodyPr tIns="66462" bIns="0" anchor="ctr"/>
          <a:lstStyle/>
          <a:p>
            <a:pPr algn="ctr">
              <a:defRPr/>
            </a:pPr>
            <a:r>
              <a:rPr lang="ja-JP" altLang="en-US" sz="2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令和２年度　東京ホームタウンプロジェクト　</a:t>
            </a:r>
            <a:r>
              <a:rPr lang="ja-JP" altLang="en-US" sz="20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事業概要</a:t>
            </a:r>
            <a:endParaRPr lang="en-US" altLang="ja-JP" sz="2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439" name="Picture 5" descr="D:\まちだ\イラスト\IMG_0590.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027707" y="4820333"/>
            <a:ext cx="844062" cy="6330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1"/>
          <p:cNvSpPr txBox="1"/>
          <p:nvPr/>
        </p:nvSpPr>
        <p:spPr>
          <a:xfrm>
            <a:off x="191966" y="1523601"/>
            <a:ext cx="731226" cy="323933"/>
          </a:xfrm>
          <a:prstGeom prst="roundRect">
            <a:avLst>
              <a:gd name="adj" fmla="val 33699"/>
            </a:avLst>
          </a:prstGeom>
        </p:spPr>
        <p:style>
          <a:lnRef idx="2">
            <a:schemeClr val="accent6">
              <a:shade val="50000"/>
            </a:schemeClr>
          </a:lnRef>
          <a:fillRef idx="1">
            <a:schemeClr val="accent6"/>
          </a:fillRef>
          <a:effectRef idx="0">
            <a:schemeClr val="accent6"/>
          </a:effectRef>
          <a:fontRef idx="minor">
            <a:schemeClr val="lt1"/>
          </a:fontRef>
        </p:style>
        <p:txBody>
          <a:bodyPr lIns="33231" tIns="33231" rIns="33231" bIns="0" anchor="ctr">
            <a:spAutoFit/>
          </a:bodyPr>
          <a:lstStyle/>
          <a:p>
            <a:pPr algn="ctr">
              <a:defRPr/>
            </a:pPr>
            <a:r>
              <a:rPr lang="ja-JP" altLang="en-US" sz="1477"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取 組</a:t>
            </a:r>
          </a:p>
        </p:txBody>
      </p:sp>
      <p:sp>
        <p:nvSpPr>
          <p:cNvPr id="43" name="スライド番号プレースホルダー 1"/>
          <p:cNvSpPr txBox="1">
            <a:spLocks/>
          </p:cNvSpPr>
          <p:nvPr/>
        </p:nvSpPr>
        <p:spPr>
          <a:xfrm>
            <a:off x="7046912" y="6524007"/>
            <a:ext cx="2133600" cy="337038"/>
          </a:xfrm>
          <a:prstGeom prst="rect">
            <a:avLst/>
          </a:prstGeom>
        </p:spPr>
        <p:txBody>
          <a:bodyPr vert="horz" lIns="84368" tIns="42186" rIns="84368" bIns="42186" rtlCol="0" anchor="ctr"/>
          <a:lstStyle>
            <a:defPPr>
              <a:defRPr lang="ja-JP"/>
            </a:defPPr>
            <a:lvl1pPr marL="0" algn="r" defTabSz="1279742" rtl="0" eaLnBrk="1" latinLnBrk="0" hangingPunct="1">
              <a:defRPr kumimoji="1" sz="1700" kern="1200">
                <a:solidFill>
                  <a:schemeClr val="tx1">
                    <a:tint val="75000"/>
                  </a:schemeClr>
                </a:solidFill>
                <a:latin typeface="+mn-lt"/>
                <a:ea typeface="+mn-ea"/>
                <a:cs typeface="+mn-cs"/>
              </a:defRPr>
            </a:lvl1pPr>
            <a:lvl2pPr marL="639871" algn="l" defTabSz="1279742" rtl="0" eaLnBrk="1" latinLnBrk="0" hangingPunct="1">
              <a:defRPr kumimoji="1" sz="2500" kern="1200">
                <a:solidFill>
                  <a:schemeClr val="tx1"/>
                </a:solidFill>
                <a:latin typeface="+mn-lt"/>
                <a:ea typeface="+mn-ea"/>
                <a:cs typeface="+mn-cs"/>
              </a:defRPr>
            </a:lvl2pPr>
            <a:lvl3pPr marL="1279742" algn="l" defTabSz="1279742" rtl="0" eaLnBrk="1" latinLnBrk="0" hangingPunct="1">
              <a:defRPr kumimoji="1" sz="2500" kern="1200">
                <a:solidFill>
                  <a:schemeClr val="tx1"/>
                </a:solidFill>
                <a:latin typeface="+mn-lt"/>
                <a:ea typeface="+mn-ea"/>
                <a:cs typeface="+mn-cs"/>
              </a:defRPr>
            </a:lvl3pPr>
            <a:lvl4pPr marL="1919611" algn="l" defTabSz="1279742" rtl="0" eaLnBrk="1" latinLnBrk="0" hangingPunct="1">
              <a:defRPr kumimoji="1" sz="2500" kern="1200">
                <a:solidFill>
                  <a:schemeClr val="tx1"/>
                </a:solidFill>
                <a:latin typeface="+mn-lt"/>
                <a:ea typeface="+mn-ea"/>
                <a:cs typeface="+mn-cs"/>
              </a:defRPr>
            </a:lvl4pPr>
            <a:lvl5pPr marL="2559484" algn="l" defTabSz="1279742" rtl="0" eaLnBrk="1" latinLnBrk="0" hangingPunct="1">
              <a:defRPr kumimoji="1" sz="2500" kern="1200">
                <a:solidFill>
                  <a:schemeClr val="tx1"/>
                </a:solidFill>
                <a:latin typeface="+mn-lt"/>
                <a:ea typeface="+mn-ea"/>
                <a:cs typeface="+mn-cs"/>
              </a:defRPr>
            </a:lvl5pPr>
            <a:lvl6pPr marL="3199355" algn="l" defTabSz="1279742" rtl="0" eaLnBrk="1" latinLnBrk="0" hangingPunct="1">
              <a:defRPr kumimoji="1" sz="2500" kern="1200">
                <a:solidFill>
                  <a:schemeClr val="tx1"/>
                </a:solidFill>
                <a:latin typeface="+mn-lt"/>
                <a:ea typeface="+mn-ea"/>
                <a:cs typeface="+mn-cs"/>
              </a:defRPr>
            </a:lvl6pPr>
            <a:lvl7pPr marL="3839228" algn="l" defTabSz="1279742" rtl="0" eaLnBrk="1" latinLnBrk="0" hangingPunct="1">
              <a:defRPr kumimoji="1" sz="2500" kern="1200">
                <a:solidFill>
                  <a:schemeClr val="tx1"/>
                </a:solidFill>
                <a:latin typeface="+mn-lt"/>
                <a:ea typeface="+mn-ea"/>
                <a:cs typeface="+mn-cs"/>
              </a:defRPr>
            </a:lvl7pPr>
            <a:lvl8pPr marL="4479099" algn="l" defTabSz="1279742" rtl="0" eaLnBrk="1" latinLnBrk="0" hangingPunct="1">
              <a:defRPr kumimoji="1" sz="2500" kern="1200">
                <a:solidFill>
                  <a:schemeClr val="tx1"/>
                </a:solidFill>
                <a:latin typeface="+mn-lt"/>
                <a:ea typeface="+mn-ea"/>
                <a:cs typeface="+mn-cs"/>
              </a:defRPr>
            </a:lvl8pPr>
            <a:lvl9pPr marL="5118968" algn="l" defTabSz="1279742" rtl="0" eaLnBrk="1" latinLnBrk="0" hangingPunct="1">
              <a:defRPr kumimoji="1" sz="2500" kern="1200">
                <a:solidFill>
                  <a:schemeClr val="tx1"/>
                </a:solidFill>
                <a:latin typeface="+mn-lt"/>
                <a:ea typeface="+mn-ea"/>
                <a:cs typeface="+mn-cs"/>
              </a:defRPr>
            </a:lvl9pPr>
          </a:lstStyle>
          <a:p>
            <a:fld id="{54CC4B1C-EC84-4ED6-A256-42E175367583}" type="slidenum">
              <a:rPr lang="ja-JP" altLang="en-US" sz="1662">
                <a:solidFill>
                  <a:schemeClr val="tx1"/>
                </a:solidFill>
              </a:rPr>
              <a:pPr/>
              <a:t>0</a:t>
            </a:fld>
            <a:endParaRPr lang="ja-JP" altLang="en-US" sz="1662" dirty="0">
              <a:solidFill>
                <a:schemeClr val="tx1"/>
              </a:solidFill>
            </a:endParaRPr>
          </a:p>
        </p:txBody>
      </p:sp>
    </p:spTree>
    <p:extLst>
      <p:ext uri="{BB962C8B-B14F-4D97-AF65-F5344CB8AC3E}">
        <p14:creationId xmlns:p14="http://schemas.microsoft.com/office/powerpoint/2010/main" val="2665916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noFill/>
        </a:ln>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defRPr kumimoji="1"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kumimoji="1" sz="1000" dirty="0" smtClean="0">
            <a:latin typeface="メイリオ" pitchFamily="50" charset="-128"/>
            <a:ea typeface="メイリオ"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13917</TotalTime>
  <Words>627</Words>
  <Application>Microsoft Office PowerPoint</Application>
  <PresentationFormat>画面に合わせる (4:3)</PresentationFormat>
  <Paragraphs>51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HGPｺﾞｼｯｸM</vt:lpstr>
      <vt:lpstr>ＭＳ Ｐゴシック</vt:lpstr>
      <vt:lpstr>メイリオ</vt:lpstr>
      <vt:lpstr>Arial</vt:lpstr>
      <vt:lpstr>Calibri</vt:lpstr>
      <vt:lpstr>Wingdings</vt:lpstr>
      <vt:lpstr>PPTtemplate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町田　直樹</dc:creator>
  <cp:lastModifiedBy>東京都
</cp:lastModifiedBy>
  <cp:revision>1112</cp:revision>
  <cp:lastPrinted>2019-10-09T04:02:19Z</cp:lastPrinted>
  <dcterms:created xsi:type="dcterms:W3CDTF">2013-10-13T14:34:05Z</dcterms:created>
  <dcterms:modified xsi:type="dcterms:W3CDTF">2020-09-29T02:43:13Z</dcterms:modified>
</cp:coreProperties>
</file>