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2018/4/18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心</a:t>
            </a:r>
            <a:r>
              <a:rPr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のバリアフリーサポート企業連携事業</a:t>
            </a:r>
            <a:endParaRPr kumimoji="1"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769100" y="15389"/>
            <a:ext cx="122413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16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512" y="745540"/>
            <a:ext cx="8803877" cy="66941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「心のバリアフリー」に主体的に取り組むとともに、都の取組に協力する企業等を「心のバリアフリーサポート企業」として登録し、都のＨＰで取組内容を公表することにより、東京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大会を契機とした、心のバリアフリーに対する社会的気運の醸成を図り、ユニバーサルデザインのまちづくりを一層推進する。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9511" y="1772816"/>
            <a:ext cx="8803877" cy="32316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登録要件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　　　　　　　　　　　　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都の役割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○必須事業　　　　　　　　　　　　　　　　　　　　　　　　　　　　　　　　　　　　  ○サポート企業の支援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・従業員等に対する心のバリアフリーに向けた取組　　　　　　　　　　　       （都の取組の情報提供、都主催のイベント参加呼びかけ等）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○任意事業　　　　　　　　　　　　　　　　　　　　　　　　　　　　　　　　　　  　　○区市町村とサポート企業の連携に対するサポート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・都民に対する心のバリアフリーに向けた取組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 ○ホームページ等でサポート企業の取組を紹介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・都及び区市町村が実施する心のバリアフリーに関する取組への協力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○好事例に取り組む企業の選定及び公表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・その他本事業の趣旨に沿った取組を実施している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取組例）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・研修や勉強会の開催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・社内報での周知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・ポスターやグッズの作成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・イベントや講演会等への協力　ほか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57150" y="523870"/>
            <a:ext cx="9020174" cy="891084"/>
          </a:xfrm>
          <a:prstGeom prst="roundRect">
            <a:avLst>
              <a:gd name="adj" fmla="val 73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9512" y="404664"/>
            <a:ext cx="1296144" cy="307777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事業目的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57151" y="1638672"/>
            <a:ext cx="9020174" cy="5190751"/>
          </a:xfrm>
          <a:prstGeom prst="roundRect">
            <a:avLst>
              <a:gd name="adj" fmla="val 10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1484784"/>
            <a:ext cx="1440160" cy="307777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事業概要（案）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AutoShape 62"/>
          <p:cNvSpPr>
            <a:spLocks noChangeArrowheads="1"/>
          </p:cNvSpPr>
          <p:nvPr/>
        </p:nvSpPr>
        <p:spPr bwMode="auto">
          <a:xfrm>
            <a:off x="5163148" y="3573016"/>
            <a:ext cx="1497084" cy="64498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27432" tIns="18288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lnSpc>
                <a:spcPts val="1300"/>
              </a:lnSpc>
              <a:defRPr sz="1000"/>
            </a:pPr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サポート</a:t>
            </a:r>
            <a:r>
              <a:rPr lang="ja-JP" altLang="en-US" sz="1200" b="0" i="0" u="none" strike="noStrike" baseline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企業</a:t>
            </a:r>
            <a:endParaRPr lang="ja-JP" altLang="en-US" sz="120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20" name="Oval 72"/>
          <p:cNvSpPr>
            <a:spLocks noChangeArrowheads="1"/>
          </p:cNvSpPr>
          <p:nvPr/>
        </p:nvSpPr>
        <p:spPr bwMode="auto">
          <a:xfrm>
            <a:off x="7308304" y="3501008"/>
            <a:ext cx="1608357" cy="789001"/>
          </a:xfrm>
          <a:prstGeom prst="ellipse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square" lIns="18288" tIns="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endParaRPr lang="ja-JP" altLang="en-US"/>
          </a:p>
        </p:txBody>
      </p:sp>
      <p:sp>
        <p:nvSpPr>
          <p:cNvPr id="21" name="Text Box 76"/>
          <p:cNvSpPr txBox="1">
            <a:spLocks noChangeArrowheads="1"/>
          </p:cNvSpPr>
          <p:nvPr/>
        </p:nvSpPr>
        <p:spPr bwMode="auto">
          <a:xfrm>
            <a:off x="7395026" y="3524833"/>
            <a:ext cx="1425446" cy="624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99CC00" mc:Ignorable="a14" a14:legacySpreadsheetColorIndex="5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7432" tIns="18288" rIns="27432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lnSpc>
                <a:spcPts val="1300"/>
              </a:lnSpc>
              <a:defRPr sz="1000"/>
            </a:pPr>
            <a:endParaRPr lang="en-US" altLang="ja-JP" sz="120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1300"/>
              </a:lnSpc>
              <a:defRPr sz="1000"/>
            </a:pPr>
            <a:r>
              <a:rPr lang="ja-JP" altLang="en-US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企業内・外における</a:t>
            </a:r>
          </a:p>
          <a:p>
            <a:pPr algn="ctr" rtl="0">
              <a:lnSpc>
                <a:spcPts val="1300"/>
              </a:lnSpc>
              <a:defRPr sz="1000"/>
            </a:pPr>
            <a:r>
              <a:rPr lang="ja-JP" altLang="en-US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心のバリアフリーに</a:t>
            </a:r>
            <a:endParaRPr lang="en-US" altLang="ja-JP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1300"/>
              </a:lnSpc>
              <a:defRPr sz="1000"/>
            </a:pPr>
            <a:r>
              <a:rPr lang="ja-JP" altLang="en-US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向けた取組</a:t>
            </a:r>
          </a:p>
        </p:txBody>
      </p:sp>
      <p:sp>
        <p:nvSpPr>
          <p:cNvPr id="22" name="AutoShape 69"/>
          <p:cNvSpPr>
            <a:spLocks noChangeArrowheads="1"/>
          </p:cNvSpPr>
          <p:nvPr/>
        </p:nvSpPr>
        <p:spPr bwMode="auto">
          <a:xfrm>
            <a:off x="6759374" y="3861048"/>
            <a:ext cx="476922" cy="99003"/>
          </a:xfrm>
          <a:prstGeom prst="rightArrow">
            <a:avLst>
              <a:gd name="adj1" fmla="val 50000"/>
              <a:gd name="adj2" fmla="val 113739"/>
            </a:avLst>
          </a:prstGeom>
          <a:solidFill>
            <a:srgbClr xmlns:mc="http://schemas.openxmlformats.org/markup-compatibility/2006" xmlns:a14="http://schemas.microsoft.com/office/drawing/2010/main" val="000000" mc:Ignorable="a14" a14:legacySpreadsheetColorIndex="8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3" name="Picture 66" descr="j02054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4865" y="3645024"/>
            <a:ext cx="447417" cy="539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AutoShape 68"/>
          <p:cNvSpPr>
            <a:spLocks noChangeArrowheads="1"/>
          </p:cNvSpPr>
          <p:nvPr/>
        </p:nvSpPr>
        <p:spPr bwMode="auto">
          <a:xfrm rot="10800000">
            <a:off x="4471354" y="3933056"/>
            <a:ext cx="532694" cy="53989"/>
          </a:xfrm>
          <a:prstGeom prst="rightArrow">
            <a:avLst>
              <a:gd name="adj1" fmla="val 50000"/>
              <a:gd name="adj2" fmla="val 95440"/>
            </a:avLst>
          </a:prstGeom>
          <a:solidFill>
            <a:srgbClr xmlns:mc="http://schemas.openxmlformats.org/markup-compatibility/2006" xmlns:a14="http://schemas.microsoft.com/office/drawing/2010/main" val="000000" mc:Ignorable="a14" a14:legacySpreadsheetColorIndex="8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AutoShape 59"/>
          <p:cNvSpPr>
            <a:spLocks noChangeArrowheads="1"/>
          </p:cNvSpPr>
          <p:nvPr/>
        </p:nvSpPr>
        <p:spPr bwMode="auto">
          <a:xfrm>
            <a:off x="4471354" y="4031353"/>
            <a:ext cx="532694" cy="45719"/>
          </a:xfrm>
          <a:prstGeom prst="rightArrow">
            <a:avLst>
              <a:gd name="adj1" fmla="val 50000"/>
              <a:gd name="adj2" fmla="val 115909"/>
            </a:avLst>
          </a:prstGeom>
          <a:solidFill>
            <a:srgbClr xmlns:mc="http://schemas.openxmlformats.org/markup-compatibility/2006" xmlns:a14="http://schemas.microsoft.com/office/drawing/2010/main" val="000000" mc:Ignorable="a14" a14:legacySpreadsheetColorIndex="8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Text Box 86"/>
          <p:cNvSpPr txBox="1">
            <a:spLocks noChangeArrowheads="1"/>
          </p:cNvSpPr>
          <p:nvPr/>
        </p:nvSpPr>
        <p:spPr bwMode="auto">
          <a:xfrm>
            <a:off x="2843808" y="3717032"/>
            <a:ext cx="977552" cy="526015"/>
          </a:xfrm>
          <a:prstGeom prst="rect">
            <a:avLst/>
          </a:prstGeom>
          <a:noFill/>
          <a:ln w="9525" algn="ctr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99CC00" mc:Ignorable="a14" a14:legacySpreadsheetColorIndex="5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7432" tIns="18288" rIns="0" bIns="18288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lnSpc>
                <a:spcPts val="800"/>
              </a:lnSpc>
              <a:defRPr sz="1000"/>
            </a:pPr>
            <a:r>
              <a:rPr lang="ja-JP" altLang="en-US" b="0" i="0" u="none" strike="noStrike" baseline="0" dirty="0">
                <a:solidFill>
                  <a:srgbClr val="000000"/>
                </a:solidFill>
                <a:latin typeface="ＭＳ ゴシック"/>
                <a:ea typeface="ＭＳ ゴシック"/>
              </a:rPr>
              <a:t>※事務局は委託</a:t>
            </a:r>
            <a:endParaRPr lang="en-US" altLang="ja-JP" b="0" i="0" u="none" strike="noStrike" baseline="0" dirty="0">
              <a:solidFill>
                <a:srgbClr val="000000"/>
              </a:solidFill>
              <a:latin typeface="ＭＳ ゴシック"/>
              <a:ea typeface="ＭＳ ゴシック"/>
            </a:endParaRPr>
          </a:p>
          <a:p>
            <a:pPr algn="l" rtl="0">
              <a:lnSpc>
                <a:spcPts val="800"/>
              </a:lnSpc>
              <a:defRPr sz="1000"/>
            </a:pPr>
            <a:endParaRPr lang="ja-JP" altLang="en-US" b="0" i="0" u="none" strike="noStrike" baseline="0" dirty="0">
              <a:solidFill>
                <a:srgbClr val="000000"/>
              </a:solidFill>
              <a:latin typeface="ＭＳ ゴシック"/>
              <a:ea typeface="ＭＳ ゴシック"/>
            </a:endParaRPr>
          </a:p>
          <a:p>
            <a:pPr algn="l" rtl="0">
              <a:lnSpc>
                <a:spcPts val="800"/>
              </a:lnSpc>
              <a:defRPr sz="1000"/>
            </a:pPr>
            <a:r>
              <a:rPr lang="ja-JP" altLang="en-US" b="0" i="0" u="none" strike="noStrike" baseline="0" dirty="0">
                <a:solidFill>
                  <a:srgbClr val="000000"/>
                </a:solidFill>
                <a:latin typeface="ＭＳ ゴシック"/>
                <a:ea typeface="ＭＳ ゴシック"/>
              </a:rPr>
              <a:t>　により運営</a:t>
            </a:r>
          </a:p>
        </p:txBody>
      </p:sp>
      <p:sp>
        <p:nvSpPr>
          <p:cNvPr id="28" name="Text Box 63"/>
          <p:cNvSpPr txBox="1">
            <a:spLocks noChangeArrowheads="1"/>
          </p:cNvSpPr>
          <p:nvPr/>
        </p:nvSpPr>
        <p:spPr bwMode="auto">
          <a:xfrm>
            <a:off x="3832835" y="2924944"/>
            <a:ext cx="739165" cy="62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18288" rIns="27432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lnSpc>
                <a:spcPts val="1100"/>
              </a:lnSpc>
              <a:defRPr sz="1000"/>
            </a:pPr>
            <a:endParaRPr lang="en-US" altLang="ja-JP" sz="160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1100"/>
              </a:lnSpc>
              <a:defRPr sz="1000"/>
            </a:pPr>
            <a:endParaRPr lang="en-US" altLang="ja-JP" sz="120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800"/>
              </a:lnSpc>
              <a:defRPr sz="1000"/>
            </a:pPr>
            <a:endParaRPr lang="en-US" altLang="ja-JP" sz="120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800"/>
              </a:lnSpc>
              <a:defRPr sz="1000"/>
            </a:pPr>
            <a:r>
              <a:rPr lang="ja-JP" altLang="en-US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東京都</a:t>
            </a:r>
            <a:endParaRPr lang="en-US" altLang="ja-JP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800"/>
              </a:lnSpc>
              <a:defRPr sz="1000"/>
            </a:pPr>
            <a:endParaRPr lang="ja-JP" altLang="en-US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800"/>
              </a:lnSpc>
              <a:defRPr sz="1000"/>
            </a:pPr>
            <a:r>
              <a:rPr lang="ja-JP" altLang="en-US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（事務局</a:t>
            </a:r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）</a:t>
            </a:r>
          </a:p>
        </p:txBody>
      </p:sp>
      <p:sp>
        <p:nvSpPr>
          <p:cNvPr id="52" name="AutoShape 67"/>
          <p:cNvSpPr>
            <a:spLocks noChangeArrowheads="1"/>
          </p:cNvSpPr>
          <p:nvPr/>
        </p:nvSpPr>
        <p:spPr bwMode="auto">
          <a:xfrm rot="2540280">
            <a:off x="4293163" y="4353215"/>
            <a:ext cx="398824" cy="126939"/>
          </a:xfrm>
          <a:prstGeom prst="rightArrow">
            <a:avLst>
              <a:gd name="adj1" fmla="val 50000"/>
              <a:gd name="adj2" fmla="val 77280"/>
            </a:avLst>
          </a:prstGeom>
          <a:solidFill>
            <a:srgbClr xmlns:mc="http://schemas.openxmlformats.org/markup-compatibility/2006" xmlns:a14="http://schemas.microsoft.com/office/drawing/2010/main" val="000000" mc:Ignorable="a14" a14:legacySpreadsheetColorIndex="8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3" name="AutoShape 67"/>
          <p:cNvSpPr>
            <a:spLocks noChangeArrowheads="1"/>
          </p:cNvSpPr>
          <p:nvPr/>
        </p:nvSpPr>
        <p:spPr bwMode="auto">
          <a:xfrm rot="8221898">
            <a:off x="4975499" y="4339980"/>
            <a:ext cx="398824" cy="126939"/>
          </a:xfrm>
          <a:prstGeom prst="rightArrow">
            <a:avLst>
              <a:gd name="adj1" fmla="val 50000"/>
              <a:gd name="adj2" fmla="val 77280"/>
            </a:avLst>
          </a:prstGeom>
          <a:solidFill>
            <a:srgbClr xmlns:mc="http://schemas.openxmlformats.org/markup-compatibility/2006" xmlns:a14="http://schemas.microsoft.com/office/drawing/2010/main" val="000000" mc:Ignorable="a14" a14:legacySpreadsheetColorIndex="8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4" name="Oval 71"/>
          <p:cNvSpPr>
            <a:spLocks noChangeArrowheads="1"/>
          </p:cNvSpPr>
          <p:nvPr/>
        </p:nvSpPr>
        <p:spPr bwMode="auto">
          <a:xfrm>
            <a:off x="4346986" y="4581128"/>
            <a:ext cx="1088179" cy="316120"/>
          </a:xfrm>
          <a:prstGeom prst="ellipse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square" lIns="27432" tIns="18288" rIns="27432" bIns="18288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lnSpc>
                <a:spcPts val="1000"/>
              </a:lnSpc>
              <a:defRPr sz="1000"/>
            </a:pPr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区市町村</a:t>
            </a:r>
          </a:p>
        </p:txBody>
      </p:sp>
      <p:pic>
        <p:nvPicPr>
          <p:cNvPr id="55" name="図 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229200"/>
            <a:ext cx="8712968" cy="1561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Text Box 70"/>
          <p:cNvSpPr txBox="1">
            <a:spLocks noChangeArrowheads="1"/>
          </p:cNvSpPr>
          <p:nvPr/>
        </p:nvSpPr>
        <p:spPr bwMode="auto">
          <a:xfrm>
            <a:off x="3419872" y="4293096"/>
            <a:ext cx="1020747" cy="474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18288" rIns="27432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lnSpc>
                <a:spcPts val="1200"/>
              </a:lnSpc>
              <a:defRPr sz="1000"/>
            </a:pPr>
            <a:endParaRPr lang="en-US" altLang="ja-JP" sz="105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600"/>
              </a:lnSpc>
              <a:defRPr sz="1000"/>
            </a:pPr>
            <a:r>
              <a:rPr lang="ja-JP" altLang="en-US" sz="1050" b="0" i="0" u="none" strike="noStrike" baseline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サポート企業</a:t>
            </a:r>
            <a:endParaRPr lang="en-US" altLang="ja-JP" sz="1050" b="0" i="0" u="none" strike="noStrike" baseline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600"/>
              </a:lnSpc>
              <a:defRPr sz="1000"/>
            </a:pPr>
            <a:endParaRPr lang="en-US" altLang="ja-JP" sz="1050" b="0" i="0" u="none" strike="noStrike" baseline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rtl="0">
              <a:lnSpc>
                <a:spcPts val="600"/>
              </a:lnSpc>
              <a:defRPr sz="1000"/>
            </a:pPr>
            <a:r>
              <a:rPr lang="ja-JP" altLang="en-US" sz="1050" b="0" i="0" u="none" strike="noStrike" baseline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の紹介</a:t>
            </a:r>
            <a:endParaRPr lang="ja-JP" altLang="en-US" sz="105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57" name="Text Box 70"/>
          <p:cNvSpPr txBox="1">
            <a:spLocks noChangeArrowheads="1"/>
          </p:cNvSpPr>
          <p:nvPr/>
        </p:nvSpPr>
        <p:spPr bwMode="auto">
          <a:xfrm>
            <a:off x="5191434" y="4437112"/>
            <a:ext cx="964742" cy="345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18288" rIns="27432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ja-JP" altLang="en-US" sz="105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連携・協力</a:t>
            </a:r>
          </a:p>
        </p:txBody>
      </p:sp>
      <p:sp>
        <p:nvSpPr>
          <p:cNvPr id="58" name="Text Box 70"/>
          <p:cNvSpPr txBox="1">
            <a:spLocks noChangeArrowheads="1"/>
          </p:cNvSpPr>
          <p:nvPr/>
        </p:nvSpPr>
        <p:spPr bwMode="auto">
          <a:xfrm>
            <a:off x="4327338" y="3717032"/>
            <a:ext cx="964742" cy="345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18288" rIns="27432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ja-JP" altLang="en-US" sz="105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連携・協力</a:t>
            </a:r>
          </a:p>
        </p:txBody>
      </p:sp>
      <p:sp>
        <p:nvSpPr>
          <p:cNvPr id="59" name="Text Box 70"/>
          <p:cNvSpPr txBox="1">
            <a:spLocks noChangeArrowheads="1"/>
          </p:cNvSpPr>
          <p:nvPr/>
        </p:nvSpPr>
        <p:spPr bwMode="auto">
          <a:xfrm>
            <a:off x="4327338" y="4077072"/>
            <a:ext cx="964742" cy="345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18288" rIns="27432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ja-JP" altLang="en-US" sz="105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情報提供</a:t>
            </a:r>
            <a:endParaRPr lang="ja-JP" altLang="en-US" sz="105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79512" y="5013176"/>
            <a:ext cx="2160240" cy="307777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事業スケジュール（案）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3930244" y="3739988"/>
            <a:ext cx="479117" cy="493800"/>
            <a:chOff x="3675058" y="4059796"/>
            <a:chExt cx="510374" cy="526015"/>
          </a:xfrm>
        </p:grpSpPr>
        <p:sp>
          <p:nvSpPr>
            <p:cNvPr id="2" name="正方形/長方形 1"/>
            <p:cNvSpPr/>
            <p:nvPr/>
          </p:nvSpPr>
          <p:spPr>
            <a:xfrm>
              <a:off x="3675058" y="4059796"/>
              <a:ext cx="510374" cy="5260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9" name="Picture 3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8019"/>
            <a:stretch/>
          </p:blipFill>
          <p:spPr bwMode="auto">
            <a:xfrm>
              <a:off x="3719589" y="4109934"/>
              <a:ext cx="408308" cy="42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3172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58</Words>
  <Application>Microsoft Office PowerPoint</Application>
  <PresentationFormat>画面に合わせる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井澤　広太</dc:creator>
  <cp:lastModifiedBy>東京都</cp:lastModifiedBy>
  <cp:revision>34</cp:revision>
  <cp:lastPrinted>2018-04-18T06:11:45Z</cp:lastPrinted>
  <dcterms:created xsi:type="dcterms:W3CDTF">2018-03-22T10:26:46Z</dcterms:created>
  <dcterms:modified xsi:type="dcterms:W3CDTF">2018-04-18T06:12:00Z</dcterms:modified>
</cp:coreProperties>
</file>