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60" r:id="rId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16" d="100"/>
          <a:sy n="116" d="100"/>
        </p:scale>
        <p:origin x="1500"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C24716A9-7431-418B-80FA-5B90E3B3D622}" type="datetimeFigureOut">
              <a:rPr kumimoji="1" lang="ja-JP" altLang="en-US" smtClean="0"/>
              <a:t>2023/2/13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CCC73B2-6090-471D-9CFE-D4A9D2789778}" type="slidenum">
              <a:rPr kumimoji="1" lang="ja-JP" altLang="en-US" smtClean="0"/>
              <a:t>‹#›</a:t>
            </a:fld>
            <a:endParaRPr kumimoji="1" lang="ja-JP" altLang="en-US"/>
          </a:p>
        </p:txBody>
      </p:sp>
    </p:spTree>
    <p:extLst>
      <p:ext uri="{BB962C8B-B14F-4D97-AF65-F5344CB8AC3E}">
        <p14:creationId xmlns:p14="http://schemas.microsoft.com/office/powerpoint/2010/main" val="21715898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C24716A9-7431-418B-80FA-5B90E3B3D622}" type="datetimeFigureOut">
              <a:rPr kumimoji="1" lang="ja-JP" altLang="en-US" smtClean="0"/>
              <a:t>2023/2/13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CCC73B2-6090-471D-9CFE-D4A9D2789778}" type="slidenum">
              <a:rPr kumimoji="1" lang="ja-JP" altLang="en-US" smtClean="0"/>
              <a:t>‹#›</a:t>
            </a:fld>
            <a:endParaRPr kumimoji="1" lang="ja-JP" altLang="en-US"/>
          </a:p>
        </p:txBody>
      </p:sp>
    </p:spTree>
    <p:extLst>
      <p:ext uri="{BB962C8B-B14F-4D97-AF65-F5344CB8AC3E}">
        <p14:creationId xmlns:p14="http://schemas.microsoft.com/office/powerpoint/2010/main" val="25934715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C24716A9-7431-418B-80FA-5B90E3B3D622}" type="datetimeFigureOut">
              <a:rPr kumimoji="1" lang="ja-JP" altLang="en-US" smtClean="0"/>
              <a:t>2023/2/13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CCC73B2-6090-471D-9CFE-D4A9D2789778}" type="slidenum">
              <a:rPr kumimoji="1" lang="ja-JP" altLang="en-US" smtClean="0"/>
              <a:t>‹#›</a:t>
            </a:fld>
            <a:endParaRPr kumimoji="1" lang="ja-JP" altLang="en-US"/>
          </a:p>
        </p:txBody>
      </p:sp>
    </p:spTree>
    <p:extLst>
      <p:ext uri="{BB962C8B-B14F-4D97-AF65-F5344CB8AC3E}">
        <p14:creationId xmlns:p14="http://schemas.microsoft.com/office/powerpoint/2010/main" val="25779064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C24716A9-7431-418B-80FA-5B90E3B3D622}" type="datetimeFigureOut">
              <a:rPr kumimoji="1" lang="ja-JP" altLang="en-US" smtClean="0"/>
              <a:t>2023/2/13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CCC73B2-6090-471D-9CFE-D4A9D2789778}" type="slidenum">
              <a:rPr kumimoji="1" lang="ja-JP" altLang="en-US" smtClean="0"/>
              <a:t>‹#›</a:t>
            </a:fld>
            <a:endParaRPr kumimoji="1" lang="ja-JP" altLang="en-US"/>
          </a:p>
        </p:txBody>
      </p:sp>
    </p:spTree>
    <p:extLst>
      <p:ext uri="{BB962C8B-B14F-4D97-AF65-F5344CB8AC3E}">
        <p14:creationId xmlns:p14="http://schemas.microsoft.com/office/powerpoint/2010/main" val="16107372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C24716A9-7431-418B-80FA-5B90E3B3D622}" type="datetimeFigureOut">
              <a:rPr kumimoji="1" lang="ja-JP" altLang="en-US" smtClean="0"/>
              <a:t>2023/2/13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CCC73B2-6090-471D-9CFE-D4A9D2789778}" type="slidenum">
              <a:rPr kumimoji="1" lang="ja-JP" altLang="en-US" smtClean="0"/>
              <a:t>‹#›</a:t>
            </a:fld>
            <a:endParaRPr kumimoji="1" lang="ja-JP" altLang="en-US"/>
          </a:p>
        </p:txBody>
      </p:sp>
    </p:spTree>
    <p:extLst>
      <p:ext uri="{BB962C8B-B14F-4D97-AF65-F5344CB8AC3E}">
        <p14:creationId xmlns:p14="http://schemas.microsoft.com/office/powerpoint/2010/main" val="18050107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C24716A9-7431-418B-80FA-5B90E3B3D622}" type="datetimeFigureOut">
              <a:rPr kumimoji="1" lang="ja-JP" altLang="en-US" smtClean="0"/>
              <a:t>2023/2/13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CCC73B2-6090-471D-9CFE-D4A9D2789778}" type="slidenum">
              <a:rPr kumimoji="1" lang="ja-JP" altLang="en-US" smtClean="0"/>
              <a:t>‹#›</a:t>
            </a:fld>
            <a:endParaRPr kumimoji="1" lang="ja-JP" altLang="en-US"/>
          </a:p>
        </p:txBody>
      </p:sp>
    </p:spTree>
    <p:extLst>
      <p:ext uri="{BB962C8B-B14F-4D97-AF65-F5344CB8AC3E}">
        <p14:creationId xmlns:p14="http://schemas.microsoft.com/office/powerpoint/2010/main" val="12140349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C24716A9-7431-418B-80FA-5B90E3B3D622}" type="datetimeFigureOut">
              <a:rPr kumimoji="1" lang="ja-JP" altLang="en-US" smtClean="0"/>
              <a:t>2023/2/13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FCCC73B2-6090-471D-9CFE-D4A9D2789778}" type="slidenum">
              <a:rPr kumimoji="1" lang="ja-JP" altLang="en-US" smtClean="0"/>
              <a:t>‹#›</a:t>
            </a:fld>
            <a:endParaRPr kumimoji="1" lang="ja-JP" altLang="en-US"/>
          </a:p>
        </p:txBody>
      </p:sp>
    </p:spTree>
    <p:extLst>
      <p:ext uri="{BB962C8B-B14F-4D97-AF65-F5344CB8AC3E}">
        <p14:creationId xmlns:p14="http://schemas.microsoft.com/office/powerpoint/2010/main" val="21959095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C24716A9-7431-418B-80FA-5B90E3B3D622}" type="datetimeFigureOut">
              <a:rPr kumimoji="1" lang="ja-JP" altLang="en-US" smtClean="0"/>
              <a:t>2023/2/13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FCCC73B2-6090-471D-9CFE-D4A9D2789778}" type="slidenum">
              <a:rPr kumimoji="1" lang="ja-JP" altLang="en-US" smtClean="0"/>
              <a:t>‹#›</a:t>
            </a:fld>
            <a:endParaRPr kumimoji="1" lang="ja-JP" altLang="en-US"/>
          </a:p>
        </p:txBody>
      </p:sp>
    </p:spTree>
    <p:extLst>
      <p:ext uri="{BB962C8B-B14F-4D97-AF65-F5344CB8AC3E}">
        <p14:creationId xmlns:p14="http://schemas.microsoft.com/office/powerpoint/2010/main" val="34813914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4716A9-7431-418B-80FA-5B90E3B3D622}" type="datetimeFigureOut">
              <a:rPr kumimoji="1" lang="ja-JP" altLang="en-US" smtClean="0"/>
              <a:t>2023/2/13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FCCC73B2-6090-471D-9CFE-D4A9D2789778}" type="slidenum">
              <a:rPr kumimoji="1" lang="ja-JP" altLang="en-US" smtClean="0"/>
              <a:t>‹#›</a:t>
            </a:fld>
            <a:endParaRPr kumimoji="1" lang="ja-JP" altLang="en-US"/>
          </a:p>
        </p:txBody>
      </p:sp>
    </p:spTree>
    <p:extLst>
      <p:ext uri="{BB962C8B-B14F-4D97-AF65-F5344CB8AC3E}">
        <p14:creationId xmlns:p14="http://schemas.microsoft.com/office/powerpoint/2010/main" val="37906158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C24716A9-7431-418B-80FA-5B90E3B3D622}" type="datetimeFigureOut">
              <a:rPr kumimoji="1" lang="ja-JP" altLang="en-US" smtClean="0"/>
              <a:t>2023/2/13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CCC73B2-6090-471D-9CFE-D4A9D2789778}" type="slidenum">
              <a:rPr kumimoji="1" lang="ja-JP" altLang="en-US" smtClean="0"/>
              <a:t>‹#›</a:t>
            </a:fld>
            <a:endParaRPr kumimoji="1" lang="ja-JP" altLang="en-US"/>
          </a:p>
        </p:txBody>
      </p:sp>
    </p:spTree>
    <p:extLst>
      <p:ext uri="{BB962C8B-B14F-4D97-AF65-F5344CB8AC3E}">
        <p14:creationId xmlns:p14="http://schemas.microsoft.com/office/powerpoint/2010/main" val="28520540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C24716A9-7431-418B-80FA-5B90E3B3D622}" type="datetimeFigureOut">
              <a:rPr kumimoji="1" lang="ja-JP" altLang="en-US" smtClean="0"/>
              <a:t>2023/2/13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CCC73B2-6090-471D-9CFE-D4A9D2789778}" type="slidenum">
              <a:rPr kumimoji="1" lang="ja-JP" altLang="en-US" smtClean="0"/>
              <a:t>‹#›</a:t>
            </a:fld>
            <a:endParaRPr kumimoji="1" lang="ja-JP" altLang="en-US"/>
          </a:p>
        </p:txBody>
      </p:sp>
    </p:spTree>
    <p:extLst>
      <p:ext uri="{BB962C8B-B14F-4D97-AF65-F5344CB8AC3E}">
        <p14:creationId xmlns:p14="http://schemas.microsoft.com/office/powerpoint/2010/main" val="3515537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24716A9-7431-418B-80FA-5B90E3B3D622}" type="datetimeFigureOut">
              <a:rPr kumimoji="1" lang="ja-JP" altLang="en-US" smtClean="0"/>
              <a:t>2023/2/13</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CC73B2-6090-471D-9CFE-D4A9D2789778}" type="slidenum">
              <a:rPr kumimoji="1" lang="ja-JP" altLang="en-US" smtClean="0"/>
              <a:t>‹#›</a:t>
            </a:fld>
            <a:endParaRPr kumimoji="1" lang="ja-JP" altLang="en-US"/>
          </a:p>
        </p:txBody>
      </p:sp>
    </p:spTree>
    <p:extLst>
      <p:ext uri="{BB962C8B-B14F-4D97-AF65-F5344CB8AC3E}">
        <p14:creationId xmlns:p14="http://schemas.microsoft.com/office/powerpoint/2010/main" val="27858140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正方形/長方形 16"/>
          <p:cNvSpPr/>
          <p:nvPr/>
        </p:nvSpPr>
        <p:spPr>
          <a:xfrm>
            <a:off x="188777" y="1341059"/>
            <a:ext cx="8847921" cy="5339827"/>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 name="直線コネクタ 4"/>
          <p:cNvCxnSpPr/>
          <p:nvPr/>
        </p:nvCxnSpPr>
        <p:spPr>
          <a:xfrm>
            <a:off x="0" y="465831"/>
            <a:ext cx="9144000" cy="0"/>
          </a:xfrm>
          <a:prstGeom prst="line">
            <a:avLst/>
          </a:prstGeom>
          <a:ln w="38100" cmpd="thinThick">
            <a:solidFill>
              <a:schemeClr val="tx2"/>
            </a:solidFill>
          </a:ln>
        </p:spPr>
        <p:style>
          <a:lnRef idx="1">
            <a:schemeClr val="accent1"/>
          </a:lnRef>
          <a:fillRef idx="0">
            <a:schemeClr val="accent1"/>
          </a:fillRef>
          <a:effectRef idx="0">
            <a:schemeClr val="accent1"/>
          </a:effectRef>
          <a:fontRef idx="minor">
            <a:schemeClr val="tx1"/>
          </a:fontRef>
        </p:style>
      </p:cxnSp>
      <p:sp>
        <p:nvSpPr>
          <p:cNvPr id="6" name="正方形/長方形 5"/>
          <p:cNvSpPr/>
          <p:nvPr/>
        </p:nvSpPr>
        <p:spPr>
          <a:xfrm>
            <a:off x="0" y="0"/>
            <a:ext cx="9144000" cy="43630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smtClean="0">
                <a:solidFill>
                  <a:schemeClr val="tx1"/>
                </a:solidFill>
                <a:latin typeface="ＭＳ ゴシック" panose="020B0609070205080204" pitchFamily="49" charset="-128"/>
                <a:ea typeface="ＭＳ ゴシック" panose="020B0609070205080204" pitchFamily="49" charset="-128"/>
              </a:rPr>
              <a:t>依存症相談拠点の取組状況等</a:t>
            </a:r>
            <a:r>
              <a:rPr kumimoji="1" lang="en-US" altLang="ja-JP" sz="2000" b="1" dirty="0" smtClean="0">
                <a:solidFill>
                  <a:schemeClr val="tx1"/>
                </a:solidFill>
                <a:latin typeface="ＭＳ ゴシック" panose="020B0609070205080204" pitchFamily="49" charset="-128"/>
                <a:ea typeface="ＭＳ ゴシック" panose="020B0609070205080204" pitchFamily="49" charset="-128"/>
              </a:rPr>
              <a:t>【</a:t>
            </a:r>
            <a:r>
              <a:rPr kumimoji="1" lang="ja-JP" altLang="en-US" sz="2000" b="1" dirty="0" smtClean="0">
                <a:solidFill>
                  <a:schemeClr val="tx1"/>
                </a:solidFill>
                <a:latin typeface="ＭＳ ゴシック" panose="020B0609070205080204" pitchFamily="49" charset="-128"/>
                <a:ea typeface="ＭＳ ゴシック" panose="020B0609070205080204" pitchFamily="49" charset="-128"/>
              </a:rPr>
              <a:t>令和４年度</a:t>
            </a:r>
            <a:r>
              <a:rPr kumimoji="1" lang="en-US" altLang="ja-JP" sz="2000" b="1" dirty="0" smtClean="0">
                <a:solidFill>
                  <a:schemeClr val="tx1"/>
                </a:solidFill>
                <a:latin typeface="ＭＳ ゴシック" panose="020B0609070205080204" pitchFamily="49" charset="-128"/>
                <a:ea typeface="ＭＳ ゴシック" panose="020B0609070205080204" pitchFamily="49" charset="-128"/>
              </a:rPr>
              <a:t>】</a:t>
            </a:r>
            <a:endParaRPr kumimoji="1" lang="ja-JP" altLang="en-US" sz="2000" b="1" dirty="0">
              <a:solidFill>
                <a:schemeClr val="tx1"/>
              </a:solidFill>
              <a:latin typeface="ＭＳ ゴシック" panose="020B0609070205080204" pitchFamily="49" charset="-128"/>
              <a:ea typeface="ＭＳ ゴシック" panose="020B0609070205080204" pitchFamily="49" charset="-128"/>
            </a:endParaRPr>
          </a:p>
        </p:txBody>
      </p:sp>
      <p:sp>
        <p:nvSpPr>
          <p:cNvPr id="9" name="正方形/長方形 8"/>
          <p:cNvSpPr/>
          <p:nvPr/>
        </p:nvSpPr>
        <p:spPr>
          <a:xfrm>
            <a:off x="233821" y="543998"/>
            <a:ext cx="8802877" cy="6090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1400" dirty="0" smtClean="0">
                <a:solidFill>
                  <a:schemeClr val="tx1"/>
                </a:solidFill>
                <a:latin typeface="ＭＳ 明朝" panose="02020609040205080304" pitchFamily="17" charset="-128"/>
                <a:ea typeface="ＭＳ 明朝" panose="02020609040205080304" pitchFamily="17" charset="-128"/>
              </a:rPr>
              <a:t>〇　平成</a:t>
            </a:r>
            <a:r>
              <a:rPr kumimoji="1" lang="en-US" altLang="ja-JP" sz="1400" dirty="0" smtClean="0">
                <a:solidFill>
                  <a:schemeClr val="tx1"/>
                </a:solidFill>
                <a:latin typeface="ＭＳ 明朝" panose="02020609040205080304" pitchFamily="17" charset="-128"/>
                <a:ea typeface="ＭＳ 明朝" panose="02020609040205080304" pitchFamily="17" charset="-128"/>
              </a:rPr>
              <a:t>31</a:t>
            </a:r>
            <a:r>
              <a:rPr kumimoji="1" lang="ja-JP" altLang="en-US" sz="1400" dirty="0" smtClean="0">
                <a:solidFill>
                  <a:schemeClr val="tx1"/>
                </a:solidFill>
                <a:latin typeface="ＭＳ 明朝" panose="02020609040205080304" pitchFamily="17" charset="-128"/>
                <a:ea typeface="ＭＳ 明朝" panose="02020609040205080304" pitchFamily="17" charset="-128"/>
              </a:rPr>
              <a:t>年４月より、都立（総合）精神保健福祉センターを東京都における依存症相談拠点として設定</a:t>
            </a:r>
            <a:endParaRPr kumimoji="1" lang="en-US" altLang="ja-JP" sz="1400" dirty="0" smtClean="0">
              <a:solidFill>
                <a:schemeClr val="tx1"/>
              </a:solidFill>
              <a:latin typeface="ＭＳ 明朝" panose="02020609040205080304" pitchFamily="17" charset="-128"/>
              <a:ea typeface="ＭＳ 明朝" panose="02020609040205080304" pitchFamily="17" charset="-128"/>
            </a:endParaRPr>
          </a:p>
          <a:p>
            <a:endParaRPr kumimoji="1" lang="en-US" altLang="ja-JP" sz="400" dirty="0">
              <a:solidFill>
                <a:schemeClr val="tx1"/>
              </a:solidFill>
              <a:latin typeface="ＭＳ 明朝" panose="02020609040205080304" pitchFamily="17" charset="-128"/>
              <a:ea typeface="ＭＳ 明朝" panose="02020609040205080304" pitchFamily="17" charset="-128"/>
            </a:endParaRPr>
          </a:p>
          <a:p>
            <a:r>
              <a:rPr kumimoji="1" lang="ja-JP" altLang="en-US" sz="1400" dirty="0" smtClean="0">
                <a:solidFill>
                  <a:schemeClr val="tx1"/>
                </a:solidFill>
                <a:latin typeface="ＭＳ 明朝" panose="02020609040205080304" pitchFamily="17" charset="-128"/>
                <a:ea typeface="ＭＳ 明朝" panose="02020609040205080304" pitchFamily="17" charset="-128"/>
              </a:rPr>
              <a:t>〇　令和４年度の主な取組状況等は、以下のとおり</a:t>
            </a:r>
            <a:endParaRPr kumimoji="1" lang="en-US" altLang="ja-JP" sz="1400" dirty="0" smtClean="0">
              <a:solidFill>
                <a:schemeClr val="tx1"/>
              </a:solidFill>
              <a:latin typeface="ＭＳ 明朝" panose="02020609040205080304" pitchFamily="17" charset="-128"/>
              <a:ea typeface="ＭＳ 明朝" panose="02020609040205080304" pitchFamily="17" charset="-128"/>
            </a:endParaRPr>
          </a:p>
        </p:txBody>
      </p:sp>
      <p:sp>
        <p:nvSpPr>
          <p:cNvPr id="10" name="正方形/長方形 9"/>
          <p:cNvSpPr/>
          <p:nvPr/>
        </p:nvSpPr>
        <p:spPr>
          <a:xfrm>
            <a:off x="233821" y="1555249"/>
            <a:ext cx="4433070" cy="36513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1400" b="1" dirty="0" smtClean="0">
                <a:solidFill>
                  <a:schemeClr val="tx1"/>
                </a:solidFill>
                <a:latin typeface="ＭＳ ゴシック" panose="020B0609070205080204" pitchFamily="49" charset="-128"/>
                <a:ea typeface="ＭＳ ゴシック" panose="020B0609070205080204" pitchFamily="49" charset="-128"/>
              </a:rPr>
              <a:t>〇アルコール関連相談件数の状況</a:t>
            </a:r>
            <a:endParaRPr kumimoji="1" lang="en-US" altLang="ja-JP" sz="1400" b="1" dirty="0" smtClean="0">
              <a:solidFill>
                <a:schemeClr val="tx1"/>
              </a:solidFill>
              <a:latin typeface="ＭＳ ゴシック" panose="020B0609070205080204" pitchFamily="49" charset="-128"/>
              <a:ea typeface="ＭＳ ゴシック" panose="020B0609070205080204" pitchFamily="49" charset="-128"/>
            </a:endParaRPr>
          </a:p>
        </p:txBody>
      </p:sp>
      <p:sp>
        <p:nvSpPr>
          <p:cNvPr id="2" name="角丸四角形 1"/>
          <p:cNvSpPr/>
          <p:nvPr/>
        </p:nvSpPr>
        <p:spPr>
          <a:xfrm>
            <a:off x="193870" y="1189837"/>
            <a:ext cx="1548666" cy="306956"/>
          </a:xfrm>
          <a:prstGeom prst="roundRect">
            <a:avLst>
              <a:gd name="adj" fmla="val 0"/>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smtClean="0">
                <a:latin typeface="ＭＳ ゴシック" panose="020B0609070205080204" pitchFamily="49" charset="-128"/>
                <a:ea typeface="ＭＳ ゴシック" panose="020B0609070205080204" pitchFamily="49" charset="-128"/>
              </a:rPr>
              <a:t>１　相談支援</a:t>
            </a:r>
            <a:endParaRPr kumimoji="1" lang="ja-JP" altLang="en-US" sz="1400" b="1" dirty="0">
              <a:latin typeface="ＭＳ ゴシック" panose="020B0609070205080204" pitchFamily="49" charset="-128"/>
              <a:ea typeface="ＭＳ ゴシック" panose="020B0609070205080204" pitchFamily="49" charset="-128"/>
            </a:endParaRPr>
          </a:p>
        </p:txBody>
      </p:sp>
      <p:graphicFrame>
        <p:nvGraphicFramePr>
          <p:cNvPr id="3" name="表 2"/>
          <p:cNvGraphicFramePr>
            <a:graphicFrameLocks noGrp="1"/>
          </p:cNvGraphicFramePr>
          <p:nvPr>
            <p:extLst>
              <p:ext uri="{D42A27DB-BD31-4B8C-83A1-F6EECF244321}">
                <p14:modId xmlns:p14="http://schemas.microsoft.com/office/powerpoint/2010/main" val="2495667534"/>
              </p:ext>
            </p:extLst>
          </p:nvPr>
        </p:nvGraphicFramePr>
        <p:xfrm>
          <a:off x="427765" y="1877259"/>
          <a:ext cx="8523651" cy="719317"/>
        </p:xfrm>
        <a:graphic>
          <a:graphicData uri="http://schemas.openxmlformats.org/drawingml/2006/table">
            <a:tbl>
              <a:tblPr>
                <a:tableStyleId>{5C22544A-7EE6-4342-B048-85BDC9FD1C3A}</a:tableStyleId>
              </a:tblPr>
              <a:tblGrid>
                <a:gridCol w="805908">
                  <a:extLst>
                    <a:ext uri="{9D8B030D-6E8A-4147-A177-3AD203B41FA5}">
                      <a16:colId xmlns:a16="http://schemas.microsoft.com/office/drawing/2014/main" val="2810612582"/>
                    </a:ext>
                  </a:extLst>
                </a:gridCol>
                <a:gridCol w="701613">
                  <a:extLst>
                    <a:ext uri="{9D8B030D-6E8A-4147-A177-3AD203B41FA5}">
                      <a16:colId xmlns:a16="http://schemas.microsoft.com/office/drawing/2014/main" val="1612025377"/>
                    </a:ext>
                  </a:extLst>
                </a:gridCol>
                <a:gridCol w="701613">
                  <a:extLst>
                    <a:ext uri="{9D8B030D-6E8A-4147-A177-3AD203B41FA5}">
                      <a16:colId xmlns:a16="http://schemas.microsoft.com/office/drawing/2014/main" val="2596773677"/>
                    </a:ext>
                  </a:extLst>
                </a:gridCol>
                <a:gridCol w="701613">
                  <a:extLst>
                    <a:ext uri="{9D8B030D-6E8A-4147-A177-3AD203B41FA5}">
                      <a16:colId xmlns:a16="http://schemas.microsoft.com/office/drawing/2014/main" val="423989739"/>
                    </a:ext>
                  </a:extLst>
                </a:gridCol>
                <a:gridCol w="701613">
                  <a:extLst>
                    <a:ext uri="{9D8B030D-6E8A-4147-A177-3AD203B41FA5}">
                      <a16:colId xmlns:a16="http://schemas.microsoft.com/office/drawing/2014/main" val="130913242"/>
                    </a:ext>
                  </a:extLst>
                </a:gridCol>
                <a:gridCol w="701613">
                  <a:extLst>
                    <a:ext uri="{9D8B030D-6E8A-4147-A177-3AD203B41FA5}">
                      <a16:colId xmlns:a16="http://schemas.microsoft.com/office/drawing/2014/main" val="3700058010"/>
                    </a:ext>
                  </a:extLst>
                </a:gridCol>
                <a:gridCol w="701613">
                  <a:extLst>
                    <a:ext uri="{9D8B030D-6E8A-4147-A177-3AD203B41FA5}">
                      <a16:colId xmlns:a16="http://schemas.microsoft.com/office/drawing/2014/main" val="930732558"/>
                    </a:ext>
                  </a:extLst>
                </a:gridCol>
                <a:gridCol w="701613">
                  <a:extLst>
                    <a:ext uri="{9D8B030D-6E8A-4147-A177-3AD203B41FA5}">
                      <a16:colId xmlns:a16="http://schemas.microsoft.com/office/drawing/2014/main" val="3549672652"/>
                    </a:ext>
                  </a:extLst>
                </a:gridCol>
                <a:gridCol w="701613">
                  <a:extLst>
                    <a:ext uri="{9D8B030D-6E8A-4147-A177-3AD203B41FA5}">
                      <a16:colId xmlns:a16="http://schemas.microsoft.com/office/drawing/2014/main" val="3438987382"/>
                    </a:ext>
                  </a:extLst>
                </a:gridCol>
                <a:gridCol w="701613">
                  <a:extLst>
                    <a:ext uri="{9D8B030D-6E8A-4147-A177-3AD203B41FA5}">
                      <a16:colId xmlns:a16="http://schemas.microsoft.com/office/drawing/2014/main" val="4220082263"/>
                    </a:ext>
                  </a:extLst>
                </a:gridCol>
                <a:gridCol w="701613">
                  <a:extLst>
                    <a:ext uri="{9D8B030D-6E8A-4147-A177-3AD203B41FA5}">
                      <a16:colId xmlns:a16="http://schemas.microsoft.com/office/drawing/2014/main" val="3276720601"/>
                    </a:ext>
                  </a:extLst>
                </a:gridCol>
                <a:gridCol w="701613">
                  <a:extLst>
                    <a:ext uri="{9D8B030D-6E8A-4147-A177-3AD203B41FA5}">
                      <a16:colId xmlns:a16="http://schemas.microsoft.com/office/drawing/2014/main" val="304184590"/>
                    </a:ext>
                  </a:extLst>
                </a:gridCol>
              </a:tblGrid>
              <a:tr h="237013">
                <a:tc>
                  <a:txBody>
                    <a:bodyPr/>
                    <a:lstStyle/>
                    <a:p>
                      <a:pPr algn="ctr" fontAlgn="ctr"/>
                      <a:r>
                        <a:rPr lang="ja-JP" altLang="en-US" sz="1100" b="1" u="none" strike="noStrike" dirty="0">
                          <a:solidFill>
                            <a:schemeClr val="bg1"/>
                          </a:solidFill>
                          <a:effectLst/>
                          <a:latin typeface="ＭＳ ゴシック" panose="020B0609070205080204" pitchFamily="49" charset="-128"/>
                          <a:ea typeface="ＭＳ ゴシック" panose="020B0609070205080204" pitchFamily="49" charset="-128"/>
                        </a:rPr>
                        <a:t>年</a:t>
                      </a:r>
                      <a:endParaRPr lang="ja-JP" altLang="en-US" sz="1100" b="1" i="0" u="none" strike="noStrike" dirty="0">
                        <a:solidFill>
                          <a:schemeClr val="bg1"/>
                        </a:solidFill>
                        <a:effectLst/>
                        <a:latin typeface="ＭＳ ゴシック" panose="020B0609070205080204" pitchFamily="49" charset="-128"/>
                        <a:ea typeface="ＭＳ ゴシック" panose="020B0609070205080204" pitchFamily="49" charset="-128"/>
                      </a:endParaRPr>
                    </a:p>
                  </a:txBody>
                  <a:tcPr marL="4612" marR="4612" marT="4612" marB="0" anchor="ct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pPr algn="ctr" fontAlgn="ctr"/>
                      <a:r>
                        <a:rPr lang="ja-JP" altLang="en-US" sz="1100" b="1" u="none" strike="noStrike" dirty="0">
                          <a:solidFill>
                            <a:schemeClr val="bg1"/>
                          </a:solidFill>
                          <a:effectLst/>
                          <a:latin typeface="ＭＳ ゴシック" panose="020B0609070205080204" pitchFamily="49" charset="-128"/>
                          <a:ea typeface="ＭＳ ゴシック" panose="020B0609070205080204" pitchFamily="49" charset="-128"/>
                        </a:rPr>
                        <a:t>１月</a:t>
                      </a:r>
                      <a:endParaRPr lang="ja-JP" altLang="en-US" sz="1100" b="1" i="0" u="none" strike="noStrike" dirty="0">
                        <a:solidFill>
                          <a:schemeClr val="bg1"/>
                        </a:solidFill>
                        <a:effectLst/>
                        <a:latin typeface="ＭＳ ゴシック" panose="020B0609070205080204" pitchFamily="49" charset="-128"/>
                        <a:ea typeface="ＭＳ ゴシック" panose="020B0609070205080204" pitchFamily="49" charset="-128"/>
                      </a:endParaRPr>
                    </a:p>
                  </a:txBody>
                  <a:tcPr marL="4612" marR="4612" marT="46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pPr algn="ctr" fontAlgn="ctr"/>
                      <a:r>
                        <a:rPr lang="ja-JP" altLang="en-US" sz="1100" b="1" u="none" strike="noStrike" dirty="0">
                          <a:solidFill>
                            <a:schemeClr val="bg1"/>
                          </a:solidFill>
                          <a:effectLst/>
                          <a:latin typeface="ＭＳ ゴシック" panose="020B0609070205080204" pitchFamily="49" charset="-128"/>
                          <a:ea typeface="ＭＳ ゴシック" panose="020B0609070205080204" pitchFamily="49" charset="-128"/>
                        </a:rPr>
                        <a:t>２月</a:t>
                      </a:r>
                      <a:endParaRPr lang="ja-JP" altLang="en-US" sz="1100" b="1" i="0" u="none" strike="noStrike" dirty="0">
                        <a:solidFill>
                          <a:schemeClr val="bg1"/>
                        </a:solidFill>
                        <a:effectLst/>
                        <a:latin typeface="ＭＳ ゴシック" panose="020B0609070205080204" pitchFamily="49" charset="-128"/>
                        <a:ea typeface="ＭＳ ゴシック" panose="020B0609070205080204" pitchFamily="49" charset="-128"/>
                      </a:endParaRPr>
                    </a:p>
                  </a:txBody>
                  <a:tcPr marL="4612" marR="4612" marT="46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pPr algn="ctr" fontAlgn="ctr"/>
                      <a:r>
                        <a:rPr lang="ja-JP" altLang="en-US" sz="1100" b="1" u="none" strike="noStrike" dirty="0">
                          <a:solidFill>
                            <a:schemeClr val="bg1"/>
                          </a:solidFill>
                          <a:effectLst/>
                          <a:latin typeface="ＭＳ ゴシック" panose="020B0609070205080204" pitchFamily="49" charset="-128"/>
                          <a:ea typeface="ＭＳ ゴシック" panose="020B0609070205080204" pitchFamily="49" charset="-128"/>
                        </a:rPr>
                        <a:t>３月</a:t>
                      </a:r>
                      <a:endParaRPr lang="ja-JP" altLang="en-US" sz="1100" b="1" i="0" u="none" strike="noStrike" dirty="0">
                        <a:solidFill>
                          <a:schemeClr val="bg1"/>
                        </a:solidFill>
                        <a:effectLst/>
                        <a:latin typeface="ＭＳ ゴシック" panose="020B0609070205080204" pitchFamily="49" charset="-128"/>
                        <a:ea typeface="ＭＳ ゴシック" panose="020B0609070205080204" pitchFamily="49" charset="-128"/>
                      </a:endParaRPr>
                    </a:p>
                  </a:txBody>
                  <a:tcPr marL="4612" marR="4612" marT="46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pPr algn="ctr" fontAlgn="ctr"/>
                      <a:r>
                        <a:rPr lang="ja-JP" altLang="en-US" sz="1100" b="1" u="none" strike="noStrike" dirty="0">
                          <a:solidFill>
                            <a:schemeClr val="bg1"/>
                          </a:solidFill>
                          <a:effectLst/>
                          <a:latin typeface="ＭＳ ゴシック" panose="020B0609070205080204" pitchFamily="49" charset="-128"/>
                          <a:ea typeface="ＭＳ ゴシック" panose="020B0609070205080204" pitchFamily="49" charset="-128"/>
                        </a:rPr>
                        <a:t>４月</a:t>
                      </a:r>
                      <a:endParaRPr lang="ja-JP" altLang="en-US" sz="1100" b="1" i="0" u="none" strike="noStrike" dirty="0">
                        <a:solidFill>
                          <a:schemeClr val="bg1"/>
                        </a:solidFill>
                        <a:effectLst/>
                        <a:latin typeface="ＭＳ ゴシック" panose="020B0609070205080204" pitchFamily="49" charset="-128"/>
                        <a:ea typeface="ＭＳ ゴシック" panose="020B0609070205080204" pitchFamily="49" charset="-128"/>
                      </a:endParaRPr>
                    </a:p>
                  </a:txBody>
                  <a:tcPr marL="4612" marR="4612" marT="46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pPr algn="ctr" fontAlgn="ctr"/>
                      <a:r>
                        <a:rPr lang="ja-JP" altLang="en-US" sz="1100" b="1" u="none" strike="noStrike" dirty="0">
                          <a:solidFill>
                            <a:schemeClr val="bg1"/>
                          </a:solidFill>
                          <a:effectLst/>
                          <a:latin typeface="ＭＳ ゴシック" panose="020B0609070205080204" pitchFamily="49" charset="-128"/>
                          <a:ea typeface="ＭＳ ゴシック" panose="020B0609070205080204" pitchFamily="49" charset="-128"/>
                        </a:rPr>
                        <a:t>５月</a:t>
                      </a:r>
                      <a:endParaRPr lang="ja-JP" altLang="en-US" sz="1100" b="1" i="0" u="none" strike="noStrike" dirty="0">
                        <a:solidFill>
                          <a:schemeClr val="bg1"/>
                        </a:solidFill>
                        <a:effectLst/>
                        <a:latin typeface="ＭＳ ゴシック" panose="020B0609070205080204" pitchFamily="49" charset="-128"/>
                        <a:ea typeface="ＭＳ ゴシック" panose="020B0609070205080204" pitchFamily="49" charset="-128"/>
                      </a:endParaRPr>
                    </a:p>
                  </a:txBody>
                  <a:tcPr marL="4612" marR="4612" marT="46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pPr algn="ctr" fontAlgn="ctr"/>
                      <a:r>
                        <a:rPr lang="ja-JP" altLang="en-US" sz="1100" b="1" u="none" strike="noStrike" dirty="0">
                          <a:solidFill>
                            <a:schemeClr val="bg1"/>
                          </a:solidFill>
                          <a:effectLst/>
                          <a:latin typeface="ＭＳ ゴシック" panose="020B0609070205080204" pitchFamily="49" charset="-128"/>
                          <a:ea typeface="ＭＳ ゴシック" panose="020B0609070205080204" pitchFamily="49" charset="-128"/>
                        </a:rPr>
                        <a:t>６月</a:t>
                      </a:r>
                      <a:endParaRPr lang="ja-JP" altLang="en-US" sz="1100" b="1" i="0" u="none" strike="noStrike" dirty="0">
                        <a:solidFill>
                          <a:schemeClr val="bg1"/>
                        </a:solidFill>
                        <a:effectLst/>
                        <a:latin typeface="ＭＳ ゴシック" panose="020B0609070205080204" pitchFamily="49" charset="-128"/>
                        <a:ea typeface="ＭＳ ゴシック" panose="020B0609070205080204" pitchFamily="49" charset="-128"/>
                      </a:endParaRPr>
                    </a:p>
                  </a:txBody>
                  <a:tcPr marL="4612" marR="4612" marT="46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pPr algn="ctr" fontAlgn="ctr"/>
                      <a:r>
                        <a:rPr lang="ja-JP" altLang="en-US" sz="1100" b="1" u="none" strike="noStrike" dirty="0">
                          <a:solidFill>
                            <a:schemeClr val="bg1"/>
                          </a:solidFill>
                          <a:effectLst/>
                          <a:latin typeface="ＭＳ ゴシック" panose="020B0609070205080204" pitchFamily="49" charset="-128"/>
                          <a:ea typeface="ＭＳ ゴシック" panose="020B0609070205080204" pitchFamily="49" charset="-128"/>
                        </a:rPr>
                        <a:t>７月</a:t>
                      </a:r>
                      <a:endParaRPr lang="ja-JP" altLang="en-US" sz="1100" b="1" i="0" u="none" strike="noStrike" dirty="0">
                        <a:solidFill>
                          <a:schemeClr val="bg1"/>
                        </a:solidFill>
                        <a:effectLst/>
                        <a:latin typeface="ＭＳ ゴシック" panose="020B0609070205080204" pitchFamily="49" charset="-128"/>
                        <a:ea typeface="ＭＳ ゴシック" panose="020B0609070205080204" pitchFamily="49" charset="-128"/>
                      </a:endParaRPr>
                    </a:p>
                  </a:txBody>
                  <a:tcPr marL="4612" marR="4612" marT="46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pPr algn="ctr" fontAlgn="ctr"/>
                      <a:r>
                        <a:rPr lang="ja-JP" altLang="en-US" sz="1100" b="1" u="none" strike="noStrike" dirty="0">
                          <a:solidFill>
                            <a:schemeClr val="bg1"/>
                          </a:solidFill>
                          <a:effectLst/>
                          <a:latin typeface="ＭＳ ゴシック" panose="020B0609070205080204" pitchFamily="49" charset="-128"/>
                          <a:ea typeface="ＭＳ ゴシック" panose="020B0609070205080204" pitchFamily="49" charset="-128"/>
                        </a:rPr>
                        <a:t>８月</a:t>
                      </a:r>
                      <a:endParaRPr lang="ja-JP" altLang="en-US" sz="1100" b="1" i="0" u="none" strike="noStrike" dirty="0">
                        <a:solidFill>
                          <a:schemeClr val="bg1"/>
                        </a:solidFill>
                        <a:effectLst/>
                        <a:latin typeface="ＭＳ ゴシック" panose="020B0609070205080204" pitchFamily="49" charset="-128"/>
                        <a:ea typeface="ＭＳ ゴシック" panose="020B0609070205080204" pitchFamily="49" charset="-128"/>
                      </a:endParaRPr>
                    </a:p>
                  </a:txBody>
                  <a:tcPr marL="4612" marR="4612" marT="46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pPr algn="ctr" fontAlgn="ctr"/>
                      <a:r>
                        <a:rPr lang="ja-JP" altLang="en-US" sz="1100" b="1" u="none" strike="noStrike" dirty="0">
                          <a:solidFill>
                            <a:schemeClr val="bg1"/>
                          </a:solidFill>
                          <a:effectLst/>
                          <a:latin typeface="ＭＳ ゴシック" panose="020B0609070205080204" pitchFamily="49" charset="-128"/>
                          <a:ea typeface="ＭＳ ゴシック" panose="020B0609070205080204" pitchFamily="49" charset="-128"/>
                        </a:rPr>
                        <a:t>９月</a:t>
                      </a:r>
                      <a:endParaRPr lang="ja-JP" altLang="en-US" sz="1100" b="1" i="0" u="none" strike="noStrike" dirty="0">
                        <a:solidFill>
                          <a:schemeClr val="bg1"/>
                        </a:solidFill>
                        <a:effectLst/>
                        <a:latin typeface="ＭＳ ゴシック" panose="020B0609070205080204" pitchFamily="49" charset="-128"/>
                        <a:ea typeface="ＭＳ ゴシック" panose="020B0609070205080204" pitchFamily="49" charset="-128"/>
                      </a:endParaRPr>
                    </a:p>
                  </a:txBody>
                  <a:tcPr marL="4612" marR="4612" marT="46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pPr algn="ctr" fontAlgn="ctr"/>
                      <a:r>
                        <a:rPr lang="ja-JP" altLang="en-US" sz="1100" b="1" u="none" strike="noStrike" dirty="0">
                          <a:solidFill>
                            <a:schemeClr val="bg1"/>
                          </a:solidFill>
                          <a:effectLst/>
                          <a:latin typeface="ＭＳ ゴシック" panose="020B0609070205080204" pitchFamily="49" charset="-128"/>
                          <a:ea typeface="ＭＳ ゴシック" panose="020B0609070205080204" pitchFamily="49" charset="-128"/>
                        </a:rPr>
                        <a:t>１０月</a:t>
                      </a:r>
                      <a:endParaRPr lang="ja-JP" altLang="en-US" sz="1100" b="1" i="0" u="none" strike="noStrike" dirty="0">
                        <a:solidFill>
                          <a:schemeClr val="bg1"/>
                        </a:solidFill>
                        <a:effectLst/>
                        <a:latin typeface="ＭＳ ゴシック" panose="020B0609070205080204" pitchFamily="49" charset="-128"/>
                        <a:ea typeface="ＭＳ ゴシック" panose="020B0609070205080204" pitchFamily="49" charset="-128"/>
                      </a:endParaRPr>
                    </a:p>
                  </a:txBody>
                  <a:tcPr marL="4612" marR="4612" marT="46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pPr algn="ctr" fontAlgn="ctr"/>
                      <a:r>
                        <a:rPr lang="ja-JP" altLang="en-US" sz="1100" b="1" i="0" u="none" strike="noStrike" dirty="0" smtClean="0">
                          <a:solidFill>
                            <a:schemeClr val="bg1"/>
                          </a:solidFill>
                          <a:effectLst/>
                          <a:latin typeface="ＭＳ ゴシック" panose="020B0609070205080204" pitchFamily="49" charset="-128"/>
                          <a:ea typeface="ＭＳ ゴシック" panose="020B0609070205080204" pitchFamily="49" charset="-128"/>
                        </a:rPr>
                        <a:t>１１月</a:t>
                      </a:r>
                      <a:endParaRPr lang="ja-JP" altLang="en-US" sz="1100" b="1" i="0" u="none" strike="noStrike" dirty="0">
                        <a:solidFill>
                          <a:schemeClr val="bg1"/>
                        </a:solidFill>
                        <a:effectLst/>
                        <a:latin typeface="ＭＳ ゴシック" panose="020B0609070205080204" pitchFamily="49" charset="-128"/>
                        <a:ea typeface="ＭＳ ゴシック" panose="020B0609070205080204" pitchFamily="49" charset="-128"/>
                      </a:endParaRPr>
                    </a:p>
                  </a:txBody>
                  <a:tcPr marL="4612" marR="4612" marT="4612" marB="0" anchor="ct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extLst>
                  <a:ext uri="{0D108BD9-81ED-4DB2-BD59-A6C34878D82A}">
                    <a16:rowId xmlns:a16="http://schemas.microsoft.com/office/drawing/2014/main" val="1843967691"/>
                  </a:ext>
                </a:extLst>
              </a:tr>
              <a:tr h="241152">
                <a:tc>
                  <a:txBody>
                    <a:bodyPr/>
                    <a:lstStyle/>
                    <a:p>
                      <a:pPr algn="ctr" fontAlgn="ctr"/>
                      <a:r>
                        <a:rPr lang="en-US" sz="1100" b="0" i="0" u="none" strike="noStrike" dirty="0" smtClean="0">
                          <a:solidFill>
                            <a:srgbClr val="000000"/>
                          </a:solidFill>
                          <a:effectLst/>
                          <a:latin typeface="ＭＳ 明朝" panose="02020609040205080304" pitchFamily="17" charset="-128"/>
                          <a:ea typeface="ＭＳ 明朝" panose="02020609040205080304" pitchFamily="17" charset="-128"/>
                        </a:rPr>
                        <a:t>2021</a:t>
                      </a:r>
                      <a:r>
                        <a:rPr lang="ja-JP" altLang="en-US" sz="1100" b="0" i="0" u="none" strike="noStrike" dirty="0" smtClean="0">
                          <a:solidFill>
                            <a:srgbClr val="000000"/>
                          </a:solidFill>
                          <a:effectLst/>
                          <a:latin typeface="ＭＳ 明朝" panose="02020609040205080304" pitchFamily="17" charset="-128"/>
                          <a:ea typeface="ＭＳ 明朝" panose="02020609040205080304" pitchFamily="17" charset="-128"/>
                        </a:rPr>
                        <a:t>年</a:t>
                      </a:r>
                      <a:endParaRPr lang="en-US" sz="1100" b="0" i="0" u="none" strike="noStrike" dirty="0">
                        <a:solidFill>
                          <a:srgbClr val="000000"/>
                        </a:solidFill>
                        <a:effectLst/>
                        <a:latin typeface="ＭＳ 明朝" panose="02020609040205080304" pitchFamily="17" charset="-128"/>
                        <a:ea typeface="ＭＳ 明朝" panose="02020609040205080304" pitchFamily="17" charset="-128"/>
                      </a:endParaRPr>
                    </a:p>
                  </a:txBody>
                  <a:tcPr marL="4612" marR="4612" marT="461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100" b="0" i="0" u="none" strike="noStrike" dirty="0" smtClean="0">
                          <a:solidFill>
                            <a:srgbClr val="000000"/>
                          </a:solidFill>
                          <a:effectLst/>
                          <a:latin typeface="ＭＳ 明朝" panose="02020609040205080304" pitchFamily="17" charset="-128"/>
                          <a:ea typeface="ＭＳ 明朝" panose="02020609040205080304" pitchFamily="17" charset="-128"/>
                        </a:rPr>
                        <a:t>250</a:t>
                      </a:r>
                      <a:endParaRPr lang="en-US" altLang="ja-JP" sz="1100" b="0" i="0" u="none" strike="noStrike" dirty="0">
                        <a:solidFill>
                          <a:srgbClr val="000000"/>
                        </a:solidFill>
                        <a:effectLst/>
                        <a:latin typeface="ＭＳ 明朝" panose="02020609040205080304" pitchFamily="17" charset="-128"/>
                        <a:ea typeface="ＭＳ 明朝" panose="02020609040205080304" pitchFamily="17" charset="-128"/>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100" b="0" i="0" u="none" strike="noStrike" dirty="0" smtClean="0">
                          <a:solidFill>
                            <a:srgbClr val="000000"/>
                          </a:solidFill>
                          <a:effectLst/>
                          <a:latin typeface="ＭＳ 明朝" panose="02020609040205080304" pitchFamily="17" charset="-128"/>
                          <a:ea typeface="ＭＳ 明朝" panose="02020609040205080304" pitchFamily="17" charset="-128"/>
                        </a:rPr>
                        <a:t>243</a:t>
                      </a:r>
                      <a:endParaRPr lang="en-US" altLang="ja-JP" sz="1100" b="0" i="0" u="none" strike="noStrike" dirty="0">
                        <a:solidFill>
                          <a:srgbClr val="000000"/>
                        </a:solidFill>
                        <a:effectLst/>
                        <a:latin typeface="ＭＳ 明朝" panose="02020609040205080304" pitchFamily="17" charset="-128"/>
                        <a:ea typeface="ＭＳ 明朝" panose="02020609040205080304" pitchFamily="17" charset="-128"/>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100" b="0" i="0" u="none" strike="noStrike" dirty="0" smtClean="0">
                          <a:solidFill>
                            <a:srgbClr val="000000"/>
                          </a:solidFill>
                          <a:effectLst/>
                          <a:latin typeface="ＭＳ 明朝" panose="02020609040205080304" pitchFamily="17" charset="-128"/>
                          <a:ea typeface="ＭＳ 明朝" panose="02020609040205080304" pitchFamily="17" charset="-128"/>
                        </a:rPr>
                        <a:t>302</a:t>
                      </a:r>
                      <a:endParaRPr lang="en-US" altLang="ja-JP" sz="1100" b="0" i="0" u="none" strike="noStrike" dirty="0">
                        <a:solidFill>
                          <a:srgbClr val="000000"/>
                        </a:solidFill>
                        <a:effectLst/>
                        <a:latin typeface="ＭＳ 明朝" panose="02020609040205080304" pitchFamily="17" charset="-128"/>
                        <a:ea typeface="ＭＳ 明朝" panose="02020609040205080304" pitchFamily="17" charset="-128"/>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100" b="0" i="0" u="none" strike="noStrike" dirty="0" smtClean="0">
                          <a:solidFill>
                            <a:srgbClr val="000000"/>
                          </a:solidFill>
                          <a:effectLst/>
                          <a:latin typeface="ＭＳ 明朝" panose="02020609040205080304" pitchFamily="17" charset="-128"/>
                          <a:ea typeface="ＭＳ 明朝" panose="02020609040205080304" pitchFamily="17" charset="-128"/>
                        </a:rPr>
                        <a:t>231</a:t>
                      </a:r>
                      <a:endParaRPr lang="en-US" altLang="ja-JP" sz="1100" b="0" i="0" u="none" strike="noStrike" dirty="0">
                        <a:solidFill>
                          <a:srgbClr val="000000"/>
                        </a:solidFill>
                        <a:effectLst/>
                        <a:latin typeface="ＭＳ 明朝" panose="02020609040205080304" pitchFamily="17" charset="-128"/>
                        <a:ea typeface="ＭＳ 明朝" panose="02020609040205080304" pitchFamily="17" charset="-128"/>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100" b="0" i="0" u="none" strike="noStrike" dirty="0" smtClean="0">
                          <a:solidFill>
                            <a:srgbClr val="000000"/>
                          </a:solidFill>
                          <a:effectLst/>
                          <a:latin typeface="ＭＳ 明朝" panose="02020609040205080304" pitchFamily="17" charset="-128"/>
                          <a:ea typeface="ＭＳ 明朝" panose="02020609040205080304" pitchFamily="17" charset="-128"/>
                        </a:rPr>
                        <a:t>187</a:t>
                      </a:r>
                      <a:endParaRPr lang="en-US" altLang="ja-JP" sz="1100" b="0" i="0" u="none" strike="noStrike" dirty="0">
                        <a:solidFill>
                          <a:srgbClr val="000000"/>
                        </a:solidFill>
                        <a:effectLst/>
                        <a:latin typeface="ＭＳ 明朝" panose="02020609040205080304" pitchFamily="17" charset="-128"/>
                        <a:ea typeface="ＭＳ 明朝" panose="02020609040205080304" pitchFamily="17" charset="-128"/>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100" b="0" i="0" u="none" strike="noStrike" dirty="0" smtClean="0">
                          <a:solidFill>
                            <a:srgbClr val="000000"/>
                          </a:solidFill>
                          <a:effectLst/>
                          <a:latin typeface="ＭＳ 明朝" panose="02020609040205080304" pitchFamily="17" charset="-128"/>
                          <a:ea typeface="ＭＳ 明朝" panose="02020609040205080304" pitchFamily="17" charset="-128"/>
                        </a:rPr>
                        <a:t>232</a:t>
                      </a:r>
                      <a:endParaRPr lang="en-US" altLang="ja-JP" sz="1100" b="0" i="0" u="none" strike="noStrike" dirty="0">
                        <a:solidFill>
                          <a:srgbClr val="000000"/>
                        </a:solidFill>
                        <a:effectLst/>
                        <a:latin typeface="ＭＳ 明朝" panose="02020609040205080304" pitchFamily="17" charset="-128"/>
                        <a:ea typeface="ＭＳ 明朝" panose="02020609040205080304" pitchFamily="17" charset="-128"/>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100" b="0" i="0" u="none" strike="noStrike" dirty="0" smtClean="0">
                          <a:solidFill>
                            <a:srgbClr val="000000"/>
                          </a:solidFill>
                          <a:effectLst/>
                          <a:latin typeface="ＭＳ 明朝" panose="02020609040205080304" pitchFamily="17" charset="-128"/>
                          <a:ea typeface="ＭＳ 明朝" panose="02020609040205080304" pitchFamily="17" charset="-128"/>
                        </a:rPr>
                        <a:t>197</a:t>
                      </a:r>
                      <a:endParaRPr lang="en-US" altLang="ja-JP" sz="1100" b="0" i="0" u="none" strike="noStrike" dirty="0">
                        <a:solidFill>
                          <a:srgbClr val="000000"/>
                        </a:solidFill>
                        <a:effectLst/>
                        <a:latin typeface="ＭＳ 明朝" panose="02020609040205080304" pitchFamily="17" charset="-128"/>
                        <a:ea typeface="ＭＳ 明朝" panose="02020609040205080304" pitchFamily="17" charset="-128"/>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100" b="0" i="0" u="none" strike="noStrike" dirty="0" smtClean="0">
                          <a:solidFill>
                            <a:srgbClr val="000000"/>
                          </a:solidFill>
                          <a:effectLst/>
                          <a:latin typeface="ＭＳ 明朝" panose="02020609040205080304" pitchFamily="17" charset="-128"/>
                          <a:ea typeface="ＭＳ 明朝" panose="02020609040205080304" pitchFamily="17" charset="-128"/>
                        </a:rPr>
                        <a:t>216</a:t>
                      </a:r>
                      <a:endParaRPr lang="en-US" altLang="ja-JP" sz="1100" b="0" i="0" u="none" strike="noStrike" dirty="0">
                        <a:solidFill>
                          <a:srgbClr val="000000"/>
                        </a:solidFill>
                        <a:effectLst/>
                        <a:latin typeface="ＭＳ 明朝" panose="02020609040205080304" pitchFamily="17" charset="-128"/>
                        <a:ea typeface="ＭＳ 明朝" panose="02020609040205080304" pitchFamily="17" charset="-128"/>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100" b="0" i="0" u="none" strike="noStrike" dirty="0" smtClean="0">
                          <a:solidFill>
                            <a:srgbClr val="000000"/>
                          </a:solidFill>
                          <a:effectLst/>
                          <a:latin typeface="ＭＳ 明朝" panose="02020609040205080304" pitchFamily="17" charset="-128"/>
                          <a:ea typeface="ＭＳ 明朝" panose="02020609040205080304" pitchFamily="17" charset="-128"/>
                        </a:rPr>
                        <a:t>214</a:t>
                      </a:r>
                      <a:endParaRPr lang="en-US" altLang="ja-JP" sz="1100" b="0" i="0" u="none" strike="noStrike" dirty="0">
                        <a:solidFill>
                          <a:srgbClr val="000000"/>
                        </a:solidFill>
                        <a:effectLst/>
                        <a:latin typeface="ＭＳ 明朝" panose="02020609040205080304" pitchFamily="17" charset="-128"/>
                        <a:ea typeface="ＭＳ 明朝" panose="02020609040205080304" pitchFamily="17" charset="-128"/>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100" b="0" i="0" u="none" strike="noStrike" dirty="0" smtClean="0">
                          <a:solidFill>
                            <a:srgbClr val="000000"/>
                          </a:solidFill>
                          <a:effectLst/>
                          <a:latin typeface="ＭＳ 明朝" panose="02020609040205080304" pitchFamily="17" charset="-128"/>
                          <a:ea typeface="ＭＳ 明朝" panose="02020609040205080304" pitchFamily="17" charset="-128"/>
                        </a:rPr>
                        <a:t>234</a:t>
                      </a:r>
                      <a:endParaRPr lang="en-US" altLang="ja-JP" sz="1100" b="0" i="0" u="none" strike="noStrike" dirty="0">
                        <a:solidFill>
                          <a:srgbClr val="000000"/>
                        </a:solidFill>
                        <a:effectLst/>
                        <a:latin typeface="ＭＳ 明朝" panose="02020609040205080304" pitchFamily="17" charset="-128"/>
                        <a:ea typeface="ＭＳ 明朝" panose="02020609040205080304" pitchFamily="17" charset="-128"/>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100" b="0" i="0" u="none" strike="noStrike" dirty="0" smtClean="0">
                          <a:solidFill>
                            <a:srgbClr val="000000"/>
                          </a:solidFill>
                          <a:effectLst/>
                          <a:latin typeface="ＭＳ 明朝" panose="02020609040205080304" pitchFamily="17" charset="-128"/>
                          <a:ea typeface="ＭＳ 明朝" panose="02020609040205080304" pitchFamily="17" charset="-128"/>
                        </a:rPr>
                        <a:t>232</a:t>
                      </a:r>
                      <a:endParaRPr lang="en-US" altLang="ja-JP" sz="1100" b="0" i="0" u="none" strike="noStrike" dirty="0">
                        <a:solidFill>
                          <a:srgbClr val="000000"/>
                        </a:solidFill>
                        <a:effectLst/>
                        <a:latin typeface="ＭＳ 明朝" panose="02020609040205080304" pitchFamily="17" charset="-128"/>
                        <a:ea typeface="ＭＳ 明朝" panose="02020609040205080304" pitchFamily="17" charset="-128"/>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31933321"/>
                  </a:ext>
                </a:extLst>
              </a:tr>
              <a:tr h="241152">
                <a:tc>
                  <a:txBody>
                    <a:bodyPr/>
                    <a:lstStyle/>
                    <a:p>
                      <a:pPr algn="ctr" fontAlgn="ctr"/>
                      <a:r>
                        <a:rPr lang="en-US" sz="1100" b="0" i="0" u="none" strike="noStrike" dirty="0" smtClean="0">
                          <a:solidFill>
                            <a:srgbClr val="000000"/>
                          </a:solidFill>
                          <a:effectLst/>
                          <a:latin typeface="ＭＳ 明朝" panose="02020609040205080304" pitchFamily="17" charset="-128"/>
                          <a:ea typeface="ＭＳ 明朝" panose="02020609040205080304" pitchFamily="17" charset="-128"/>
                        </a:rPr>
                        <a:t>202</a:t>
                      </a:r>
                      <a:r>
                        <a:rPr lang="en-US" altLang="ja-JP" sz="1100" b="0" i="0" u="none" strike="noStrike" dirty="0" smtClean="0">
                          <a:solidFill>
                            <a:srgbClr val="000000"/>
                          </a:solidFill>
                          <a:effectLst/>
                          <a:latin typeface="ＭＳ 明朝" panose="02020609040205080304" pitchFamily="17" charset="-128"/>
                          <a:ea typeface="ＭＳ 明朝" panose="02020609040205080304" pitchFamily="17" charset="-128"/>
                        </a:rPr>
                        <a:t>2</a:t>
                      </a:r>
                      <a:r>
                        <a:rPr lang="ja-JP" altLang="en-US" sz="1100" b="0" i="0" u="none" strike="noStrike" dirty="0" smtClean="0">
                          <a:solidFill>
                            <a:srgbClr val="000000"/>
                          </a:solidFill>
                          <a:effectLst/>
                          <a:latin typeface="ＭＳ 明朝" panose="02020609040205080304" pitchFamily="17" charset="-128"/>
                          <a:ea typeface="ＭＳ 明朝" panose="02020609040205080304" pitchFamily="17" charset="-128"/>
                        </a:rPr>
                        <a:t>年</a:t>
                      </a:r>
                      <a:endParaRPr lang="en-US" sz="1100" b="0" i="0" u="none" strike="noStrike" dirty="0">
                        <a:solidFill>
                          <a:srgbClr val="000000"/>
                        </a:solidFill>
                        <a:effectLst/>
                        <a:latin typeface="ＭＳ 明朝" panose="02020609040205080304" pitchFamily="17" charset="-128"/>
                        <a:ea typeface="ＭＳ 明朝" panose="02020609040205080304" pitchFamily="17" charset="-128"/>
                      </a:endParaRPr>
                    </a:p>
                  </a:txBody>
                  <a:tcPr marL="4612" marR="4612" marT="461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100" b="0" i="0" u="none" strike="noStrike" dirty="0">
                          <a:solidFill>
                            <a:srgbClr val="000000"/>
                          </a:solidFill>
                          <a:effectLst/>
                          <a:latin typeface="ＭＳ 明朝" panose="02020609040205080304" pitchFamily="17" charset="-128"/>
                          <a:ea typeface="ＭＳ 明朝" panose="02020609040205080304" pitchFamily="17" charset="-128"/>
                        </a:rPr>
                        <a:t>207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100" b="0" i="0" u="none" strike="noStrike" dirty="0">
                          <a:solidFill>
                            <a:srgbClr val="000000"/>
                          </a:solidFill>
                          <a:effectLst/>
                          <a:latin typeface="ＭＳ 明朝" panose="02020609040205080304" pitchFamily="17" charset="-128"/>
                          <a:ea typeface="ＭＳ 明朝" panose="02020609040205080304" pitchFamily="17" charset="-128"/>
                        </a:rPr>
                        <a:t>196</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100" b="0" i="0" u="none" strike="noStrike" dirty="0">
                          <a:solidFill>
                            <a:srgbClr val="000000"/>
                          </a:solidFill>
                          <a:effectLst/>
                          <a:latin typeface="ＭＳ 明朝" panose="02020609040205080304" pitchFamily="17" charset="-128"/>
                          <a:ea typeface="ＭＳ 明朝" panose="02020609040205080304" pitchFamily="17" charset="-128"/>
                        </a:rPr>
                        <a:t>243</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100" b="0" i="0" u="none" strike="noStrike" dirty="0">
                          <a:solidFill>
                            <a:srgbClr val="000000"/>
                          </a:solidFill>
                          <a:effectLst/>
                          <a:latin typeface="ＭＳ 明朝" panose="02020609040205080304" pitchFamily="17" charset="-128"/>
                          <a:ea typeface="ＭＳ 明朝" panose="02020609040205080304" pitchFamily="17" charset="-128"/>
                        </a:rPr>
                        <a:t>271</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100" b="0" i="0" u="none" strike="noStrike" dirty="0">
                          <a:solidFill>
                            <a:srgbClr val="000000"/>
                          </a:solidFill>
                          <a:effectLst/>
                          <a:latin typeface="ＭＳ 明朝" panose="02020609040205080304" pitchFamily="17" charset="-128"/>
                          <a:ea typeface="ＭＳ 明朝" panose="02020609040205080304" pitchFamily="17" charset="-128"/>
                        </a:rPr>
                        <a:t>229</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100" b="0" i="0" u="none" strike="noStrike" dirty="0">
                          <a:solidFill>
                            <a:srgbClr val="000000"/>
                          </a:solidFill>
                          <a:effectLst/>
                          <a:latin typeface="ＭＳ 明朝" panose="02020609040205080304" pitchFamily="17" charset="-128"/>
                          <a:ea typeface="ＭＳ 明朝" panose="02020609040205080304" pitchFamily="17" charset="-128"/>
                        </a:rPr>
                        <a:t>264</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100" b="0" i="0" u="none" strike="noStrike" dirty="0">
                          <a:solidFill>
                            <a:srgbClr val="000000"/>
                          </a:solidFill>
                          <a:effectLst/>
                          <a:latin typeface="ＭＳ 明朝" panose="02020609040205080304" pitchFamily="17" charset="-128"/>
                          <a:ea typeface="ＭＳ 明朝" panose="02020609040205080304" pitchFamily="17" charset="-128"/>
                        </a:rPr>
                        <a:t>231</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100" b="0" i="0" u="none" strike="noStrike" dirty="0">
                          <a:solidFill>
                            <a:srgbClr val="000000"/>
                          </a:solidFill>
                          <a:effectLst/>
                          <a:latin typeface="ＭＳ 明朝" panose="02020609040205080304" pitchFamily="17" charset="-128"/>
                          <a:ea typeface="ＭＳ 明朝" panose="02020609040205080304" pitchFamily="17" charset="-128"/>
                        </a:rPr>
                        <a:t>228</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100" b="0" i="0" u="none" strike="noStrike" dirty="0">
                          <a:solidFill>
                            <a:srgbClr val="000000"/>
                          </a:solidFill>
                          <a:effectLst/>
                          <a:latin typeface="ＭＳ 明朝" panose="02020609040205080304" pitchFamily="17" charset="-128"/>
                          <a:ea typeface="ＭＳ 明朝" panose="02020609040205080304" pitchFamily="17" charset="-128"/>
                        </a:rPr>
                        <a:t>260</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100" b="0" i="0" u="none" strike="noStrike" dirty="0">
                          <a:solidFill>
                            <a:srgbClr val="000000"/>
                          </a:solidFill>
                          <a:effectLst/>
                          <a:latin typeface="ＭＳ 明朝" panose="02020609040205080304" pitchFamily="17" charset="-128"/>
                          <a:ea typeface="ＭＳ 明朝" panose="02020609040205080304" pitchFamily="17" charset="-128"/>
                        </a:rPr>
                        <a:t>230</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100" b="0" i="0" u="none" strike="noStrike" dirty="0">
                          <a:solidFill>
                            <a:srgbClr val="000000"/>
                          </a:solidFill>
                          <a:effectLst/>
                          <a:latin typeface="ＭＳ 明朝" panose="02020609040205080304" pitchFamily="17" charset="-128"/>
                          <a:ea typeface="ＭＳ 明朝" panose="02020609040205080304" pitchFamily="17" charset="-128"/>
                        </a:rPr>
                        <a:t>270</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93688066"/>
                  </a:ext>
                </a:extLst>
              </a:tr>
            </a:tbl>
          </a:graphicData>
        </a:graphic>
      </p:graphicFrame>
      <p:sp>
        <p:nvSpPr>
          <p:cNvPr id="11" name="正方形/長方形 10"/>
          <p:cNvSpPr/>
          <p:nvPr/>
        </p:nvSpPr>
        <p:spPr>
          <a:xfrm>
            <a:off x="233821" y="2954263"/>
            <a:ext cx="7214545" cy="36513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1400" b="1" dirty="0" smtClean="0">
                <a:solidFill>
                  <a:schemeClr val="tx1"/>
                </a:solidFill>
                <a:latin typeface="ＭＳ ゴシック" panose="020B0609070205080204" pitchFamily="49" charset="-128"/>
                <a:ea typeface="ＭＳ ゴシック" panose="020B0609070205080204" pitchFamily="49" charset="-128"/>
              </a:rPr>
              <a:t>〇コロナ禍をきっかけとした本人・家族等からの主な相談状況（令和４年度）</a:t>
            </a:r>
            <a:endParaRPr kumimoji="1" lang="en-US" altLang="ja-JP" sz="1400" b="1" dirty="0" smtClean="0">
              <a:solidFill>
                <a:schemeClr val="tx1"/>
              </a:solidFill>
              <a:latin typeface="ＭＳ ゴシック" panose="020B0609070205080204" pitchFamily="49" charset="-128"/>
              <a:ea typeface="ＭＳ ゴシック" panose="020B0609070205080204" pitchFamily="49" charset="-128"/>
            </a:endParaRPr>
          </a:p>
        </p:txBody>
      </p:sp>
      <p:sp>
        <p:nvSpPr>
          <p:cNvPr id="12" name="正方形/長方形 11"/>
          <p:cNvSpPr/>
          <p:nvPr/>
        </p:nvSpPr>
        <p:spPr>
          <a:xfrm>
            <a:off x="7936301" y="1516537"/>
            <a:ext cx="1319841" cy="36513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1100" dirty="0" smtClean="0">
                <a:solidFill>
                  <a:schemeClr val="tx1"/>
                </a:solidFill>
                <a:latin typeface="ＭＳ 明朝" panose="02020609040205080304" pitchFamily="17" charset="-128"/>
                <a:ea typeface="ＭＳ 明朝" panose="02020609040205080304" pitchFamily="17" charset="-128"/>
              </a:rPr>
              <a:t>（単位：件数）</a:t>
            </a:r>
            <a:endParaRPr kumimoji="1" lang="en-US" altLang="ja-JP" sz="1100" dirty="0" smtClean="0">
              <a:solidFill>
                <a:schemeClr val="tx1"/>
              </a:solidFill>
              <a:latin typeface="ＭＳ 明朝" panose="02020609040205080304" pitchFamily="17" charset="-128"/>
              <a:ea typeface="ＭＳ 明朝" panose="02020609040205080304" pitchFamily="17" charset="-128"/>
            </a:endParaRPr>
          </a:p>
        </p:txBody>
      </p:sp>
      <p:graphicFrame>
        <p:nvGraphicFramePr>
          <p:cNvPr id="4" name="表 3"/>
          <p:cNvGraphicFramePr>
            <a:graphicFrameLocks noGrp="1"/>
          </p:cNvGraphicFramePr>
          <p:nvPr>
            <p:extLst>
              <p:ext uri="{D42A27DB-BD31-4B8C-83A1-F6EECF244321}">
                <p14:modId xmlns:p14="http://schemas.microsoft.com/office/powerpoint/2010/main" val="2171582304"/>
              </p:ext>
            </p:extLst>
          </p:nvPr>
        </p:nvGraphicFramePr>
        <p:xfrm>
          <a:off x="427761" y="3809540"/>
          <a:ext cx="8523655" cy="2448560"/>
        </p:xfrm>
        <a:graphic>
          <a:graphicData uri="http://schemas.openxmlformats.org/drawingml/2006/table">
            <a:tbl>
              <a:tblPr bandRow="1">
                <a:tableStyleId>{5C22544A-7EE6-4342-B048-85BDC9FD1C3A}</a:tableStyleId>
              </a:tblPr>
              <a:tblGrid>
                <a:gridCol w="452129">
                  <a:extLst>
                    <a:ext uri="{9D8B030D-6E8A-4147-A177-3AD203B41FA5}">
                      <a16:colId xmlns:a16="http://schemas.microsoft.com/office/drawing/2014/main" val="2569226695"/>
                    </a:ext>
                  </a:extLst>
                </a:gridCol>
                <a:gridCol w="4035763">
                  <a:extLst>
                    <a:ext uri="{9D8B030D-6E8A-4147-A177-3AD203B41FA5}">
                      <a16:colId xmlns:a16="http://schemas.microsoft.com/office/drawing/2014/main" val="3604953901"/>
                    </a:ext>
                  </a:extLst>
                </a:gridCol>
                <a:gridCol w="4035763">
                  <a:extLst>
                    <a:ext uri="{9D8B030D-6E8A-4147-A177-3AD203B41FA5}">
                      <a16:colId xmlns:a16="http://schemas.microsoft.com/office/drawing/2014/main" val="4045092730"/>
                    </a:ext>
                  </a:extLst>
                </a:gridCol>
              </a:tblGrid>
              <a:tr h="370840">
                <a:tc>
                  <a:txBody>
                    <a:bodyPr/>
                    <a:lstStyle/>
                    <a:p>
                      <a:pPr algn="ctr"/>
                      <a:r>
                        <a:rPr kumimoji="1" lang="en-US" altLang="ja-JP" sz="1200" b="1" dirty="0" smtClean="0">
                          <a:solidFill>
                            <a:schemeClr val="bg1"/>
                          </a:solidFill>
                          <a:latin typeface="ＭＳ ゴシック" panose="020B0609070205080204" pitchFamily="49" charset="-128"/>
                          <a:ea typeface="ＭＳ ゴシック" panose="020B0609070205080204" pitchFamily="49" charset="-128"/>
                        </a:rPr>
                        <a:t>No.</a:t>
                      </a:r>
                      <a:endParaRPr kumimoji="1" lang="ja-JP" altLang="en-US" sz="1200" b="1" dirty="0">
                        <a:solidFill>
                          <a:schemeClr val="bg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pPr algn="ctr"/>
                      <a:r>
                        <a:rPr kumimoji="1" lang="ja-JP" altLang="en-US" sz="1200" b="1" dirty="0" smtClean="0">
                          <a:solidFill>
                            <a:schemeClr val="bg1"/>
                          </a:solidFill>
                          <a:latin typeface="ＭＳ ゴシック" panose="020B0609070205080204" pitchFamily="49" charset="-128"/>
                          <a:ea typeface="ＭＳ ゴシック" panose="020B0609070205080204" pitchFamily="49" charset="-128"/>
                        </a:rPr>
                        <a:t>相談内容</a:t>
                      </a:r>
                      <a:endParaRPr kumimoji="1" lang="ja-JP" altLang="en-US" sz="1200" b="1" dirty="0">
                        <a:solidFill>
                          <a:schemeClr val="bg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pPr algn="ctr"/>
                      <a:r>
                        <a:rPr kumimoji="1" lang="ja-JP" altLang="en-US" sz="1200" b="1" dirty="0" smtClean="0">
                          <a:solidFill>
                            <a:schemeClr val="bg1"/>
                          </a:solidFill>
                          <a:latin typeface="ＭＳ ゴシック" panose="020B0609070205080204" pitchFamily="49" charset="-128"/>
                          <a:ea typeface="ＭＳ ゴシック" panose="020B0609070205080204" pitchFamily="49" charset="-128"/>
                        </a:rPr>
                        <a:t>対応経過</a:t>
                      </a:r>
                      <a:endParaRPr kumimoji="1" lang="ja-JP" altLang="en-US" sz="1200" b="1" dirty="0">
                        <a:solidFill>
                          <a:schemeClr val="bg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extLst>
                  <a:ext uri="{0D108BD9-81ED-4DB2-BD59-A6C34878D82A}">
                    <a16:rowId xmlns:a16="http://schemas.microsoft.com/office/drawing/2014/main" val="2943882797"/>
                  </a:ext>
                </a:extLst>
              </a:tr>
              <a:tr h="370840">
                <a:tc>
                  <a:txBody>
                    <a:bodyPr/>
                    <a:lstStyle/>
                    <a:p>
                      <a:pPr algn="ctr"/>
                      <a:r>
                        <a:rPr kumimoji="1" lang="ja-JP" altLang="en-US" sz="1100" dirty="0" smtClean="0">
                          <a:latin typeface="ＭＳ 明朝" panose="02020609040205080304" pitchFamily="17" charset="-128"/>
                          <a:ea typeface="ＭＳ 明朝" panose="02020609040205080304" pitchFamily="17" charset="-128"/>
                        </a:rPr>
                        <a:t>①</a:t>
                      </a:r>
                      <a:endParaRPr kumimoji="1" lang="ja-JP" altLang="en-US" sz="1100" dirty="0">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100" kern="1200" dirty="0" smtClean="0">
                          <a:solidFill>
                            <a:schemeClr val="tx1"/>
                          </a:solidFill>
                          <a:effectLst/>
                          <a:latin typeface="ＭＳ 明朝" panose="02020609040205080304" pitchFamily="17" charset="-128"/>
                          <a:ea typeface="ＭＳ 明朝" panose="02020609040205080304" pitchFamily="17" charset="-128"/>
                          <a:cs typeface="+mn-cs"/>
                        </a:rPr>
                        <a:t>・仕事のストレスで飲みすぎ、酒癖が悪くなった本人の相談</a:t>
                      </a:r>
                      <a:endParaRPr kumimoji="1" lang="ja-JP" altLang="en-US" sz="110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100" kern="1200" dirty="0" smtClean="0">
                          <a:solidFill>
                            <a:schemeClr val="tx1"/>
                          </a:solidFill>
                          <a:effectLst/>
                          <a:latin typeface="ＭＳ 明朝" panose="02020609040205080304" pitchFamily="17" charset="-128"/>
                          <a:ea typeface="ＭＳ 明朝" panose="02020609040205080304" pitchFamily="17" charset="-128"/>
                          <a:cs typeface="+mn-cs"/>
                        </a:rPr>
                        <a:t>・医療機関を紹介</a:t>
                      </a:r>
                      <a:endParaRPr kumimoji="1" lang="ja-JP" altLang="en-US" sz="110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04326419"/>
                  </a:ext>
                </a:extLst>
              </a:tr>
              <a:tr h="370840">
                <a:tc>
                  <a:txBody>
                    <a:bodyPr/>
                    <a:lstStyle/>
                    <a:p>
                      <a:pPr algn="ctr"/>
                      <a:r>
                        <a:rPr kumimoji="1" lang="ja-JP" altLang="en-US" sz="1100" dirty="0" smtClean="0">
                          <a:latin typeface="ＭＳ 明朝" panose="02020609040205080304" pitchFamily="17" charset="-128"/>
                          <a:ea typeface="ＭＳ 明朝" panose="02020609040205080304" pitchFamily="17" charset="-128"/>
                        </a:rPr>
                        <a:t>②</a:t>
                      </a:r>
                      <a:endParaRPr kumimoji="1" lang="ja-JP" altLang="en-US" sz="1100" dirty="0">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100" kern="1200" dirty="0" smtClean="0">
                          <a:solidFill>
                            <a:schemeClr val="tx1"/>
                          </a:solidFill>
                          <a:effectLst/>
                          <a:latin typeface="ＭＳ 明朝" panose="02020609040205080304" pitchFamily="17" charset="-128"/>
                          <a:ea typeface="ＭＳ 明朝" panose="02020609040205080304" pitchFamily="17" charset="-128"/>
                          <a:cs typeface="+mn-cs"/>
                        </a:rPr>
                        <a:t>・家族のアルコール問題で相談</a:t>
                      </a:r>
                      <a:endParaRPr kumimoji="1" lang="en-US" altLang="ja-JP" sz="1100" kern="1200" dirty="0" smtClean="0">
                        <a:solidFill>
                          <a:schemeClr val="tx1"/>
                        </a:solidFill>
                        <a:effectLst/>
                        <a:latin typeface="ＭＳ 明朝" panose="02020609040205080304" pitchFamily="17" charset="-128"/>
                        <a:ea typeface="ＭＳ 明朝" panose="02020609040205080304" pitchFamily="17" charset="-128"/>
                        <a:cs typeface="+mn-cs"/>
                      </a:endParaRPr>
                    </a:p>
                    <a:p>
                      <a:r>
                        <a:rPr kumimoji="1" lang="ja-JP" altLang="en-US" sz="1100" dirty="0" smtClean="0">
                          <a:solidFill>
                            <a:schemeClr val="tx1"/>
                          </a:solidFill>
                          <a:latin typeface="ＭＳ 明朝" panose="02020609040205080304" pitchFamily="17" charset="-128"/>
                          <a:ea typeface="ＭＳ 明朝" panose="02020609040205080304" pitchFamily="17" charset="-128"/>
                        </a:rPr>
                        <a:t>・飲酒する兄が、コロナ感染後解熱と共に飲酒再開</a:t>
                      </a:r>
                      <a:endParaRPr kumimoji="1" lang="en-US" altLang="ja-JP" sz="1100" dirty="0" smtClean="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100" dirty="0" smtClean="0">
                          <a:solidFill>
                            <a:schemeClr val="tx1"/>
                          </a:solidFill>
                          <a:latin typeface="ＭＳ 明朝" panose="02020609040205080304" pitchFamily="17" charset="-128"/>
                          <a:ea typeface="ＭＳ 明朝" panose="02020609040205080304" pitchFamily="17" charset="-128"/>
                        </a:rPr>
                        <a:t>・家族講座へつなぎ、自助グループにつないだ</a:t>
                      </a:r>
                      <a:endParaRPr kumimoji="1" lang="ja-JP" altLang="en-US" sz="110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16294138"/>
                  </a:ext>
                </a:extLst>
              </a:tr>
              <a:tr h="370840">
                <a:tc>
                  <a:txBody>
                    <a:bodyPr/>
                    <a:lstStyle/>
                    <a:p>
                      <a:pPr algn="ctr"/>
                      <a:r>
                        <a:rPr kumimoji="1" lang="ja-JP" altLang="en-US" sz="1100" dirty="0" smtClean="0">
                          <a:latin typeface="ＭＳ 明朝" panose="02020609040205080304" pitchFamily="17" charset="-128"/>
                          <a:ea typeface="ＭＳ 明朝" panose="02020609040205080304" pitchFamily="17" charset="-128"/>
                        </a:rPr>
                        <a:t>③</a:t>
                      </a:r>
                      <a:endParaRPr kumimoji="1" lang="ja-JP" altLang="en-US" sz="1100" dirty="0">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100" kern="1200" dirty="0" smtClean="0">
                          <a:solidFill>
                            <a:schemeClr val="tx1"/>
                          </a:solidFill>
                          <a:effectLst/>
                          <a:latin typeface="ＭＳ 明朝" panose="02020609040205080304" pitchFamily="17" charset="-128"/>
                          <a:ea typeface="ＭＳ 明朝" panose="02020609040205080304" pitchFamily="17" charset="-128"/>
                          <a:cs typeface="+mn-cs"/>
                        </a:rPr>
                        <a:t>・コロナ禍で仕事がなくなり、酒量が増えた。朝から飲み、仕事を休むなど生活に支障</a:t>
                      </a:r>
                      <a:endParaRPr kumimoji="1" lang="ja-JP" altLang="en-US" sz="110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100" kern="1200" dirty="0" smtClean="0">
                          <a:solidFill>
                            <a:schemeClr val="tx1"/>
                          </a:solidFill>
                          <a:effectLst/>
                          <a:latin typeface="ＭＳ 明朝" panose="02020609040205080304" pitchFamily="17" charset="-128"/>
                          <a:ea typeface="ＭＳ 明朝" panose="02020609040205080304" pitchFamily="17" charset="-128"/>
                          <a:cs typeface="+mn-cs"/>
                        </a:rPr>
                        <a:t>・家族教室を案内</a:t>
                      </a:r>
                      <a:endParaRPr kumimoji="1" lang="ja-JP" altLang="en-US" sz="110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27457647"/>
                  </a:ext>
                </a:extLst>
              </a:tr>
              <a:tr h="370840">
                <a:tc>
                  <a:txBody>
                    <a:bodyPr/>
                    <a:lstStyle/>
                    <a:p>
                      <a:pPr algn="ctr"/>
                      <a:r>
                        <a:rPr kumimoji="1" lang="ja-JP" altLang="en-US" sz="1100" dirty="0" smtClean="0">
                          <a:latin typeface="ＭＳ 明朝" panose="02020609040205080304" pitchFamily="17" charset="-128"/>
                          <a:ea typeface="ＭＳ 明朝" panose="02020609040205080304" pitchFamily="17" charset="-128"/>
                        </a:rPr>
                        <a:t>④</a:t>
                      </a:r>
                      <a:endParaRPr kumimoji="1" lang="ja-JP" altLang="en-US" sz="1100" dirty="0">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100" kern="1200" dirty="0" smtClean="0">
                          <a:solidFill>
                            <a:schemeClr val="tx1"/>
                          </a:solidFill>
                          <a:effectLst/>
                          <a:latin typeface="ＭＳ 明朝" panose="02020609040205080304" pitchFamily="17" charset="-128"/>
                          <a:ea typeface="ＭＳ 明朝" panose="02020609040205080304" pitchFamily="17" charset="-128"/>
                          <a:cs typeface="+mn-cs"/>
                        </a:rPr>
                        <a:t>・自営で塾経営をしていたが、オンライン授業になり合間に飲酒</a:t>
                      </a:r>
                      <a:endParaRPr kumimoji="1" lang="en-US" altLang="ja-JP" sz="1100" kern="1200" dirty="0" smtClean="0">
                        <a:solidFill>
                          <a:schemeClr val="tx1"/>
                        </a:solidFill>
                        <a:effectLst/>
                        <a:latin typeface="ＭＳ 明朝" panose="02020609040205080304" pitchFamily="17" charset="-128"/>
                        <a:ea typeface="ＭＳ 明朝" panose="02020609040205080304" pitchFamily="17"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100" dirty="0" smtClean="0">
                          <a:solidFill>
                            <a:schemeClr val="tx1"/>
                          </a:solidFill>
                          <a:latin typeface="ＭＳ 明朝" panose="02020609040205080304" pitchFamily="17" charset="-128"/>
                          <a:ea typeface="ＭＳ 明朝" panose="02020609040205080304" pitchFamily="17" charset="-128"/>
                        </a:rPr>
                        <a:t>・家族教室及び民間相談機関を紹介</a:t>
                      </a:r>
                      <a:endParaRPr kumimoji="1" lang="ja-JP" altLang="en-US" sz="110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04020827"/>
                  </a:ext>
                </a:extLst>
              </a:tr>
              <a:tr h="370840">
                <a:tc>
                  <a:txBody>
                    <a:bodyPr/>
                    <a:lstStyle/>
                    <a:p>
                      <a:pPr algn="ctr"/>
                      <a:r>
                        <a:rPr kumimoji="1" lang="ja-JP" altLang="en-US" sz="1100" dirty="0" smtClean="0">
                          <a:latin typeface="ＭＳ 明朝" panose="02020609040205080304" pitchFamily="17" charset="-128"/>
                          <a:ea typeface="ＭＳ 明朝" panose="02020609040205080304" pitchFamily="17" charset="-128"/>
                        </a:rPr>
                        <a:t>⑤</a:t>
                      </a:r>
                      <a:endParaRPr kumimoji="1" lang="ja-JP" altLang="en-US" sz="1100" dirty="0">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100" kern="1200" dirty="0" smtClean="0">
                          <a:solidFill>
                            <a:schemeClr val="tx1"/>
                          </a:solidFill>
                          <a:effectLst/>
                          <a:latin typeface="ＭＳ 明朝" panose="02020609040205080304" pitchFamily="17" charset="-128"/>
                          <a:ea typeface="ＭＳ 明朝" panose="02020609040205080304" pitchFamily="17" charset="-128"/>
                          <a:cs typeface="+mn-cs"/>
                        </a:rPr>
                        <a:t>・クリニックの家族会が、コロナで２年間閉鎖。その間に本人の症状が悪化。家族としての対応を学びたい</a:t>
                      </a:r>
                      <a:endParaRPr kumimoji="1" lang="ja-JP" altLang="en-US" sz="110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100" dirty="0" smtClean="0">
                          <a:solidFill>
                            <a:schemeClr val="tx1"/>
                          </a:solidFill>
                          <a:latin typeface="ＭＳ 明朝" panose="02020609040205080304" pitchFamily="17" charset="-128"/>
                          <a:ea typeface="ＭＳ 明朝" panose="02020609040205080304" pitchFamily="17" charset="-128"/>
                        </a:rPr>
                        <a:t>・家族教室及び民間相談機関を紹介</a:t>
                      </a:r>
                      <a:endParaRPr kumimoji="1" lang="ja-JP" altLang="en-US" sz="110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46523705"/>
                  </a:ext>
                </a:extLst>
              </a:tr>
            </a:tbl>
          </a:graphicData>
        </a:graphic>
      </p:graphicFrame>
      <p:sp>
        <p:nvSpPr>
          <p:cNvPr id="13" name="正方形/長方形 12"/>
          <p:cNvSpPr/>
          <p:nvPr/>
        </p:nvSpPr>
        <p:spPr>
          <a:xfrm>
            <a:off x="342483" y="2648263"/>
            <a:ext cx="4670824" cy="29568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en-US" altLang="ja-JP" sz="1000" dirty="0" smtClean="0">
                <a:solidFill>
                  <a:schemeClr val="tx1"/>
                </a:solidFill>
                <a:latin typeface="ＭＳ 明朝" panose="02020609040205080304" pitchFamily="17" charset="-128"/>
                <a:ea typeface="ＭＳ 明朝" panose="02020609040205080304" pitchFamily="17" charset="-128"/>
              </a:rPr>
              <a:t>※</a:t>
            </a:r>
            <a:r>
              <a:rPr kumimoji="1" lang="ja-JP" altLang="en-US" sz="1000" dirty="0" smtClean="0">
                <a:solidFill>
                  <a:schemeClr val="tx1"/>
                </a:solidFill>
                <a:latin typeface="ＭＳ 明朝" panose="02020609040205080304" pitchFamily="17" charset="-128"/>
                <a:ea typeface="ＭＳ 明朝" panose="02020609040205080304" pitchFamily="17" charset="-128"/>
              </a:rPr>
              <a:t>アルコール関連</a:t>
            </a:r>
            <a:r>
              <a:rPr kumimoji="1" lang="en-US" altLang="ja-JP" sz="1000" dirty="0" smtClean="0">
                <a:solidFill>
                  <a:schemeClr val="tx1"/>
                </a:solidFill>
                <a:latin typeface="ＭＳ 明朝" panose="02020609040205080304" pitchFamily="17" charset="-128"/>
                <a:ea typeface="ＭＳ 明朝" panose="02020609040205080304" pitchFamily="17" charset="-128"/>
              </a:rPr>
              <a:t>…</a:t>
            </a:r>
            <a:r>
              <a:rPr kumimoji="1" lang="ja-JP" altLang="en-US" sz="1000" dirty="0" smtClean="0">
                <a:solidFill>
                  <a:schemeClr val="tx1"/>
                </a:solidFill>
                <a:latin typeface="ＭＳ 明朝" panose="02020609040205080304" pitchFamily="17" charset="-128"/>
                <a:ea typeface="ＭＳ 明朝" panose="02020609040205080304" pitchFamily="17" charset="-128"/>
              </a:rPr>
              <a:t>アルコール、ギャンブル等、その他アディクション</a:t>
            </a:r>
            <a:endParaRPr kumimoji="1" lang="en-US" altLang="ja-JP" sz="1000" dirty="0" smtClean="0">
              <a:solidFill>
                <a:schemeClr val="tx1"/>
              </a:solidFill>
              <a:latin typeface="ＭＳ 明朝" panose="02020609040205080304" pitchFamily="17" charset="-128"/>
              <a:ea typeface="ＭＳ 明朝" panose="02020609040205080304" pitchFamily="17" charset="-128"/>
            </a:endParaRPr>
          </a:p>
        </p:txBody>
      </p:sp>
      <p:sp>
        <p:nvSpPr>
          <p:cNvPr id="14" name="正方形/長方形 13"/>
          <p:cNvSpPr/>
          <p:nvPr/>
        </p:nvSpPr>
        <p:spPr>
          <a:xfrm>
            <a:off x="6511466" y="2601346"/>
            <a:ext cx="2567873" cy="22972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1100" dirty="0" smtClean="0">
                <a:solidFill>
                  <a:schemeClr val="tx1"/>
                </a:solidFill>
                <a:latin typeface="ＭＳ 明朝" panose="02020609040205080304" pitchFamily="17" charset="-128"/>
                <a:ea typeface="ＭＳ 明朝" panose="02020609040205080304" pitchFamily="17" charset="-128"/>
              </a:rPr>
              <a:t>（月報（福祉・衛生行政統計）より）</a:t>
            </a:r>
            <a:endParaRPr kumimoji="1" lang="en-US" altLang="ja-JP" sz="1100" dirty="0" smtClean="0">
              <a:solidFill>
                <a:schemeClr val="tx1"/>
              </a:solidFill>
              <a:latin typeface="ＭＳ 明朝" panose="02020609040205080304" pitchFamily="17" charset="-128"/>
              <a:ea typeface="ＭＳ 明朝" panose="02020609040205080304" pitchFamily="17" charset="-128"/>
            </a:endParaRPr>
          </a:p>
        </p:txBody>
      </p:sp>
      <p:sp>
        <p:nvSpPr>
          <p:cNvPr id="15" name="正方形/長方形 14"/>
          <p:cNvSpPr/>
          <p:nvPr/>
        </p:nvSpPr>
        <p:spPr>
          <a:xfrm>
            <a:off x="7734750" y="25495"/>
            <a:ext cx="1216670" cy="382298"/>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smtClean="0">
                <a:solidFill>
                  <a:schemeClr val="tx1"/>
                </a:solidFill>
                <a:latin typeface="ＭＳ 明朝" panose="02020609040205080304" pitchFamily="17" charset="-128"/>
                <a:ea typeface="ＭＳ 明朝" panose="02020609040205080304" pitchFamily="17" charset="-128"/>
              </a:rPr>
              <a:t>資料２－３</a:t>
            </a:r>
            <a:endParaRPr kumimoji="1" lang="ja-JP" altLang="en-US" sz="1400" dirty="0">
              <a:solidFill>
                <a:schemeClr val="tx1"/>
              </a:solidFill>
              <a:latin typeface="ＭＳ 明朝" panose="02020609040205080304" pitchFamily="17" charset="-128"/>
              <a:ea typeface="ＭＳ 明朝" panose="02020609040205080304" pitchFamily="17" charset="-128"/>
            </a:endParaRPr>
          </a:p>
        </p:txBody>
      </p:sp>
      <p:sp>
        <p:nvSpPr>
          <p:cNvPr id="18" name="正方形/長方形 17"/>
          <p:cNvSpPr/>
          <p:nvPr/>
        </p:nvSpPr>
        <p:spPr>
          <a:xfrm>
            <a:off x="343543" y="3240465"/>
            <a:ext cx="8607873" cy="4880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1200" dirty="0">
                <a:solidFill>
                  <a:schemeClr val="tx1"/>
                </a:solidFill>
                <a:latin typeface="ＭＳ 明朝" panose="02020609040205080304" pitchFamily="17" charset="-128"/>
                <a:ea typeface="ＭＳ 明朝" panose="02020609040205080304" pitchFamily="17" charset="-128"/>
              </a:rPr>
              <a:t>・昨年に引き続き、生活スタイルの変化（在宅ワーク等）や職を失ったなどの理由で、</a:t>
            </a:r>
            <a:r>
              <a:rPr kumimoji="1" lang="ja-JP" altLang="en-US" sz="1200" dirty="0" smtClean="0">
                <a:solidFill>
                  <a:schemeClr val="tx1"/>
                </a:solidFill>
                <a:latin typeface="ＭＳ 明朝" panose="02020609040205080304" pitchFamily="17" charset="-128"/>
                <a:ea typeface="ＭＳ 明朝" panose="02020609040205080304" pitchFamily="17" charset="-128"/>
              </a:rPr>
              <a:t>飲酒量が増加したという相談が</a:t>
            </a:r>
            <a:endParaRPr kumimoji="1" lang="en-US" altLang="ja-JP" sz="1200" dirty="0">
              <a:solidFill>
                <a:schemeClr val="tx1"/>
              </a:solidFill>
              <a:latin typeface="ＭＳ 明朝" panose="02020609040205080304" pitchFamily="17" charset="-128"/>
              <a:ea typeface="ＭＳ 明朝" panose="02020609040205080304" pitchFamily="17" charset="-128"/>
            </a:endParaRPr>
          </a:p>
          <a:p>
            <a:r>
              <a:rPr kumimoji="1" lang="ja-JP" altLang="en-US" sz="1200" dirty="0" smtClean="0">
                <a:solidFill>
                  <a:schemeClr val="tx1"/>
                </a:solidFill>
                <a:latin typeface="ＭＳ 明朝" panose="02020609040205080304" pitchFamily="17" charset="-128"/>
                <a:ea typeface="ＭＳ 明朝" panose="02020609040205080304" pitchFamily="17" charset="-128"/>
              </a:rPr>
              <a:t>　一定数寄せられており、センターでの相談支援や他の関係機関を紹介するなどの対応を実施</a:t>
            </a:r>
            <a:endParaRPr kumimoji="1" lang="en-US" altLang="ja-JP" sz="1200" dirty="0" smtClean="0">
              <a:solidFill>
                <a:schemeClr val="tx1"/>
              </a:solidFill>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38771429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正方形/長方形 17"/>
          <p:cNvSpPr/>
          <p:nvPr/>
        </p:nvSpPr>
        <p:spPr>
          <a:xfrm>
            <a:off x="187583" y="165202"/>
            <a:ext cx="8847921" cy="2787825"/>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p:cNvSpPr/>
          <p:nvPr/>
        </p:nvSpPr>
        <p:spPr>
          <a:xfrm>
            <a:off x="233822" y="349233"/>
            <a:ext cx="4829884" cy="36513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1400" b="1" dirty="0" smtClean="0">
                <a:solidFill>
                  <a:schemeClr val="tx1"/>
                </a:solidFill>
                <a:latin typeface="ＭＳ ゴシック" panose="020B0609070205080204" pitchFamily="49" charset="-128"/>
                <a:ea typeface="ＭＳ ゴシック" panose="020B0609070205080204" pitchFamily="49" charset="-128"/>
              </a:rPr>
              <a:t>〇アルコール関連のグループワークの状況</a:t>
            </a:r>
            <a:endParaRPr kumimoji="1" lang="en-US" altLang="ja-JP" sz="1400" b="1" dirty="0" smtClean="0">
              <a:solidFill>
                <a:schemeClr val="tx1"/>
              </a:solidFill>
              <a:latin typeface="ＭＳ ゴシック" panose="020B0609070205080204" pitchFamily="49" charset="-128"/>
              <a:ea typeface="ＭＳ ゴシック" panose="020B0609070205080204" pitchFamily="49" charset="-128"/>
            </a:endParaRPr>
          </a:p>
        </p:txBody>
      </p:sp>
      <p:graphicFrame>
        <p:nvGraphicFramePr>
          <p:cNvPr id="3" name="表 2"/>
          <p:cNvGraphicFramePr>
            <a:graphicFrameLocks noGrp="1"/>
          </p:cNvGraphicFramePr>
          <p:nvPr>
            <p:extLst>
              <p:ext uri="{D42A27DB-BD31-4B8C-83A1-F6EECF244321}">
                <p14:modId xmlns:p14="http://schemas.microsoft.com/office/powerpoint/2010/main" val="4107375768"/>
              </p:ext>
            </p:extLst>
          </p:nvPr>
        </p:nvGraphicFramePr>
        <p:xfrm>
          <a:off x="427765" y="1732229"/>
          <a:ext cx="8523651" cy="824539"/>
        </p:xfrm>
        <a:graphic>
          <a:graphicData uri="http://schemas.openxmlformats.org/drawingml/2006/table">
            <a:tbl>
              <a:tblPr>
                <a:tableStyleId>{5C22544A-7EE6-4342-B048-85BDC9FD1C3A}</a:tableStyleId>
              </a:tblPr>
              <a:tblGrid>
                <a:gridCol w="805908">
                  <a:extLst>
                    <a:ext uri="{9D8B030D-6E8A-4147-A177-3AD203B41FA5}">
                      <a16:colId xmlns:a16="http://schemas.microsoft.com/office/drawing/2014/main" val="2810612582"/>
                    </a:ext>
                  </a:extLst>
                </a:gridCol>
                <a:gridCol w="701613">
                  <a:extLst>
                    <a:ext uri="{9D8B030D-6E8A-4147-A177-3AD203B41FA5}">
                      <a16:colId xmlns:a16="http://schemas.microsoft.com/office/drawing/2014/main" val="1612025377"/>
                    </a:ext>
                  </a:extLst>
                </a:gridCol>
                <a:gridCol w="701613">
                  <a:extLst>
                    <a:ext uri="{9D8B030D-6E8A-4147-A177-3AD203B41FA5}">
                      <a16:colId xmlns:a16="http://schemas.microsoft.com/office/drawing/2014/main" val="2596773677"/>
                    </a:ext>
                  </a:extLst>
                </a:gridCol>
                <a:gridCol w="701613">
                  <a:extLst>
                    <a:ext uri="{9D8B030D-6E8A-4147-A177-3AD203B41FA5}">
                      <a16:colId xmlns:a16="http://schemas.microsoft.com/office/drawing/2014/main" val="423989739"/>
                    </a:ext>
                  </a:extLst>
                </a:gridCol>
                <a:gridCol w="701613">
                  <a:extLst>
                    <a:ext uri="{9D8B030D-6E8A-4147-A177-3AD203B41FA5}">
                      <a16:colId xmlns:a16="http://schemas.microsoft.com/office/drawing/2014/main" val="130913242"/>
                    </a:ext>
                  </a:extLst>
                </a:gridCol>
                <a:gridCol w="701613">
                  <a:extLst>
                    <a:ext uri="{9D8B030D-6E8A-4147-A177-3AD203B41FA5}">
                      <a16:colId xmlns:a16="http://schemas.microsoft.com/office/drawing/2014/main" val="3700058010"/>
                    </a:ext>
                  </a:extLst>
                </a:gridCol>
                <a:gridCol w="701613">
                  <a:extLst>
                    <a:ext uri="{9D8B030D-6E8A-4147-A177-3AD203B41FA5}">
                      <a16:colId xmlns:a16="http://schemas.microsoft.com/office/drawing/2014/main" val="930732558"/>
                    </a:ext>
                  </a:extLst>
                </a:gridCol>
                <a:gridCol w="701613">
                  <a:extLst>
                    <a:ext uri="{9D8B030D-6E8A-4147-A177-3AD203B41FA5}">
                      <a16:colId xmlns:a16="http://schemas.microsoft.com/office/drawing/2014/main" val="3549672652"/>
                    </a:ext>
                  </a:extLst>
                </a:gridCol>
                <a:gridCol w="701613">
                  <a:extLst>
                    <a:ext uri="{9D8B030D-6E8A-4147-A177-3AD203B41FA5}">
                      <a16:colId xmlns:a16="http://schemas.microsoft.com/office/drawing/2014/main" val="3438987382"/>
                    </a:ext>
                  </a:extLst>
                </a:gridCol>
                <a:gridCol w="701613">
                  <a:extLst>
                    <a:ext uri="{9D8B030D-6E8A-4147-A177-3AD203B41FA5}">
                      <a16:colId xmlns:a16="http://schemas.microsoft.com/office/drawing/2014/main" val="4220082263"/>
                    </a:ext>
                  </a:extLst>
                </a:gridCol>
                <a:gridCol w="701613">
                  <a:extLst>
                    <a:ext uri="{9D8B030D-6E8A-4147-A177-3AD203B41FA5}">
                      <a16:colId xmlns:a16="http://schemas.microsoft.com/office/drawing/2014/main" val="3276720601"/>
                    </a:ext>
                  </a:extLst>
                </a:gridCol>
                <a:gridCol w="701613">
                  <a:extLst>
                    <a:ext uri="{9D8B030D-6E8A-4147-A177-3AD203B41FA5}">
                      <a16:colId xmlns:a16="http://schemas.microsoft.com/office/drawing/2014/main" val="3070158583"/>
                    </a:ext>
                  </a:extLst>
                </a:gridCol>
              </a:tblGrid>
              <a:tr h="255755">
                <a:tc>
                  <a:txBody>
                    <a:bodyPr/>
                    <a:lstStyle/>
                    <a:p>
                      <a:pPr algn="ctr" fontAlgn="ctr"/>
                      <a:r>
                        <a:rPr lang="ja-JP" altLang="en-US" sz="1100" b="1" u="none" strike="noStrike" dirty="0">
                          <a:solidFill>
                            <a:schemeClr val="bg1"/>
                          </a:solidFill>
                          <a:effectLst/>
                          <a:latin typeface="ＭＳ ゴシック" panose="020B0609070205080204" pitchFamily="49" charset="-128"/>
                          <a:ea typeface="ＭＳ ゴシック" panose="020B0609070205080204" pitchFamily="49" charset="-128"/>
                        </a:rPr>
                        <a:t>年</a:t>
                      </a:r>
                      <a:endParaRPr lang="ja-JP" altLang="en-US" sz="1100" b="1" i="0" u="none" strike="noStrike" dirty="0">
                        <a:solidFill>
                          <a:schemeClr val="bg1"/>
                        </a:solidFill>
                        <a:effectLst/>
                        <a:latin typeface="ＭＳ ゴシック" panose="020B0609070205080204" pitchFamily="49" charset="-128"/>
                        <a:ea typeface="ＭＳ ゴシック" panose="020B0609070205080204" pitchFamily="49" charset="-128"/>
                      </a:endParaRPr>
                    </a:p>
                  </a:txBody>
                  <a:tcPr marL="4612" marR="4612" marT="4612" marB="0" anchor="ct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pPr algn="ctr" fontAlgn="ctr"/>
                      <a:r>
                        <a:rPr lang="ja-JP" altLang="en-US" sz="1100" b="1" u="none" strike="noStrike" dirty="0">
                          <a:solidFill>
                            <a:schemeClr val="bg1"/>
                          </a:solidFill>
                          <a:effectLst/>
                          <a:latin typeface="ＭＳ ゴシック" panose="020B0609070205080204" pitchFamily="49" charset="-128"/>
                          <a:ea typeface="ＭＳ ゴシック" panose="020B0609070205080204" pitchFamily="49" charset="-128"/>
                        </a:rPr>
                        <a:t>１月</a:t>
                      </a:r>
                      <a:endParaRPr lang="ja-JP" altLang="en-US" sz="1100" b="1" i="0" u="none" strike="noStrike" dirty="0">
                        <a:solidFill>
                          <a:schemeClr val="bg1"/>
                        </a:solidFill>
                        <a:effectLst/>
                        <a:latin typeface="ＭＳ ゴシック" panose="020B0609070205080204" pitchFamily="49" charset="-128"/>
                        <a:ea typeface="ＭＳ ゴシック" panose="020B0609070205080204" pitchFamily="49" charset="-128"/>
                      </a:endParaRPr>
                    </a:p>
                  </a:txBody>
                  <a:tcPr marL="4612" marR="4612" marT="46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pPr algn="ctr" fontAlgn="ctr"/>
                      <a:r>
                        <a:rPr lang="ja-JP" altLang="en-US" sz="1100" b="1" u="none" strike="noStrike" dirty="0">
                          <a:solidFill>
                            <a:schemeClr val="bg1"/>
                          </a:solidFill>
                          <a:effectLst/>
                          <a:latin typeface="ＭＳ ゴシック" panose="020B0609070205080204" pitchFamily="49" charset="-128"/>
                          <a:ea typeface="ＭＳ ゴシック" panose="020B0609070205080204" pitchFamily="49" charset="-128"/>
                        </a:rPr>
                        <a:t>２月</a:t>
                      </a:r>
                      <a:endParaRPr lang="ja-JP" altLang="en-US" sz="1100" b="1" i="0" u="none" strike="noStrike" dirty="0">
                        <a:solidFill>
                          <a:schemeClr val="bg1"/>
                        </a:solidFill>
                        <a:effectLst/>
                        <a:latin typeface="ＭＳ ゴシック" panose="020B0609070205080204" pitchFamily="49" charset="-128"/>
                        <a:ea typeface="ＭＳ ゴシック" panose="020B0609070205080204" pitchFamily="49" charset="-128"/>
                      </a:endParaRPr>
                    </a:p>
                  </a:txBody>
                  <a:tcPr marL="4612" marR="4612" marT="46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pPr algn="ctr" fontAlgn="ctr"/>
                      <a:r>
                        <a:rPr lang="ja-JP" altLang="en-US" sz="1100" b="1" u="none" strike="noStrike" dirty="0">
                          <a:solidFill>
                            <a:schemeClr val="bg1"/>
                          </a:solidFill>
                          <a:effectLst/>
                          <a:latin typeface="ＭＳ ゴシック" panose="020B0609070205080204" pitchFamily="49" charset="-128"/>
                          <a:ea typeface="ＭＳ ゴシック" panose="020B0609070205080204" pitchFamily="49" charset="-128"/>
                        </a:rPr>
                        <a:t>３月</a:t>
                      </a:r>
                      <a:endParaRPr lang="ja-JP" altLang="en-US" sz="1100" b="1" i="0" u="none" strike="noStrike" dirty="0">
                        <a:solidFill>
                          <a:schemeClr val="bg1"/>
                        </a:solidFill>
                        <a:effectLst/>
                        <a:latin typeface="ＭＳ ゴシック" panose="020B0609070205080204" pitchFamily="49" charset="-128"/>
                        <a:ea typeface="ＭＳ ゴシック" panose="020B0609070205080204" pitchFamily="49" charset="-128"/>
                      </a:endParaRPr>
                    </a:p>
                  </a:txBody>
                  <a:tcPr marL="4612" marR="4612" marT="46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pPr algn="ctr" fontAlgn="ctr"/>
                      <a:r>
                        <a:rPr lang="ja-JP" altLang="en-US" sz="1100" b="1" u="none" strike="noStrike" dirty="0">
                          <a:solidFill>
                            <a:schemeClr val="bg1"/>
                          </a:solidFill>
                          <a:effectLst/>
                          <a:latin typeface="ＭＳ ゴシック" panose="020B0609070205080204" pitchFamily="49" charset="-128"/>
                          <a:ea typeface="ＭＳ ゴシック" panose="020B0609070205080204" pitchFamily="49" charset="-128"/>
                        </a:rPr>
                        <a:t>４月</a:t>
                      </a:r>
                      <a:endParaRPr lang="ja-JP" altLang="en-US" sz="1100" b="1" i="0" u="none" strike="noStrike" dirty="0">
                        <a:solidFill>
                          <a:schemeClr val="bg1"/>
                        </a:solidFill>
                        <a:effectLst/>
                        <a:latin typeface="ＭＳ ゴシック" panose="020B0609070205080204" pitchFamily="49" charset="-128"/>
                        <a:ea typeface="ＭＳ ゴシック" panose="020B0609070205080204" pitchFamily="49" charset="-128"/>
                      </a:endParaRPr>
                    </a:p>
                  </a:txBody>
                  <a:tcPr marL="4612" marR="4612" marT="46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pPr algn="ctr" fontAlgn="ctr"/>
                      <a:r>
                        <a:rPr lang="ja-JP" altLang="en-US" sz="1100" b="1" u="none" strike="noStrike" dirty="0">
                          <a:solidFill>
                            <a:schemeClr val="bg1"/>
                          </a:solidFill>
                          <a:effectLst/>
                          <a:latin typeface="ＭＳ ゴシック" panose="020B0609070205080204" pitchFamily="49" charset="-128"/>
                          <a:ea typeface="ＭＳ ゴシック" panose="020B0609070205080204" pitchFamily="49" charset="-128"/>
                        </a:rPr>
                        <a:t>５月</a:t>
                      </a:r>
                      <a:endParaRPr lang="ja-JP" altLang="en-US" sz="1100" b="1" i="0" u="none" strike="noStrike" dirty="0">
                        <a:solidFill>
                          <a:schemeClr val="bg1"/>
                        </a:solidFill>
                        <a:effectLst/>
                        <a:latin typeface="ＭＳ ゴシック" panose="020B0609070205080204" pitchFamily="49" charset="-128"/>
                        <a:ea typeface="ＭＳ ゴシック" panose="020B0609070205080204" pitchFamily="49" charset="-128"/>
                      </a:endParaRPr>
                    </a:p>
                  </a:txBody>
                  <a:tcPr marL="4612" marR="4612" marT="46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pPr algn="ctr" fontAlgn="ctr"/>
                      <a:r>
                        <a:rPr lang="ja-JP" altLang="en-US" sz="1100" b="1" u="none" strike="noStrike" dirty="0">
                          <a:solidFill>
                            <a:schemeClr val="bg1"/>
                          </a:solidFill>
                          <a:effectLst/>
                          <a:latin typeface="ＭＳ ゴシック" panose="020B0609070205080204" pitchFamily="49" charset="-128"/>
                          <a:ea typeface="ＭＳ ゴシック" panose="020B0609070205080204" pitchFamily="49" charset="-128"/>
                        </a:rPr>
                        <a:t>６月</a:t>
                      </a:r>
                      <a:endParaRPr lang="ja-JP" altLang="en-US" sz="1100" b="1" i="0" u="none" strike="noStrike" dirty="0">
                        <a:solidFill>
                          <a:schemeClr val="bg1"/>
                        </a:solidFill>
                        <a:effectLst/>
                        <a:latin typeface="ＭＳ ゴシック" panose="020B0609070205080204" pitchFamily="49" charset="-128"/>
                        <a:ea typeface="ＭＳ ゴシック" panose="020B0609070205080204" pitchFamily="49" charset="-128"/>
                      </a:endParaRPr>
                    </a:p>
                  </a:txBody>
                  <a:tcPr marL="4612" marR="4612" marT="46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pPr algn="ctr" fontAlgn="ctr"/>
                      <a:r>
                        <a:rPr lang="ja-JP" altLang="en-US" sz="1100" b="1" u="none" strike="noStrike" dirty="0">
                          <a:solidFill>
                            <a:schemeClr val="bg1"/>
                          </a:solidFill>
                          <a:effectLst/>
                          <a:latin typeface="ＭＳ ゴシック" panose="020B0609070205080204" pitchFamily="49" charset="-128"/>
                          <a:ea typeface="ＭＳ ゴシック" panose="020B0609070205080204" pitchFamily="49" charset="-128"/>
                        </a:rPr>
                        <a:t>７月</a:t>
                      </a:r>
                      <a:endParaRPr lang="ja-JP" altLang="en-US" sz="1100" b="1" i="0" u="none" strike="noStrike" dirty="0">
                        <a:solidFill>
                          <a:schemeClr val="bg1"/>
                        </a:solidFill>
                        <a:effectLst/>
                        <a:latin typeface="ＭＳ ゴシック" panose="020B0609070205080204" pitchFamily="49" charset="-128"/>
                        <a:ea typeface="ＭＳ ゴシック" panose="020B0609070205080204" pitchFamily="49" charset="-128"/>
                      </a:endParaRPr>
                    </a:p>
                  </a:txBody>
                  <a:tcPr marL="4612" marR="4612" marT="46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pPr algn="ctr" fontAlgn="ctr"/>
                      <a:r>
                        <a:rPr lang="ja-JP" altLang="en-US" sz="1100" b="1" u="none" strike="noStrike" dirty="0">
                          <a:solidFill>
                            <a:schemeClr val="bg1"/>
                          </a:solidFill>
                          <a:effectLst/>
                          <a:latin typeface="ＭＳ ゴシック" panose="020B0609070205080204" pitchFamily="49" charset="-128"/>
                          <a:ea typeface="ＭＳ ゴシック" panose="020B0609070205080204" pitchFamily="49" charset="-128"/>
                        </a:rPr>
                        <a:t>８月</a:t>
                      </a:r>
                      <a:endParaRPr lang="ja-JP" altLang="en-US" sz="1100" b="1" i="0" u="none" strike="noStrike" dirty="0">
                        <a:solidFill>
                          <a:schemeClr val="bg1"/>
                        </a:solidFill>
                        <a:effectLst/>
                        <a:latin typeface="ＭＳ ゴシック" panose="020B0609070205080204" pitchFamily="49" charset="-128"/>
                        <a:ea typeface="ＭＳ ゴシック" panose="020B0609070205080204" pitchFamily="49" charset="-128"/>
                      </a:endParaRPr>
                    </a:p>
                  </a:txBody>
                  <a:tcPr marL="4612" marR="4612" marT="46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pPr algn="ctr" fontAlgn="ctr"/>
                      <a:r>
                        <a:rPr lang="ja-JP" altLang="en-US" sz="1100" b="1" u="none" strike="noStrike" dirty="0">
                          <a:solidFill>
                            <a:schemeClr val="bg1"/>
                          </a:solidFill>
                          <a:effectLst/>
                          <a:latin typeface="ＭＳ ゴシック" panose="020B0609070205080204" pitchFamily="49" charset="-128"/>
                          <a:ea typeface="ＭＳ ゴシック" panose="020B0609070205080204" pitchFamily="49" charset="-128"/>
                        </a:rPr>
                        <a:t>９月</a:t>
                      </a:r>
                      <a:endParaRPr lang="ja-JP" altLang="en-US" sz="1100" b="1" i="0" u="none" strike="noStrike" dirty="0">
                        <a:solidFill>
                          <a:schemeClr val="bg1"/>
                        </a:solidFill>
                        <a:effectLst/>
                        <a:latin typeface="ＭＳ ゴシック" panose="020B0609070205080204" pitchFamily="49" charset="-128"/>
                        <a:ea typeface="ＭＳ ゴシック" panose="020B0609070205080204" pitchFamily="49" charset="-128"/>
                      </a:endParaRPr>
                    </a:p>
                  </a:txBody>
                  <a:tcPr marL="4612" marR="4612" marT="46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pPr algn="ctr" fontAlgn="ctr"/>
                      <a:r>
                        <a:rPr lang="ja-JP" altLang="en-US" sz="1100" b="1" u="none" strike="noStrike" dirty="0">
                          <a:solidFill>
                            <a:schemeClr val="bg1"/>
                          </a:solidFill>
                          <a:effectLst/>
                          <a:latin typeface="ＭＳ ゴシック" panose="020B0609070205080204" pitchFamily="49" charset="-128"/>
                          <a:ea typeface="ＭＳ ゴシック" panose="020B0609070205080204" pitchFamily="49" charset="-128"/>
                        </a:rPr>
                        <a:t>１０月</a:t>
                      </a:r>
                      <a:endParaRPr lang="ja-JP" altLang="en-US" sz="1100" b="1" i="0" u="none" strike="noStrike" dirty="0">
                        <a:solidFill>
                          <a:schemeClr val="bg1"/>
                        </a:solidFill>
                        <a:effectLst/>
                        <a:latin typeface="ＭＳ ゴシック" panose="020B0609070205080204" pitchFamily="49" charset="-128"/>
                        <a:ea typeface="ＭＳ ゴシック" panose="020B0609070205080204" pitchFamily="49" charset="-128"/>
                      </a:endParaRPr>
                    </a:p>
                  </a:txBody>
                  <a:tcPr marL="4612" marR="4612" marT="46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pPr algn="ctr" fontAlgn="ctr"/>
                      <a:r>
                        <a:rPr lang="ja-JP" altLang="en-US" sz="1100" b="1" i="0" u="none" strike="noStrike" dirty="0" smtClean="0">
                          <a:solidFill>
                            <a:schemeClr val="bg1"/>
                          </a:solidFill>
                          <a:effectLst/>
                          <a:latin typeface="ＭＳ ゴシック" panose="020B0609070205080204" pitchFamily="49" charset="-128"/>
                          <a:ea typeface="ＭＳ ゴシック" panose="020B0609070205080204" pitchFamily="49" charset="-128"/>
                        </a:rPr>
                        <a:t>１１月</a:t>
                      </a:r>
                      <a:endParaRPr lang="ja-JP" altLang="en-US" sz="1100" b="1" i="0" u="none" strike="noStrike" dirty="0">
                        <a:solidFill>
                          <a:schemeClr val="bg1"/>
                        </a:solidFill>
                        <a:effectLst/>
                        <a:latin typeface="ＭＳ ゴシック" panose="020B0609070205080204" pitchFamily="49" charset="-128"/>
                        <a:ea typeface="ＭＳ ゴシック" panose="020B0609070205080204" pitchFamily="49" charset="-128"/>
                      </a:endParaRPr>
                    </a:p>
                  </a:txBody>
                  <a:tcPr marL="4612" marR="4612" marT="4612" marB="0" anchor="ct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extLst>
                  <a:ext uri="{0D108BD9-81ED-4DB2-BD59-A6C34878D82A}">
                    <a16:rowId xmlns:a16="http://schemas.microsoft.com/office/drawing/2014/main" val="1843967691"/>
                  </a:ext>
                </a:extLst>
              </a:tr>
              <a:tr h="268173">
                <a:tc>
                  <a:txBody>
                    <a:bodyPr/>
                    <a:lstStyle/>
                    <a:p>
                      <a:pPr algn="ctr" fontAlgn="ctr"/>
                      <a:r>
                        <a:rPr lang="en-US" sz="1100" b="0" i="0" u="none" strike="noStrike" dirty="0" smtClean="0">
                          <a:solidFill>
                            <a:srgbClr val="000000"/>
                          </a:solidFill>
                          <a:effectLst/>
                          <a:latin typeface="ＭＳ 明朝" panose="02020609040205080304" pitchFamily="17" charset="-128"/>
                          <a:ea typeface="ＭＳ 明朝" panose="02020609040205080304" pitchFamily="17" charset="-128"/>
                        </a:rPr>
                        <a:t>2021</a:t>
                      </a:r>
                      <a:r>
                        <a:rPr lang="ja-JP" altLang="en-US" sz="1100" b="0" i="0" u="none" strike="noStrike" dirty="0" smtClean="0">
                          <a:solidFill>
                            <a:srgbClr val="000000"/>
                          </a:solidFill>
                          <a:effectLst/>
                          <a:latin typeface="ＭＳ 明朝" panose="02020609040205080304" pitchFamily="17" charset="-128"/>
                          <a:ea typeface="ＭＳ 明朝" panose="02020609040205080304" pitchFamily="17" charset="-128"/>
                        </a:rPr>
                        <a:t>年</a:t>
                      </a:r>
                      <a:endParaRPr lang="en-US" sz="1100" b="0" i="0" u="none" strike="noStrike" dirty="0">
                        <a:solidFill>
                          <a:srgbClr val="000000"/>
                        </a:solidFill>
                        <a:effectLst/>
                        <a:latin typeface="ＭＳ 明朝" panose="02020609040205080304" pitchFamily="17" charset="-128"/>
                        <a:ea typeface="ＭＳ 明朝" panose="02020609040205080304" pitchFamily="17" charset="-128"/>
                      </a:endParaRPr>
                    </a:p>
                  </a:txBody>
                  <a:tcPr marL="4612" marR="4612" marT="461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100" b="0" i="0" u="none" strike="noStrike" dirty="0" smtClean="0">
                          <a:solidFill>
                            <a:srgbClr val="000000"/>
                          </a:solidFill>
                          <a:effectLst/>
                          <a:latin typeface="ＭＳ 明朝" panose="02020609040205080304" pitchFamily="17" charset="-128"/>
                          <a:ea typeface="ＭＳ 明朝" panose="02020609040205080304" pitchFamily="17" charset="-128"/>
                        </a:rPr>
                        <a:t>17</a:t>
                      </a:r>
                      <a:endParaRPr lang="en-US" altLang="ja-JP" sz="1100" b="0" i="0" u="none" strike="noStrike" dirty="0">
                        <a:solidFill>
                          <a:srgbClr val="000000"/>
                        </a:solidFill>
                        <a:effectLst/>
                        <a:latin typeface="ＭＳ 明朝" panose="02020609040205080304" pitchFamily="17" charset="-128"/>
                        <a:ea typeface="ＭＳ 明朝" panose="02020609040205080304" pitchFamily="17" charset="-128"/>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100" b="0" i="0" u="none" strike="noStrike" dirty="0" smtClean="0">
                          <a:solidFill>
                            <a:srgbClr val="000000"/>
                          </a:solidFill>
                          <a:effectLst/>
                          <a:latin typeface="ＭＳ 明朝" panose="02020609040205080304" pitchFamily="17" charset="-128"/>
                          <a:ea typeface="ＭＳ 明朝" panose="02020609040205080304" pitchFamily="17" charset="-128"/>
                        </a:rPr>
                        <a:t>10</a:t>
                      </a:r>
                      <a:endParaRPr lang="en-US" altLang="ja-JP" sz="1100" b="0" i="0" u="none" strike="noStrike" dirty="0">
                        <a:solidFill>
                          <a:srgbClr val="000000"/>
                        </a:solidFill>
                        <a:effectLst/>
                        <a:latin typeface="ＭＳ 明朝" panose="02020609040205080304" pitchFamily="17" charset="-128"/>
                        <a:ea typeface="ＭＳ 明朝" panose="02020609040205080304" pitchFamily="17" charset="-128"/>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100" b="0" i="0" u="none" strike="noStrike" dirty="0" smtClean="0">
                          <a:solidFill>
                            <a:srgbClr val="000000"/>
                          </a:solidFill>
                          <a:effectLst/>
                          <a:latin typeface="ＭＳ 明朝" panose="02020609040205080304" pitchFamily="17" charset="-128"/>
                          <a:ea typeface="ＭＳ 明朝" panose="02020609040205080304" pitchFamily="17" charset="-128"/>
                        </a:rPr>
                        <a:t>22</a:t>
                      </a:r>
                      <a:endParaRPr lang="en-US" altLang="ja-JP" sz="1100" b="0" i="0" u="none" strike="noStrike" dirty="0">
                        <a:solidFill>
                          <a:srgbClr val="000000"/>
                        </a:solidFill>
                        <a:effectLst/>
                        <a:latin typeface="ＭＳ 明朝" panose="02020609040205080304" pitchFamily="17" charset="-128"/>
                        <a:ea typeface="ＭＳ 明朝" panose="02020609040205080304" pitchFamily="17" charset="-128"/>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100" b="0" i="0" u="none" strike="noStrike" dirty="0" smtClean="0">
                          <a:solidFill>
                            <a:srgbClr val="000000"/>
                          </a:solidFill>
                          <a:effectLst/>
                          <a:latin typeface="ＭＳ 明朝" panose="02020609040205080304" pitchFamily="17" charset="-128"/>
                          <a:ea typeface="ＭＳ 明朝" panose="02020609040205080304" pitchFamily="17" charset="-128"/>
                        </a:rPr>
                        <a:t>19</a:t>
                      </a:r>
                      <a:endParaRPr lang="en-US" altLang="ja-JP" sz="1100" b="0" i="0" u="none" strike="noStrike" dirty="0">
                        <a:solidFill>
                          <a:srgbClr val="000000"/>
                        </a:solidFill>
                        <a:effectLst/>
                        <a:latin typeface="ＭＳ 明朝" panose="02020609040205080304" pitchFamily="17" charset="-128"/>
                        <a:ea typeface="ＭＳ 明朝" panose="02020609040205080304" pitchFamily="17" charset="-128"/>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100" b="0" i="0" u="none" strike="noStrike" dirty="0" smtClean="0">
                          <a:solidFill>
                            <a:srgbClr val="000000"/>
                          </a:solidFill>
                          <a:effectLst/>
                          <a:latin typeface="ＭＳ 明朝" panose="02020609040205080304" pitchFamily="17" charset="-128"/>
                          <a:ea typeface="ＭＳ 明朝" panose="02020609040205080304" pitchFamily="17" charset="-128"/>
                        </a:rPr>
                        <a:t>17</a:t>
                      </a:r>
                      <a:endParaRPr lang="en-US" altLang="ja-JP" sz="1100" b="0" i="0" u="none" strike="noStrike" dirty="0">
                        <a:solidFill>
                          <a:srgbClr val="000000"/>
                        </a:solidFill>
                        <a:effectLst/>
                        <a:latin typeface="ＭＳ 明朝" panose="02020609040205080304" pitchFamily="17" charset="-128"/>
                        <a:ea typeface="ＭＳ 明朝" panose="02020609040205080304" pitchFamily="17" charset="-128"/>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100" b="0" i="0" u="none" strike="noStrike" dirty="0" smtClean="0">
                          <a:solidFill>
                            <a:srgbClr val="000000"/>
                          </a:solidFill>
                          <a:effectLst/>
                          <a:latin typeface="ＭＳ 明朝" panose="02020609040205080304" pitchFamily="17" charset="-128"/>
                          <a:ea typeface="ＭＳ 明朝" panose="02020609040205080304" pitchFamily="17" charset="-128"/>
                        </a:rPr>
                        <a:t>22</a:t>
                      </a:r>
                      <a:endParaRPr lang="en-US" altLang="ja-JP" sz="1100" b="0" i="0" u="none" strike="noStrike" dirty="0">
                        <a:solidFill>
                          <a:srgbClr val="000000"/>
                        </a:solidFill>
                        <a:effectLst/>
                        <a:latin typeface="ＭＳ 明朝" panose="02020609040205080304" pitchFamily="17" charset="-128"/>
                        <a:ea typeface="ＭＳ 明朝" panose="02020609040205080304" pitchFamily="17" charset="-128"/>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100" b="0" i="0" u="none" strike="noStrike" dirty="0" smtClean="0">
                          <a:solidFill>
                            <a:srgbClr val="000000"/>
                          </a:solidFill>
                          <a:effectLst/>
                          <a:latin typeface="ＭＳ 明朝" panose="02020609040205080304" pitchFamily="17" charset="-128"/>
                          <a:ea typeface="ＭＳ 明朝" panose="02020609040205080304" pitchFamily="17" charset="-128"/>
                        </a:rPr>
                        <a:t>20</a:t>
                      </a:r>
                      <a:endParaRPr lang="en-US" altLang="ja-JP" sz="1100" b="0" i="0" u="none" strike="noStrike" dirty="0">
                        <a:solidFill>
                          <a:srgbClr val="000000"/>
                        </a:solidFill>
                        <a:effectLst/>
                        <a:latin typeface="ＭＳ 明朝" panose="02020609040205080304" pitchFamily="17" charset="-128"/>
                        <a:ea typeface="ＭＳ 明朝" panose="02020609040205080304" pitchFamily="17" charset="-128"/>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100" b="0" i="0" u="none" strike="noStrike" dirty="0" smtClean="0">
                          <a:solidFill>
                            <a:srgbClr val="000000"/>
                          </a:solidFill>
                          <a:effectLst/>
                          <a:latin typeface="ＭＳ 明朝" panose="02020609040205080304" pitchFamily="17" charset="-128"/>
                          <a:ea typeface="ＭＳ 明朝" panose="02020609040205080304" pitchFamily="17" charset="-128"/>
                        </a:rPr>
                        <a:t>22</a:t>
                      </a:r>
                      <a:endParaRPr lang="en-US" altLang="ja-JP" sz="1100" b="0" i="0" u="none" strike="noStrike" dirty="0">
                        <a:solidFill>
                          <a:srgbClr val="000000"/>
                        </a:solidFill>
                        <a:effectLst/>
                        <a:latin typeface="ＭＳ 明朝" panose="02020609040205080304" pitchFamily="17" charset="-128"/>
                        <a:ea typeface="ＭＳ 明朝" panose="02020609040205080304" pitchFamily="17" charset="-128"/>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100" b="0" i="0" u="none" strike="noStrike" dirty="0" smtClean="0">
                          <a:solidFill>
                            <a:srgbClr val="000000"/>
                          </a:solidFill>
                          <a:effectLst/>
                          <a:latin typeface="ＭＳ 明朝" panose="02020609040205080304" pitchFamily="17" charset="-128"/>
                          <a:ea typeface="ＭＳ 明朝" panose="02020609040205080304" pitchFamily="17" charset="-128"/>
                        </a:rPr>
                        <a:t>25</a:t>
                      </a:r>
                      <a:endParaRPr lang="en-US" altLang="ja-JP" sz="1100" b="0" i="0" u="none" strike="noStrike" dirty="0">
                        <a:solidFill>
                          <a:srgbClr val="000000"/>
                        </a:solidFill>
                        <a:effectLst/>
                        <a:latin typeface="ＭＳ 明朝" panose="02020609040205080304" pitchFamily="17" charset="-128"/>
                        <a:ea typeface="ＭＳ 明朝" panose="02020609040205080304" pitchFamily="17" charset="-128"/>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100" b="0" i="0" u="none" strike="noStrike" dirty="0" smtClean="0">
                          <a:solidFill>
                            <a:srgbClr val="000000"/>
                          </a:solidFill>
                          <a:effectLst/>
                          <a:latin typeface="ＭＳ 明朝" panose="02020609040205080304" pitchFamily="17" charset="-128"/>
                          <a:ea typeface="ＭＳ 明朝" panose="02020609040205080304" pitchFamily="17" charset="-128"/>
                        </a:rPr>
                        <a:t>19</a:t>
                      </a:r>
                      <a:endParaRPr lang="en-US" altLang="ja-JP" sz="1100" b="0" i="0" u="none" strike="noStrike" dirty="0">
                        <a:solidFill>
                          <a:srgbClr val="000000"/>
                        </a:solidFill>
                        <a:effectLst/>
                        <a:latin typeface="ＭＳ 明朝" panose="02020609040205080304" pitchFamily="17" charset="-128"/>
                        <a:ea typeface="ＭＳ 明朝" panose="02020609040205080304" pitchFamily="17" charset="-128"/>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100" b="0" i="0" u="none" strike="noStrike" dirty="0" smtClean="0">
                          <a:solidFill>
                            <a:srgbClr val="000000"/>
                          </a:solidFill>
                          <a:effectLst/>
                          <a:latin typeface="ＭＳ 明朝" panose="02020609040205080304" pitchFamily="17" charset="-128"/>
                          <a:ea typeface="ＭＳ 明朝" panose="02020609040205080304" pitchFamily="17" charset="-128"/>
                        </a:rPr>
                        <a:t>20</a:t>
                      </a:r>
                      <a:endParaRPr lang="en-US" altLang="ja-JP" sz="1100" b="0" i="0" u="none" strike="noStrike" dirty="0">
                        <a:solidFill>
                          <a:srgbClr val="000000"/>
                        </a:solidFill>
                        <a:effectLst/>
                        <a:latin typeface="ＭＳ 明朝" panose="02020609040205080304" pitchFamily="17" charset="-128"/>
                        <a:ea typeface="ＭＳ 明朝" panose="02020609040205080304" pitchFamily="17" charset="-128"/>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91911839"/>
                  </a:ext>
                </a:extLst>
              </a:tr>
              <a:tr h="300611">
                <a:tc>
                  <a:txBody>
                    <a:bodyPr/>
                    <a:lstStyle/>
                    <a:p>
                      <a:pPr algn="ctr" fontAlgn="ctr"/>
                      <a:r>
                        <a:rPr lang="en-US" sz="1100" b="0" i="0" u="none" strike="noStrike" dirty="0" smtClean="0">
                          <a:solidFill>
                            <a:srgbClr val="000000"/>
                          </a:solidFill>
                          <a:effectLst/>
                          <a:latin typeface="ＭＳ 明朝" panose="02020609040205080304" pitchFamily="17" charset="-128"/>
                          <a:ea typeface="ＭＳ 明朝" panose="02020609040205080304" pitchFamily="17" charset="-128"/>
                        </a:rPr>
                        <a:t>202</a:t>
                      </a:r>
                      <a:r>
                        <a:rPr lang="en-US" altLang="ja-JP" sz="1100" b="0" i="0" u="none" strike="noStrike" dirty="0" smtClean="0">
                          <a:solidFill>
                            <a:srgbClr val="000000"/>
                          </a:solidFill>
                          <a:effectLst/>
                          <a:latin typeface="ＭＳ 明朝" panose="02020609040205080304" pitchFamily="17" charset="-128"/>
                          <a:ea typeface="ＭＳ 明朝" panose="02020609040205080304" pitchFamily="17" charset="-128"/>
                        </a:rPr>
                        <a:t>2</a:t>
                      </a:r>
                      <a:r>
                        <a:rPr lang="ja-JP" altLang="en-US" sz="1100" b="0" i="0" u="none" strike="noStrike" dirty="0" smtClean="0">
                          <a:solidFill>
                            <a:srgbClr val="000000"/>
                          </a:solidFill>
                          <a:effectLst/>
                          <a:latin typeface="ＭＳ 明朝" panose="02020609040205080304" pitchFamily="17" charset="-128"/>
                          <a:ea typeface="ＭＳ 明朝" panose="02020609040205080304" pitchFamily="17" charset="-128"/>
                        </a:rPr>
                        <a:t>年</a:t>
                      </a:r>
                      <a:endParaRPr lang="en-US" sz="1100" b="0" i="0" u="none" strike="noStrike" dirty="0">
                        <a:solidFill>
                          <a:srgbClr val="000000"/>
                        </a:solidFill>
                        <a:effectLst/>
                        <a:latin typeface="ＭＳ 明朝" panose="02020609040205080304" pitchFamily="17" charset="-128"/>
                        <a:ea typeface="ＭＳ 明朝" panose="02020609040205080304" pitchFamily="17" charset="-128"/>
                      </a:endParaRPr>
                    </a:p>
                  </a:txBody>
                  <a:tcPr marL="4612" marR="4612" marT="461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100" b="0" i="0" u="none" strike="noStrike">
                          <a:solidFill>
                            <a:srgbClr val="000000"/>
                          </a:solidFill>
                          <a:effectLst/>
                          <a:latin typeface="ＭＳ 明朝" panose="02020609040205080304" pitchFamily="17" charset="-128"/>
                          <a:ea typeface="ＭＳ 明朝" panose="02020609040205080304" pitchFamily="17" charset="-128"/>
                        </a:rPr>
                        <a:t>20</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100" b="0" i="0" u="none" strike="noStrike">
                          <a:solidFill>
                            <a:srgbClr val="000000"/>
                          </a:solidFill>
                          <a:effectLst/>
                          <a:latin typeface="ＭＳ 明朝" panose="02020609040205080304" pitchFamily="17" charset="-128"/>
                          <a:ea typeface="ＭＳ 明朝" panose="02020609040205080304" pitchFamily="17" charset="-128"/>
                        </a:rPr>
                        <a:t>19</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100" b="0" i="0" u="none" strike="noStrike">
                          <a:solidFill>
                            <a:srgbClr val="000000"/>
                          </a:solidFill>
                          <a:effectLst/>
                          <a:latin typeface="ＭＳ 明朝" panose="02020609040205080304" pitchFamily="17" charset="-128"/>
                          <a:ea typeface="ＭＳ 明朝" panose="02020609040205080304" pitchFamily="17" charset="-128"/>
                        </a:rPr>
                        <a:t>21</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100" b="0" i="0" u="none" strike="noStrike">
                          <a:solidFill>
                            <a:srgbClr val="000000"/>
                          </a:solidFill>
                          <a:effectLst/>
                          <a:latin typeface="ＭＳ 明朝" panose="02020609040205080304" pitchFamily="17" charset="-128"/>
                          <a:ea typeface="ＭＳ 明朝" panose="02020609040205080304" pitchFamily="17" charset="-128"/>
                        </a:rPr>
                        <a:t>19</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100" b="0" i="0" u="none" strike="noStrike">
                          <a:solidFill>
                            <a:srgbClr val="000000"/>
                          </a:solidFill>
                          <a:effectLst/>
                          <a:latin typeface="ＭＳ 明朝" panose="02020609040205080304" pitchFamily="17" charset="-128"/>
                          <a:ea typeface="ＭＳ 明朝" panose="02020609040205080304" pitchFamily="17" charset="-128"/>
                        </a:rPr>
                        <a:t>56</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100" b="0" i="0" u="none" strike="noStrike">
                          <a:solidFill>
                            <a:srgbClr val="000000"/>
                          </a:solidFill>
                          <a:effectLst/>
                          <a:latin typeface="ＭＳ 明朝" panose="02020609040205080304" pitchFamily="17" charset="-128"/>
                          <a:ea typeface="ＭＳ 明朝" panose="02020609040205080304" pitchFamily="17" charset="-128"/>
                        </a:rPr>
                        <a:t>21</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100" b="0" i="0" u="none" strike="noStrike">
                          <a:solidFill>
                            <a:srgbClr val="000000"/>
                          </a:solidFill>
                          <a:effectLst/>
                          <a:latin typeface="ＭＳ 明朝" panose="02020609040205080304" pitchFamily="17" charset="-128"/>
                          <a:ea typeface="ＭＳ 明朝" panose="02020609040205080304" pitchFamily="17" charset="-128"/>
                        </a:rPr>
                        <a:t>20</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100" b="0" i="0" u="none" strike="noStrike">
                          <a:solidFill>
                            <a:srgbClr val="000000"/>
                          </a:solidFill>
                          <a:effectLst/>
                          <a:latin typeface="ＭＳ 明朝" panose="02020609040205080304" pitchFamily="17" charset="-128"/>
                          <a:ea typeface="ＭＳ 明朝" panose="02020609040205080304" pitchFamily="17" charset="-128"/>
                        </a:rPr>
                        <a:t>21</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100" b="0" i="0" u="none" strike="noStrike">
                          <a:solidFill>
                            <a:srgbClr val="000000"/>
                          </a:solidFill>
                          <a:effectLst/>
                          <a:latin typeface="ＭＳ 明朝" panose="02020609040205080304" pitchFamily="17" charset="-128"/>
                          <a:ea typeface="ＭＳ 明朝" panose="02020609040205080304" pitchFamily="17" charset="-128"/>
                        </a:rPr>
                        <a:t>20</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100" b="0" i="0" u="none" strike="noStrike">
                          <a:solidFill>
                            <a:srgbClr val="000000"/>
                          </a:solidFill>
                          <a:effectLst/>
                          <a:latin typeface="ＭＳ 明朝" panose="02020609040205080304" pitchFamily="17" charset="-128"/>
                          <a:ea typeface="ＭＳ 明朝" panose="02020609040205080304" pitchFamily="17" charset="-128"/>
                        </a:rPr>
                        <a:t>19</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100" b="0" i="0" u="none" strike="noStrike" dirty="0">
                          <a:solidFill>
                            <a:srgbClr val="000000"/>
                          </a:solidFill>
                          <a:effectLst/>
                          <a:latin typeface="ＭＳ 明朝" panose="02020609040205080304" pitchFamily="17" charset="-128"/>
                          <a:ea typeface="ＭＳ 明朝" panose="02020609040205080304" pitchFamily="17" charset="-128"/>
                        </a:rPr>
                        <a:t>20</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31933321"/>
                  </a:ext>
                </a:extLst>
              </a:tr>
            </a:tbl>
          </a:graphicData>
        </a:graphic>
      </p:graphicFrame>
      <p:sp>
        <p:nvSpPr>
          <p:cNvPr id="12" name="正方形/長方形 11"/>
          <p:cNvSpPr/>
          <p:nvPr/>
        </p:nvSpPr>
        <p:spPr>
          <a:xfrm>
            <a:off x="7953550" y="1492554"/>
            <a:ext cx="1237914" cy="36513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1100" dirty="0" smtClean="0">
                <a:solidFill>
                  <a:schemeClr val="tx1"/>
                </a:solidFill>
                <a:latin typeface="ＭＳ 明朝" panose="02020609040205080304" pitchFamily="17" charset="-128"/>
                <a:ea typeface="ＭＳ 明朝" panose="02020609040205080304" pitchFamily="17" charset="-128"/>
              </a:rPr>
              <a:t>（単位：回数）</a:t>
            </a:r>
            <a:endParaRPr kumimoji="1" lang="en-US" altLang="ja-JP" sz="1100" dirty="0" smtClean="0">
              <a:solidFill>
                <a:schemeClr val="tx1"/>
              </a:solidFill>
              <a:latin typeface="ＭＳ 明朝" panose="02020609040205080304" pitchFamily="17" charset="-128"/>
              <a:ea typeface="ＭＳ 明朝" panose="02020609040205080304" pitchFamily="17" charset="-128"/>
            </a:endParaRPr>
          </a:p>
        </p:txBody>
      </p:sp>
      <p:sp>
        <p:nvSpPr>
          <p:cNvPr id="22" name="正方形/長方形 21"/>
          <p:cNvSpPr/>
          <p:nvPr/>
        </p:nvSpPr>
        <p:spPr>
          <a:xfrm>
            <a:off x="6576127" y="2563922"/>
            <a:ext cx="2567873" cy="36513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1100" dirty="0" smtClean="0">
                <a:solidFill>
                  <a:schemeClr val="tx1"/>
                </a:solidFill>
                <a:latin typeface="ＭＳ 明朝" panose="02020609040205080304" pitchFamily="17" charset="-128"/>
                <a:ea typeface="ＭＳ 明朝" panose="02020609040205080304" pitchFamily="17" charset="-128"/>
              </a:rPr>
              <a:t>（月報（福祉・衛生行政統計）より）</a:t>
            </a:r>
            <a:endParaRPr kumimoji="1" lang="en-US" altLang="ja-JP" sz="1100" dirty="0" smtClean="0">
              <a:solidFill>
                <a:schemeClr val="tx1"/>
              </a:solidFill>
              <a:latin typeface="ＭＳ 明朝" panose="02020609040205080304" pitchFamily="17" charset="-128"/>
              <a:ea typeface="ＭＳ 明朝" panose="02020609040205080304" pitchFamily="17" charset="-128"/>
            </a:endParaRPr>
          </a:p>
        </p:txBody>
      </p:sp>
      <p:sp>
        <p:nvSpPr>
          <p:cNvPr id="23" name="正方形/長方形 22"/>
          <p:cNvSpPr/>
          <p:nvPr/>
        </p:nvSpPr>
        <p:spPr>
          <a:xfrm>
            <a:off x="341123" y="2554212"/>
            <a:ext cx="4670824" cy="33861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en-US" altLang="ja-JP" sz="1000" dirty="0" smtClean="0">
                <a:solidFill>
                  <a:schemeClr val="tx1"/>
                </a:solidFill>
                <a:latin typeface="ＭＳ 明朝" panose="02020609040205080304" pitchFamily="17" charset="-128"/>
                <a:ea typeface="ＭＳ 明朝" panose="02020609040205080304" pitchFamily="17" charset="-128"/>
              </a:rPr>
              <a:t>※</a:t>
            </a:r>
            <a:r>
              <a:rPr kumimoji="1" lang="ja-JP" altLang="en-US" sz="1000" dirty="0" smtClean="0">
                <a:solidFill>
                  <a:schemeClr val="tx1"/>
                </a:solidFill>
                <a:latin typeface="ＭＳ 明朝" panose="02020609040205080304" pitchFamily="17" charset="-128"/>
                <a:ea typeface="ＭＳ 明朝" panose="02020609040205080304" pitchFamily="17" charset="-128"/>
              </a:rPr>
              <a:t>グループワーク</a:t>
            </a:r>
            <a:r>
              <a:rPr kumimoji="1" lang="en-US" altLang="ja-JP" sz="1000" dirty="0" smtClean="0">
                <a:solidFill>
                  <a:schemeClr val="tx1"/>
                </a:solidFill>
                <a:latin typeface="ＭＳ 明朝" panose="02020609040205080304" pitchFamily="17" charset="-128"/>
                <a:ea typeface="ＭＳ 明朝" panose="02020609040205080304" pitchFamily="17" charset="-128"/>
              </a:rPr>
              <a:t>…</a:t>
            </a:r>
            <a:r>
              <a:rPr kumimoji="1" lang="ja-JP" altLang="en-US" sz="1000" dirty="0" smtClean="0">
                <a:solidFill>
                  <a:schemeClr val="tx1"/>
                </a:solidFill>
                <a:latin typeface="ＭＳ 明朝" panose="02020609040205080304" pitchFamily="17" charset="-128"/>
                <a:ea typeface="ＭＳ 明朝" panose="02020609040205080304" pitchFamily="17" charset="-128"/>
              </a:rPr>
              <a:t>家族講座、回復プログラム等</a:t>
            </a:r>
            <a:endParaRPr kumimoji="1" lang="en-US" altLang="ja-JP" sz="1000" dirty="0" smtClean="0">
              <a:solidFill>
                <a:schemeClr val="tx1"/>
              </a:solidFill>
              <a:latin typeface="ＭＳ 明朝" panose="02020609040205080304" pitchFamily="17" charset="-128"/>
              <a:ea typeface="ＭＳ 明朝" panose="02020609040205080304" pitchFamily="17" charset="-128"/>
            </a:endParaRPr>
          </a:p>
          <a:p>
            <a:r>
              <a:rPr kumimoji="1" lang="ja-JP" altLang="en-US" sz="1000" dirty="0">
                <a:solidFill>
                  <a:schemeClr val="tx1"/>
                </a:solidFill>
                <a:latin typeface="ＭＳ 明朝" panose="02020609040205080304" pitchFamily="17" charset="-128"/>
                <a:ea typeface="ＭＳ 明朝" panose="02020609040205080304" pitchFamily="17" charset="-128"/>
              </a:rPr>
              <a:t>　</a:t>
            </a:r>
            <a:r>
              <a:rPr kumimoji="1" lang="ja-JP" altLang="en-US" sz="1000" dirty="0" smtClean="0">
                <a:solidFill>
                  <a:schemeClr val="tx1"/>
                </a:solidFill>
                <a:latin typeface="ＭＳ 明朝" panose="02020609040205080304" pitchFamily="17" charset="-128"/>
                <a:ea typeface="ＭＳ 明朝" panose="02020609040205080304" pitchFamily="17" charset="-128"/>
              </a:rPr>
              <a:t>アルコール関連</a:t>
            </a:r>
            <a:r>
              <a:rPr kumimoji="1" lang="en-US" altLang="ja-JP" sz="1000" dirty="0" smtClean="0">
                <a:solidFill>
                  <a:schemeClr val="tx1"/>
                </a:solidFill>
                <a:latin typeface="ＭＳ 明朝" panose="02020609040205080304" pitchFamily="17" charset="-128"/>
                <a:ea typeface="ＭＳ 明朝" panose="02020609040205080304" pitchFamily="17" charset="-128"/>
              </a:rPr>
              <a:t>…</a:t>
            </a:r>
            <a:r>
              <a:rPr kumimoji="1" lang="ja-JP" altLang="en-US" sz="1000" dirty="0" smtClean="0">
                <a:solidFill>
                  <a:schemeClr val="tx1"/>
                </a:solidFill>
                <a:latin typeface="ＭＳ 明朝" panose="02020609040205080304" pitchFamily="17" charset="-128"/>
                <a:ea typeface="ＭＳ 明朝" panose="02020609040205080304" pitchFamily="17" charset="-128"/>
              </a:rPr>
              <a:t>アルコール、ギャンブル等、その他アディクション</a:t>
            </a:r>
            <a:endParaRPr kumimoji="1" lang="en-US" altLang="ja-JP" sz="1000" dirty="0" smtClean="0">
              <a:solidFill>
                <a:schemeClr val="tx1"/>
              </a:solidFill>
              <a:latin typeface="ＭＳ 明朝" panose="02020609040205080304" pitchFamily="17" charset="-128"/>
              <a:ea typeface="ＭＳ 明朝" panose="02020609040205080304" pitchFamily="17" charset="-128"/>
            </a:endParaRPr>
          </a:p>
        </p:txBody>
      </p:sp>
      <p:sp>
        <p:nvSpPr>
          <p:cNvPr id="24" name="正方形/長方形 23"/>
          <p:cNvSpPr/>
          <p:nvPr/>
        </p:nvSpPr>
        <p:spPr>
          <a:xfrm>
            <a:off x="343543" y="609337"/>
            <a:ext cx="8802877" cy="108461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1200" dirty="0" smtClean="0">
                <a:solidFill>
                  <a:schemeClr val="tx1"/>
                </a:solidFill>
                <a:latin typeface="ＭＳ 明朝" panose="02020609040205080304" pitchFamily="17" charset="-128"/>
                <a:ea typeface="ＭＳ 明朝" panose="02020609040205080304" pitchFamily="17" charset="-128"/>
              </a:rPr>
              <a:t>・</a:t>
            </a:r>
            <a:r>
              <a:rPr kumimoji="1" lang="ja-JP" altLang="en-US" sz="1200" dirty="0">
                <a:solidFill>
                  <a:schemeClr val="tx1"/>
                </a:solidFill>
                <a:latin typeface="ＭＳ 明朝" panose="02020609040205080304" pitchFamily="17" charset="-128"/>
                <a:ea typeface="ＭＳ 明朝" panose="02020609040205080304" pitchFamily="17" charset="-128"/>
              </a:rPr>
              <a:t>外出</a:t>
            </a:r>
            <a:r>
              <a:rPr kumimoji="1" lang="ja-JP" altLang="en-US" sz="1200" dirty="0" smtClean="0">
                <a:solidFill>
                  <a:schemeClr val="tx1"/>
                </a:solidFill>
                <a:latin typeface="ＭＳ 明朝" panose="02020609040205080304" pitchFamily="17" charset="-128"/>
                <a:ea typeface="ＭＳ 明朝" panose="02020609040205080304" pitchFamily="17" charset="-128"/>
              </a:rPr>
              <a:t>の機会が減り、在宅時間が延長したことでの家族関係の変化や、自助グループや家族会が休止やオンライン開催</a:t>
            </a:r>
            <a:endParaRPr kumimoji="1" lang="en-US" altLang="ja-JP" sz="1200" dirty="0" smtClean="0">
              <a:solidFill>
                <a:schemeClr val="tx1"/>
              </a:solidFill>
              <a:latin typeface="ＭＳ 明朝" panose="02020609040205080304" pitchFamily="17" charset="-128"/>
              <a:ea typeface="ＭＳ 明朝" panose="02020609040205080304" pitchFamily="17" charset="-128"/>
            </a:endParaRPr>
          </a:p>
          <a:p>
            <a:r>
              <a:rPr kumimoji="1" lang="ja-JP" altLang="en-US" sz="1200" dirty="0">
                <a:solidFill>
                  <a:schemeClr val="tx1"/>
                </a:solidFill>
                <a:latin typeface="ＭＳ 明朝" panose="02020609040205080304" pitchFamily="17" charset="-128"/>
                <a:ea typeface="ＭＳ 明朝" panose="02020609040205080304" pitchFamily="17" charset="-128"/>
              </a:rPr>
              <a:t>　</a:t>
            </a:r>
            <a:r>
              <a:rPr kumimoji="1" lang="ja-JP" altLang="en-US" sz="1200" dirty="0" smtClean="0">
                <a:solidFill>
                  <a:schemeClr val="tx1"/>
                </a:solidFill>
                <a:latin typeface="ＭＳ 明朝" panose="02020609040205080304" pitchFamily="17" charset="-128"/>
                <a:ea typeface="ＭＳ 明朝" panose="02020609040205080304" pitchFamily="17" charset="-128"/>
              </a:rPr>
              <a:t>となり、実際に人が集まる場を求めて参加する人などがセンターの回復プログラムや家族講座へ参加している</a:t>
            </a:r>
            <a:endParaRPr kumimoji="1" lang="en-US" altLang="ja-JP" sz="1200" dirty="0" smtClean="0">
              <a:solidFill>
                <a:schemeClr val="tx1"/>
              </a:solidFill>
              <a:latin typeface="ＭＳ 明朝" panose="02020609040205080304" pitchFamily="17" charset="-128"/>
              <a:ea typeface="ＭＳ 明朝" panose="02020609040205080304" pitchFamily="17" charset="-128"/>
            </a:endParaRPr>
          </a:p>
          <a:p>
            <a:r>
              <a:rPr kumimoji="1" lang="ja-JP" altLang="en-US" sz="1200" dirty="0">
                <a:solidFill>
                  <a:schemeClr val="tx1"/>
                </a:solidFill>
                <a:latin typeface="ＭＳ 明朝" panose="02020609040205080304" pitchFamily="17" charset="-128"/>
                <a:ea typeface="ＭＳ 明朝" panose="02020609040205080304" pitchFamily="17" charset="-128"/>
              </a:rPr>
              <a:t>　</a:t>
            </a:r>
            <a:r>
              <a:rPr kumimoji="1" lang="ja-JP" altLang="en-US" sz="1200" dirty="0" smtClean="0">
                <a:solidFill>
                  <a:schemeClr val="tx1"/>
                </a:solidFill>
                <a:latin typeface="ＭＳ 明朝" panose="02020609040205080304" pitchFamily="17" charset="-128"/>
                <a:ea typeface="ＭＳ 明朝" panose="02020609040205080304" pitchFamily="17" charset="-128"/>
              </a:rPr>
              <a:t>（センターでのグループワークは継続して実施しているため、関係機関からの紹介で参加するケースもあり）</a:t>
            </a:r>
            <a:endParaRPr kumimoji="1" lang="en-US" altLang="ja-JP" sz="1200" dirty="0" smtClean="0">
              <a:solidFill>
                <a:schemeClr val="tx1"/>
              </a:solidFill>
              <a:latin typeface="ＭＳ 明朝" panose="02020609040205080304" pitchFamily="17" charset="-128"/>
              <a:ea typeface="ＭＳ 明朝" panose="02020609040205080304" pitchFamily="17" charset="-128"/>
            </a:endParaRPr>
          </a:p>
          <a:p>
            <a:endParaRPr kumimoji="1" lang="en-US" altLang="ja-JP" sz="400" dirty="0">
              <a:solidFill>
                <a:schemeClr val="tx1"/>
              </a:solidFill>
              <a:latin typeface="ＭＳ 明朝" panose="02020609040205080304" pitchFamily="17" charset="-128"/>
              <a:ea typeface="ＭＳ 明朝" panose="02020609040205080304" pitchFamily="17" charset="-128"/>
            </a:endParaRPr>
          </a:p>
          <a:p>
            <a:r>
              <a:rPr kumimoji="1" lang="ja-JP" altLang="en-US" sz="1200" dirty="0" smtClean="0">
                <a:solidFill>
                  <a:schemeClr val="tx1"/>
                </a:solidFill>
                <a:latin typeface="ＭＳ 明朝" panose="02020609040205080304" pitchFamily="17" charset="-128"/>
                <a:ea typeface="ＭＳ 明朝" panose="02020609040205080304" pitchFamily="17" charset="-128"/>
              </a:rPr>
              <a:t>・回復プログラムや家族講座の実施にあたっては、コロナ禍での不調や工夫について取り上げるなど、講師や助言者等</a:t>
            </a:r>
            <a:endParaRPr kumimoji="1" lang="en-US" altLang="ja-JP" sz="1200" dirty="0" smtClean="0">
              <a:solidFill>
                <a:schemeClr val="tx1"/>
              </a:solidFill>
              <a:latin typeface="ＭＳ 明朝" panose="02020609040205080304" pitchFamily="17" charset="-128"/>
              <a:ea typeface="ＭＳ 明朝" panose="02020609040205080304" pitchFamily="17" charset="-128"/>
            </a:endParaRPr>
          </a:p>
          <a:p>
            <a:r>
              <a:rPr kumimoji="1" lang="ja-JP" altLang="en-US" sz="1200" dirty="0">
                <a:solidFill>
                  <a:schemeClr val="tx1"/>
                </a:solidFill>
                <a:latin typeface="ＭＳ 明朝" panose="02020609040205080304" pitchFamily="17" charset="-128"/>
                <a:ea typeface="ＭＳ 明朝" panose="02020609040205080304" pitchFamily="17" charset="-128"/>
              </a:rPr>
              <a:t>　</a:t>
            </a:r>
            <a:r>
              <a:rPr kumimoji="1" lang="ja-JP" altLang="en-US" sz="1200" dirty="0" smtClean="0">
                <a:solidFill>
                  <a:schemeClr val="tx1"/>
                </a:solidFill>
                <a:latin typeface="ＭＳ 明朝" panose="02020609040205080304" pitchFamily="17" charset="-128"/>
                <a:ea typeface="ＭＳ 明朝" panose="02020609040205080304" pitchFamily="17" charset="-128"/>
              </a:rPr>
              <a:t>とも情報交換を行いながら取組を進めている</a:t>
            </a:r>
            <a:endParaRPr kumimoji="1" lang="en-US" altLang="ja-JP" sz="1200" dirty="0" smtClean="0">
              <a:solidFill>
                <a:schemeClr val="tx1"/>
              </a:solidFill>
              <a:latin typeface="ＭＳ 明朝" panose="02020609040205080304" pitchFamily="17" charset="-128"/>
              <a:ea typeface="ＭＳ 明朝" panose="02020609040205080304" pitchFamily="17" charset="-128"/>
            </a:endParaRPr>
          </a:p>
        </p:txBody>
      </p:sp>
      <p:sp>
        <p:nvSpPr>
          <p:cNvPr id="25" name="正方形/長方形 24"/>
          <p:cNvSpPr/>
          <p:nvPr/>
        </p:nvSpPr>
        <p:spPr>
          <a:xfrm>
            <a:off x="187583" y="3146890"/>
            <a:ext cx="8847921" cy="3636000"/>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角丸四角形 25"/>
          <p:cNvSpPr/>
          <p:nvPr/>
        </p:nvSpPr>
        <p:spPr>
          <a:xfrm>
            <a:off x="187583" y="3014393"/>
            <a:ext cx="1434183" cy="306956"/>
          </a:xfrm>
          <a:prstGeom prst="roundRect">
            <a:avLst>
              <a:gd name="adj" fmla="val 0"/>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latin typeface="ＭＳ ゴシック" panose="020B0609070205080204" pitchFamily="49" charset="-128"/>
                <a:ea typeface="ＭＳ ゴシック" panose="020B0609070205080204" pitchFamily="49" charset="-128"/>
              </a:rPr>
              <a:t>３</a:t>
            </a:r>
            <a:r>
              <a:rPr kumimoji="1" lang="ja-JP" altLang="en-US" sz="1400" b="1" dirty="0" smtClean="0">
                <a:latin typeface="ＭＳ ゴシック" panose="020B0609070205080204" pitchFamily="49" charset="-128"/>
                <a:ea typeface="ＭＳ ゴシック" panose="020B0609070205080204" pitchFamily="49" charset="-128"/>
              </a:rPr>
              <a:t>　研修</a:t>
            </a:r>
            <a:endParaRPr kumimoji="1" lang="ja-JP" altLang="en-US" sz="1400" b="1" dirty="0">
              <a:latin typeface="ＭＳ ゴシック" panose="020B0609070205080204" pitchFamily="49" charset="-128"/>
              <a:ea typeface="ＭＳ ゴシック" panose="020B0609070205080204" pitchFamily="49" charset="-128"/>
            </a:endParaRPr>
          </a:p>
        </p:txBody>
      </p:sp>
      <p:sp>
        <p:nvSpPr>
          <p:cNvPr id="27" name="角丸四角形 26"/>
          <p:cNvSpPr/>
          <p:nvPr/>
        </p:nvSpPr>
        <p:spPr>
          <a:xfrm>
            <a:off x="187583" y="45135"/>
            <a:ext cx="1805120" cy="306956"/>
          </a:xfrm>
          <a:prstGeom prst="roundRect">
            <a:avLst>
              <a:gd name="adj" fmla="val 0"/>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latin typeface="ＭＳ ゴシック" panose="020B0609070205080204" pitchFamily="49" charset="-128"/>
                <a:ea typeface="ＭＳ ゴシック" panose="020B0609070205080204" pitchFamily="49" charset="-128"/>
              </a:rPr>
              <a:t>２</a:t>
            </a:r>
            <a:r>
              <a:rPr kumimoji="1" lang="ja-JP" altLang="en-US" sz="1400" b="1" dirty="0" smtClean="0">
                <a:latin typeface="ＭＳ ゴシック" panose="020B0609070205080204" pitchFamily="49" charset="-128"/>
                <a:ea typeface="ＭＳ ゴシック" panose="020B0609070205080204" pitchFamily="49" charset="-128"/>
              </a:rPr>
              <a:t>　グループワーク</a:t>
            </a:r>
            <a:endParaRPr kumimoji="1" lang="ja-JP" altLang="en-US" sz="1400" b="1" dirty="0">
              <a:latin typeface="ＭＳ ゴシック" panose="020B0609070205080204" pitchFamily="49" charset="-128"/>
              <a:ea typeface="ＭＳ ゴシック" panose="020B0609070205080204" pitchFamily="49" charset="-128"/>
            </a:endParaRPr>
          </a:p>
        </p:txBody>
      </p:sp>
      <p:sp>
        <p:nvSpPr>
          <p:cNvPr id="28" name="正方形/長方形 27"/>
          <p:cNvSpPr/>
          <p:nvPr/>
        </p:nvSpPr>
        <p:spPr>
          <a:xfrm>
            <a:off x="231402" y="3332121"/>
            <a:ext cx="4829884" cy="36513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1400" b="1" dirty="0" smtClean="0">
                <a:solidFill>
                  <a:schemeClr val="tx1"/>
                </a:solidFill>
                <a:latin typeface="ＭＳ ゴシック" panose="020B0609070205080204" pitchFamily="49" charset="-128"/>
                <a:ea typeface="ＭＳ ゴシック" panose="020B0609070205080204" pitchFamily="49" charset="-128"/>
              </a:rPr>
              <a:t>〇依存症支援者研修事業</a:t>
            </a:r>
            <a:endParaRPr kumimoji="1" lang="en-US" altLang="ja-JP" sz="1400" b="1" dirty="0" smtClean="0">
              <a:solidFill>
                <a:schemeClr val="tx1"/>
              </a:solidFill>
              <a:latin typeface="ＭＳ ゴシック" panose="020B0609070205080204" pitchFamily="49" charset="-128"/>
              <a:ea typeface="ＭＳ ゴシック" panose="020B0609070205080204" pitchFamily="49" charset="-128"/>
            </a:endParaRPr>
          </a:p>
        </p:txBody>
      </p:sp>
      <p:sp>
        <p:nvSpPr>
          <p:cNvPr id="29" name="正方形/長方形 28"/>
          <p:cNvSpPr/>
          <p:nvPr/>
        </p:nvSpPr>
        <p:spPr>
          <a:xfrm>
            <a:off x="341123" y="3574973"/>
            <a:ext cx="8802877" cy="5225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1200" dirty="0" smtClean="0">
                <a:solidFill>
                  <a:schemeClr val="tx1"/>
                </a:solidFill>
                <a:latin typeface="ＭＳ 明朝" panose="02020609040205080304" pitchFamily="17" charset="-128"/>
                <a:ea typeface="ＭＳ 明朝" panose="02020609040205080304" pitchFamily="17" charset="-128"/>
              </a:rPr>
              <a:t>・令和３年度より、区市町村等の職員を対象に、依存症の方等に対する支援を行う人材を養成することを目的とした</a:t>
            </a:r>
            <a:endParaRPr kumimoji="1" lang="en-US" altLang="ja-JP" sz="1200" dirty="0" smtClean="0">
              <a:solidFill>
                <a:schemeClr val="tx1"/>
              </a:solidFill>
              <a:latin typeface="ＭＳ 明朝" panose="02020609040205080304" pitchFamily="17" charset="-128"/>
              <a:ea typeface="ＭＳ 明朝" panose="02020609040205080304" pitchFamily="17" charset="-128"/>
            </a:endParaRPr>
          </a:p>
          <a:p>
            <a:r>
              <a:rPr kumimoji="1" lang="ja-JP" altLang="en-US" sz="1200" dirty="0">
                <a:solidFill>
                  <a:schemeClr val="tx1"/>
                </a:solidFill>
                <a:latin typeface="ＭＳ 明朝" panose="02020609040205080304" pitchFamily="17" charset="-128"/>
                <a:ea typeface="ＭＳ 明朝" panose="02020609040205080304" pitchFamily="17" charset="-128"/>
              </a:rPr>
              <a:t>　</a:t>
            </a:r>
            <a:r>
              <a:rPr kumimoji="1" lang="ja-JP" altLang="en-US" sz="1200" dirty="0" smtClean="0">
                <a:solidFill>
                  <a:schemeClr val="tx1"/>
                </a:solidFill>
                <a:latin typeface="ＭＳ 明朝" panose="02020609040205080304" pitchFamily="17" charset="-128"/>
                <a:ea typeface="ＭＳ 明朝" panose="02020609040205080304" pitchFamily="17" charset="-128"/>
              </a:rPr>
              <a:t>依存症対策総合支援事業に基づく「依存症支援者研修」を実施</a:t>
            </a:r>
            <a:endParaRPr kumimoji="1" lang="en-US" altLang="ja-JP" sz="1200" dirty="0" smtClean="0">
              <a:solidFill>
                <a:schemeClr val="tx1"/>
              </a:solidFill>
              <a:latin typeface="ＭＳ 明朝" panose="02020609040205080304" pitchFamily="17" charset="-128"/>
              <a:ea typeface="ＭＳ 明朝" panose="02020609040205080304" pitchFamily="17" charset="-128"/>
            </a:endParaRPr>
          </a:p>
        </p:txBody>
      </p:sp>
      <p:sp>
        <p:nvSpPr>
          <p:cNvPr id="35" name="正方形/長方形 34"/>
          <p:cNvSpPr/>
          <p:nvPr/>
        </p:nvSpPr>
        <p:spPr>
          <a:xfrm>
            <a:off x="339982" y="5231283"/>
            <a:ext cx="8611433" cy="1220009"/>
          </a:xfrm>
          <a:prstGeom prst="rect">
            <a:avLst/>
          </a:prstGeom>
          <a:noFill/>
          <a:ln>
            <a:solidFill>
              <a:schemeClr val="tx2"/>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正方形/長方形 35"/>
          <p:cNvSpPr/>
          <p:nvPr/>
        </p:nvSpPr>
        <p:spPr>
          <a:xfrm>
            <a:off x="339983" y="4055534"/>
            <a:ext cx="8611433" cy="1134691"/>
          </a:xfrm>
          <a:prstGeom prst="rect">
            <a:avLst/>
          </a:prstGeom>
          <a:noFill/>
          <a:ln>
            <a:solidFill>
              <a:schemeClr val="tx2"/>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正方形/長方形 30"/>
          <p:cNvSpPr/>
          <p:nvPr/>
        </p:nvSpPr>
        <p:spPr>
          <a:xfrm>
            <a:off x="341123" y="4051376"/>
            <a:ext cx="2315813" cy="33492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1200" b="1" dirty="0" smtClean="0">
                <a:solidFill>
                  <a:schemeClr val="tx1"/>
                </a:solidFill>
                <a:latin typeface="ＭＳ ゴシック" panose="020B0609070205080204" pitchFamily="49" charset="-128"/>
                <a:ea typeface="ＭＳ ゴシック" panose="020B0609070205080204" pitchFamily="49" charset="-128"/>
              </a:rPr>
              <a:t>≪ 依存症相談対応研修 ≫</a:t>
            </a:r>
            <a:endParaRPr kumimoji="1" lang="en-US" altLang="ja-JP" sz="1200" b="1" dirty="0" smtClean="0">
              <a:solidFill>
                <a:schemeClr val="tx1"/>
              </a:solidFill>
              <a:latin typeface="ＭＳ ゴシック" panose="020B0609070205080204" pitchFamily="49" charset="-128"/>
              <a:ea typeface="ＭＳ ゴシック" panose="020B0609070205080204" pitchFamily="49" charset="-128"/>
            </a:endParaRPr>
          </a:p>
        </p:txBody>
      </p:sp>
      <p:sp>
        <p:nvSpPr>
          <p:cNvPr id="32" name="正方形/長方形 31"/>
          <p:cNvSpPr/>
          <p:nvPr/>
        </p:nvSpPr>
        <p:spPr>
          <a:xfrm>
            <a:off x="385026" y="4264084"/>
            <a:ext cx="8802877" cy="10073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1200" dirty="0" smtClean="0">
                <a:solidFill>
                  <a:schemeClr val="tx1"/>
                </a:solidFill>
                <a:latin typeface="ＭＳ 明朝" panose="02020609040205080304" pitchFamily="17" charset="-128"/>
                <a:ea typeface="ＭＳ 明朝" panose="02020609040205080304" pitchFamily="17" charset="-128"/>
              </a:rPr>
              <a:t>・相談支援経験のある関係機関職員を対象にスキルアップを目的として実施</a:t>
            </a:r>
            <a:endParaRPr kumimoji="1" lang="en-US" altLang="ja-JP" sz="1200" dirty="0" smtClean="0">
              <a:solidFill>
                <a:schemeClr val="tx1"/>
              </a:solidFill>
              <a:latin typeface="ＭＳ 明朝" panose="02020609040205080304" pitchFamily="17" charset="-128"/>
              <a:ea typeface="ＭＳ 明朝" panose="02020609040205080304" pitchFamily="17" charset="-128"/>
            </a:endParaRPr>
          </a:p>
          <a:p>
            <a:endParaRPr kumimoji="1" lang="en-US" altLang="ja-JP" sz="400" dirty="0" smtClean="0">
              <a:solidFill>
                <a:schemeClr val="tx1"/>
              </a:solidFill>
              <a:latin typeface="ＭＳ 明朝" panose="02020609040205080304" pitchFamily="17" charset="-128"/>
              <a:ea typeface="ＭＳ 明朝" panose="02020609040205080304" pitchFamily="17" charset="-128"/>
            </a:endParaRPr>
          </a:p>
          <a:p>
            <a:r>
              <a:rPr kumimoji="1" lang="ja-JP" altLang="en-US" sz="1200" dirty="0" smtClean="0">
                <a:solidFill>
                  <a:schemeClr val="tx1"/>
                </a:solidFill>
                <a:latin typeface="ＭＳ 明朝" panose="02020609040205080304" pitchFamily="17" charset="-128"/>
                <a:ea typeface="ＭＳ 明朝" panose="02020609040205080304" pitchFamily="17" charset="-128"/>
              </a:rPr>
              <a:t>　</a:t>
            </a:r>
            <a:r>
              <a:rPr kumimoji="1" lang="en-US" altLang="ja-JP" sz="1200" dirty="0" smtClean="0">
                <a:solidFill>
                  <a:schemeClr val="tx1"/>
                </a:solidFill>
                <a:latin typeface="ＭＳ 明朝" panose="02020609040205080304" pitchFamily="17" charset="-128"/>
                <a:ea typeface="ＭＳ 明朝" panose="02020609040205080304" pitchFamily="17" charset="-128"/>
              </a:rPr>
              <a:t>【</a:t>
            </a:r>
            <a:r>
              <a:rPr kumimoji="1" lang="ja-JP" altLang="en-US" sz="1200" dirty="0" smtClean="0">
                <a:solidFill>
                  <a:schemeClr val="tx1"/>
                </a:solidFill>
                <a:latin typeface="ＭＳ 明朝" panose="02020609040205080304" pitchFamily="17" charset="-128"/>
                <a:ea typeface="ＭＳ 明朝" panose="02020609040205080304" pitchFamily="17" charset="-128"/>
              </a:rPr>
              <a:t>令和４年度開催実績</a:t>
            </a:r>
            <a:r>
              <a:rPr kumimoji="1" lang="en-US" altLang="ja-JP" sz="1200" dirty="0" smtClean="0">
                <a:solidFill>
                  <a:schemeClr val="tx1"/>
                </a:solidFill>
                <a:latin typeface="ＭＳ 明朝" panose="02020609040205080304" pitchFamily="17" charset="-128"/>
                <a:ea typeface="ＭＳ 明朝" panose="02020609040205080304" pitchFamily="17" charset="-128"/>
              </a:rPr>
              <a:t>】</a:t>
            </a:r>
          </a:p>
          <a:p>
            <a:r>
              <a:rPr kumimoji="1" lang="ja-JP" altLang="en-US" sz="1200" dirty="0">
                <a:solidFill>
                  <a:schemeClr val="tx1"/>
                </a:solidFill>
                <a:latin typeface="ＭＳ 明朝" panose="02020609040205080304" pitchFamily="17" charset="-128"/>
                <a:ea typeface="ＭＳ 明朝" panose="02020609040205080304" pitchFamily="17" charset="-128"/>
              </a:rPr>
              <a:t>　</a:t>
            </a:r>
            <a:r>
              <a:rPr kumimoji="1" lang="ja-JP" altLang="en-US" sz="1200" dirty="0" smtClean="0">
                <a:solidFill>
                  <a:schemeClr val="tx1"/>
                </a:solidFill>
                <a:latin typeface="ＭＳ 明朝" panose="02020609040205080304" pitchFamily="17" charset="-128"/>
                <a:ea typeface="ＭＳ 明朝" panose="02020609040205080304" pitchFamily="17" charset="-128"/>
              </a:rPr>
              <a:t>　◆ 「アルコール依存症について理解し支援に活かす」（令和４年</a:t>
            </a:r>
            <a:r>
              <a:rPr kumimoji="1" lang="ja-JP" altLang="en-US" sz="1200" dirty="0">
                <a:solidFill>
                  <a:schemeClr val="tx1"/>
                </a:solidFill>
                <a:latin typeface="ＭＳ 明朝" panose="02020609040205080304" pitchFamily="17" charset="-128"/>
                <a:ea typeface="ＭＳ 明朝" panose="02020609040205080304" pitchFamily="17" charset="-128"/>
              </a:rPr>
              <a:t>８</a:t>
            </a:r>
            <a:r>
              <a:rPr kumimoji="1" lang="ja-JP" altLang="en-US" sz="1200" dirty="0" smtClean="0">
                <a:solidFill>
                  <a:schemeClr val="tx1"/>
                </a:solidFill>
                <a:latin typeface="ＭＳ 明朝" panose="02020609040205080304" pitchFamily="17" charset="-128"/>
                <a:ea typeface="ＭＳ 明朝" panose="02020609040205080304" pitchFamily="17" charset="-128"/>
              </a:rPr>
              <a:t>月開催）</a:t>
            </a:r>
            <a:endParaRPr kumimoji="1" lang="en-US" altLang="ja-JP" sz="1200" dirty="0" smtClean="0">
              <a:solidFill>
                <a:schemeClr val="tx1"/>
              </a:solidFill>
              <a:latin typeface="ＭＳ 明朝" panose="02020609040205080304" pitchFamily="17" charset="-128"/>
              <a:ea typeface="ＭＳ 明朝" panose="02020609040205080304" pitchFamily="17" charset="-128"/>
            </a:endParaRPr>
          </a:p>
          <a:p>
            <a:r>
              <a:rPr kumimoji="1" lang="ja-JP" altLang="en-US" sz="1200" dirty="0">
                <a:solidFill>
                  <a:schemeClr val="tx1"/>
                </a:solidFill>
                <a:latin typeface="ＭＳ 明朝" panose="02020609040205080304" pitchFamily="17" charset="-128"/>
                <a:ea typeface="ＭＳ 明朝" panose="02020609040205080304" pitchFamily="17" charset="-128"/>
              </a:rPr>
              <a:t>　</a:t>
            </a:r>
            <a:r>
              <a:rPr kumimoji="1" lang="ja-JP" altLang="en-US" sz="1200" dirty="0" smtClean="0">
                <a:solidFill>
                  <a:schemeClr val="tx1"/>
                </a:solidFill>
                <a:latin typeface="ＭＳ 明朝" panose="02020609040205080304" pitchFamily="17" charset="-128"/>
                <a:ea typeface="ＭＳ 明朝" panose="02020609040205080304" pitchFamily="17" charset="-128"/>
              </a:rPr>
              <a:t>　◆ 受講者数：２１名</a:t>
            </a:r>
            <a:endParaRPr kumimoji="1" lang="en-US" altLang="ja-JP" sz="1200" dirty="0" smtClean="0">
              <a:solidFill>
                <a:schemeClr val="tx1"/>
              </a:solidFill>
              <a:latin typeface="ＭＳ 明朝" panose="02020609040205080304" pitchFamily="17" charset="-128"/>
              <a:ea typeface="ＭＳ 明朝" panose="02020609040205080304" pitchFamily="17" charset="-128"/>
            </a:endParaRPr>
          </a:p>
        </p:txBody>
      </p:sp>
      <p:sp>
        <p:nvSpPr>
          <p:cNvPr id="33" name="正方形/長方形 32"/>
          <p:cNvSpPr/>
          <p:nvPr/>
        </p:nvSpPr>
        <p:spPr>
          <a:xfrm>
            <a:off x="341124" y="5267859"/>
            <a:ext cx="2315813" cy="33492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1200" b="1" dirty="0" smtClean="0">
                <a:solidFill>
                  <a:schemeClr val="tx1"/>
                </a:solidFill>
                <a:latin typeface="ＭＳ ゴシック" panose="020B0609070205080204" pitchFamily="49" charset="-128"/>
                <a:ea typeface="ＭＳ ゴシック" panose="020B0609070205080204" pitchFamily="49" charset="-128"/>
              </a:rPr>
              <a:t>≪ 地域生活支援研修 ≫</a:t>
            </a:r>
            <a:endParaRPr kumimoji="1" lang="en-US" altLang="ja-JP" sz="1200" b="1" dirty="0" smtClean="0">
              <a:solidFill>
                <a:schemeClr val="tx1"/>
              </a:solidFill>
              <a:latin typeface="ＭＳ ゴシック" panose="020B0609070205080204" pitchFamily="49" charset="-128"/>
              <a:ea typeface="ＭＳ ゴシック" panose="020B0609070205080204" pitchFamily="49" charset="-128"/>
            </a:endParaRPr>
          </a:p>
        </p:txBody>
      </p:sp>
      <p:sp>
        <p:nvSpPr>
          <p:cNvPr id="34" name="正方形/長方形 33"/>
          <p:cNvSpPr/>
          <p:nvPr/>
        </p:nvSpPr>
        <p:spPr>
          <a:xfrm>
            <a:off x="341123" y="5497181"/>
            <a:ext cx="8802877" cy="9044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1200" dirty="0" smtClean="0">
                <a:solidFill>
                  <a:schemeClr val="tx1"/>
                </a:solidFill>
                <a:latin typeface="ＭＳ 明朝" panose="02020609040205080304" pitchFamily="17" charset="-128"/>
                <a:ea typeface="ＭＳ 明朝" panose="02020609040205080304" pitchFamily="17" charset="-128"/>
              </a:rPr>
              <a:t>・依存症に関する基本的な概要や支援に関する知識の伝達を目的として実施</a:t>
            </a:r>
            <a:endParaRPr kumimoji="1" lang="en-US" altLang="ja-JP" sz="1200" dirty="0" smtClean="0">
              <a:solidFill>
                <a:schemeClr val="tx1"/>
              </a:solidFill>
              <a:latin typeface="ＭＳ 明朝" panose="02020609040205080304" pitchFamily="17" charset="-128"/>
              <a:ea typeface="ＭＳ 明朝" panose="02020609040205080304" pitchFamily="17" charset="-128"/>
            </a:endParaRPr>
          </a:p>
          <a:p>
            <a:endParaRPr kumimoji="1" lang="en-US" altLang="ja-JP" sz="400" dirty="0" smtClean="0">
              <a:solidFill>
                <a:schemeClr val="tx1"/>
              </a:solidFill>
              <a:latin typeface="ＭＳ 明朝" panose="02020609040205080304" pitchFamily="17" charset="-128"/>
              <a:ea typeface="ＭＳ 明朝" panose="02020609040205080304" pitchFamily="17" charset="-128"/>
            </a:endParaRPr>
          </a:p>
          <a:p>
            <a:r>
              <a:rPr kumimoji="1" lang="ja-JP" altLang="en-US" sz="1200" dirty="0" smtClean="0">
                <a:solidFill>
                  <a:schemeClr val="tx1"/>
                </a:solidFill>
                <a:latin typeface="ＭＳ 明朝" panose="02020609040205080304" pitchFamily="17" charset="-128"/>
                <a:ea typeface="ＭＳ 明朝" panose="02020609040205080304" pitchFamily="17" charset="-128"/>
              </a:rPr>
              <a:t>　</a:t>
            </a:r>
            <a:r>
              <a:rPr kumimoji="1" lang="en-US" altLang="ja-JP" sz="1200" dirty="0" smtClean="0">
                <a:solidFill>
                  <a:schemeClr val="tx1"/>
                </a:solidFill>
                <a:latin typeface="ＭＳ 明朝" panose="02020609040205080304" pitchFamily="17" charset="-128"/>
                <a:ea typeface="ＭＳ 明朝" panose="02020609040205080304" pitchFamily="17" charset="-128"/>
              </a:rPr>
              <a:t>【</a:t>
            </a:r>
            <a:r>
              <a:rPr kumimoji="1" lang="ja-JP" altLang="en-US" sz="1200" dirty="0" smtClean="0">
                <a:solidFill>
                  <a:schemeClr val="tx1"/>
                </a:solidFill>
                <a:latin typeface="ＭＳ 明朝" panose="02020609040205080304" pitchFamily="17" charset="-128"/>
                <a:ea typeface="ＭＳ 明朝" panose="02020609040205080304" pitchFamily="17" charset="-128"/>
              </a:rPr>
              <a:t>令和４年度開催実績</a:t>
            </a:r>
            <a:r>
              <a:rPr kumimoji="1" lang="en-US" altLang="ja-JP" sz="1200" dirty="0" smtClean="0">
                <a:solidFill>
                  <a:schemeClr val="tx1"/>
                </a:solidFill>
                <a:latin typeface="ＭＳ 明朝" panose="02020609040205080304" pitchFamily="17" charset="-128"/>
                <a:ea typeface="ＭＳ 明朝" panose="02020609040205080304" pitchFamily="17" charset="-128"/>
              </a:rPr>
              <a:t>】</a:t>
            </a:r>
          </a:p>
          <a:p>
            <a:r>
              <a:rPr kumimoji="1" lang="ja-JP" altLang="en-US" sz="1200" dirty="0">
                <a:solidFill>
                  <a:schemeClr val="tx1"/>
                </a:solidFill>
                <a:latin typeface="ＭＳ 明朝" panose="02020609040205080304" pitchFamily="17" charset="-128"/>
                <a:ea typeface="ＭＳ 明朝" panose="02020609040205080304" pitchFamily="17" charset="-128"/>
              </a:rPr>
              <a:t>　</a:t>
            </a:r>
            <a:r>
              <a:rPr kumimoji="1" lang="ja-JP" altLang="en-US" sz="1200" dirty="0" smtClean="0">
                <a:solidFill>
                  <a:schemeClr val="tx1"/>
                </a:solidFill>
                <a:latin typeface="ＭＳ 明朝" panose="02020609040205080304" pitchFamily="17" charset="-128"/>
                <a:ea typeface="ＭＳ 明朝" panose="02020609040205080304" pitchFamily="17" charset="-128"/>
              </a:rPr>
              <a:t>　◆ </a:t>
            </a:r>
            <a:r>
              <a:rPr kumimoji="1" lang="ja-JP" altLang="en-US" sz="1200" dirty="0">
                <a:solidFill>
                  <a:schemeClr val="tx1"/>
                </a:solidFill>
                <a:latin typeface="ＭＳ 明朝" panose="02020609040205080304" pitchFamily="17" charset="-128"/>
                <a:ea typeface="ＭＳ 明朝" panose="02020609040205080304" pitchFamily="17" charset="-128"/>
              </a:rPr>
              <a:t>「アルコール依存症の理解と対応」</a:t>
            </a:r>
            <a:r>
              <a:rPr kumimoji="1" lang="ja-JP" altLang="en-US" sz="1200" dirty="0" smtClean="0">
                <a:solidFill>
                  <a:schemeClr val="tx1"/>
                </a:solidFill>
                <a:latin typeface="ＭＳ 明朝" panose="02020609040205080304" pitchFamily="17" charset="-128"/>
                <a:ea typeface="ＭＳ 明朝" panose="02020609040205080304" pitchFamily="17" charset="-128"/>
              </a:rPr>
              <a:t>（令和４年１２月開催）</a:t>
            </a:r>
            <a:endParaRPr kumimoji="1" lang="en-US" altLang="ja-JP" sz="1200" dirty="0" smtClean="0">
              <a:solidFill>
                <a:schemeClr val="tx1"/>
              </a:solidFill>
              <a:latin typeface="ＭＳ 明朝" panose="02020609040205080304" pitchFamily="17" charset="-128"/>
              <a:ea typeface="ＭＳ 明朝" panose="02020609040205080304" pitchFamily="17" charset="-128"/>
            </a:endParaRPr>
          </a:p>
          <a:p>
            <a:r>
              <a:rPr kumimoji="1" lang="ja-JP" altLang="en-US" sz="1200" dirty="0">
                <a:solidFill>
                  <a:schemeClr val="tx1"/>
                </a:solidFill>
                <a:latin typeface="ＭＳ 明朝" panose="02020609040205080304" pitchFamily="17" charset="-128"/>
                <a:ea typeface="ＭＳ 明朝" panose="02020609040205080304" pitchFamily="17" charset="-128"/>
              </a:rPr>
              <a:t>　　</a:t>
            </a:r>
            <a:r>
              <a:rPr kumimoji="1" lang="ja-JP" altLang="en-US" sz="1200" dirty="0" smtClean="0">
                <a:solidFill>
                  <a:schemeClr val="tx1"/>
                </a:solidFill>
                <a:latin typeface="ＭＳ 明朝" panose="02020609040205080304" pitchFamily="17" charset="-128"/>
                <a:ea typeface="ＭＳ 明朝" panose="02020609040205080304" pitchFamily="17" charset="-128"/>
              </a:rPr>
              <a:t>◆ 受講者数：２２７名</a:t>
            </a:r>
            <a:endParaRPr kumimoji="1" lang="en-US" altLang="ja-JP" sz="1200" dirty="0" smtClean="0">
              <a:solidFill>
                <a:schemeClr val="tx1"/>
              </a:solidFill>
              <a:latin typeface="ＭＳ 明朝" panose="02020609040205080304" pitchFamily="17" charset="-128"/>
              <a:ea typeface="ＭＳ 明朝" panose="02020609040205080304" pitchFamily="17" charset="-128"/>
            </a:endParaRPr>
          </a:p>
        </p:txBody>
      </p:sp>
      <p:sp>
        <p:nvSpPr>
          <p:cNvPr id="37" name="正方形/長方形 36"/>
          <p:cNvSpPr/>
          <p:nvPr/>
        </p:nvSpPr>
        <p:spPr>
          <a:xfrm>
            <a:off x="308826" y="6460459"/>
            <a:ext cx="5332849" cy="3322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en-US" altLang="ja-JP" sz="1100" dirty="0" smtClean="0">
                <a:solidFill>
                  <a:schemeClr val="tx1"/>
                </a:solidFill>
                <a:latin typeface="ＭＳ 明朝" panose="02020609040205080304" pitchFamily="17" charset="-128"/>
                <a:ea typeface="ＭＳ 明朝" panose="02020609040205080304" pitchFamily="17" charset="-128"/>
              </a:rPr>
              <a:t>※</a:t>
            </a:r>
            <a:r>
              <a:rPr kumimoji="1" lang="ja-JP" altLang="en-US" sz="1100" dirty="0">
                <a:solidFill>
                  <a:schemeClr val="tx1"/>
                </a:solidFill>
                <a:latin typeface="ＭＳ 明朝" panose="02020609040205080304" pitchFamily="17" charset="-128"/>
                <a:ea typeface="ＭＳ 明朝" panose="02020609040205080304" pitchFamily="17" charset="-128"/>
              </a:rPr>
              <a:t>上記</a:t>
            </a:r>
            <a:r>
              <a:rPr kumimoji="1" lang="ja-JP" altLang="en-US" sz="1100" dirty="0" smtClean="0">
                <a:solidFill>
                  <a:schemeClr val="tx1"/>
                </a:solidFill>
                <a:latin typeface="ＭＳ 明朝" panose="02020609040205080304" pitchFamily="17" charset="-128"/>
                <a:ea typeface="ＭＳ 明朝" panose="02020609040205080304" pitchFamily="17" charset="-128"/>
              </a:rPr>
              <a:t>のほか、従来から実施しているテーマ別の研修も実施</a:t>
            </a:r>
            <a:endParaRPr kumimoji="1" lang="en-US" altLang="ja-JP" sz="1100" dirty="0" smtClean="0">
              <a:solidFill>
                <a:schemeClr val="tx1"/>
              </a:solidFill>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19640313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正方形/長方形 17"/>
          <p:cNvSpPr/>
          <p:nvPr/>
        </p:nvSpPr>
        <p:spPr>
          <a:xfrm>
            <a:off x="187583" y="165202"/>
            <a:ext cx="8847921" cy="4346413"/>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p:cNvSpPr/>
          <p:nvPr/>
        </p:nvSpPr>
        <p:spPr>
          <a:xfrm>
            <a:off x="233822" y="314729"/>
            <a:ext cx="4829884" cy="36513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1400" b="1" dirty="0" smtClean="0">
                <a:solidFill>
                  <a:schemeClr val="tx1"/>
                </a:solidFill>
                <a:latin typeface="ＭＳ ゴシック" panose="020B0609070205080204" pitchFamily="49" charset="-128"/>
                <a:ea typeface="ＭＳ ゴシック" panose="020B0609070205080204" pitchFamily="49" charset="-128"/>
              </a:rPr>
              <a:t>〇依存症対策普及啓発フォーラム</a:t>
            </a:r>
            <a:endParaRPr kumimoji="1" lang="en-US" altLang="ja-JP" sz="1400" b="1" dirty="0" smtClean="0">
              <a:solidFill>
                <a:schemeClr val="tx1"/>
              </a:solidFill>
              <a:latin typeface="ＭＳ ゴシック" panose="020B0609070205080204" pitchFamily="49" charset="-128"/>
              <a:ea typeface="ＭＳ ゴシック" panose="020B0609070205080204" pitchFamily="49" charset="-128"/>
            </a:endParaRPr>
          </a:p>
        </p:txBody>
      </p:sp>
      <p:sp>
        <p:nvSpPr>
          <p:cNvPr id="24" name="正方形/長方形 23"/>
          <p:cNvSpPr/>
          <p:nvPr/>
        </p:nvSpPr>
        <p:spPr>
          <a:xfrm>
            <a:off x="343543" y="548955"/>
            <a:ext cx="5591431" cy="109006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1200" dirty="0" smtClean="0">
                <a:solidFill>
                  <a:schemeClr val="tx1"/>
                </a:solidFill>
                <a:latin typeface="ＭＳ 明朝" panose="02020609040205080304" pitchFamily="17" charset="-128"/>
                <a:ea typeface="ＭＳ 明朝" panose="02020609040205080304" pitchFamily="17" charset="-128"/>
              </a:rPr>
              <a:t>・</a:t>
            </a:r>
            <a:r>
              <a:rPr lang="ja-JP" altLang="en-US" sz="1200" dirty="0" smtClean="0">
                <a:solidFill>
                  <a:schemeClr val="tx1"/>
                </a:solidFill>
                <a:latin typeface="ＭＳ 明朝" panose="02020609040205080304" pitchFamily="17" charset="-128"/>
                <a:ea typeface="ＭＳ 明朝" panose="02020609040205080304" pitchFamily="17" charset="-128"/>
                <a:cs typeface="メイリオ" panose="020B0604030504040204" pitchFamily="50" charset="-128"/>
              </a:rPr>
              <a:t>依存症</a:t>
            </a:r>
            <a:r>
              <a:rPr lang="ja-JP" altLang="en-US" sz="1200" dirty="0">
                <a:solidFill>
                  <a:schemeClr val="tx1"/>
                </a:solidFill>
                <a:latin typeface="ＭＳ 明朝" panose="02020609040205080304" pitchFamily="17" charset="-128"/>
                <a:ea typeface="ＭＳ 明朝" panose="02020609040205080304" pitchFamily="17" charset="-128"/>
                <a:cs typeface="メイリオ" panose="020B0604030504040204" pitchFamily="50" charset="-128"/>
              </a:rPr>
              <a:t>に関する正しい知識等に関する情報発信等を</a:t>
            </a:r>
            <a:r>
              <a:rPr lang="ja-JP" altLang="en-US" sz="1200" dirty="0" smtClean="0">
                <a:solidFill>
                  <a:schemeClr val="tx1"/>
                </a:solidFill>
                <a:latin typeface="ＭＳ 明朝" panose="02020609040205080304" pitchFamily="17" charset="-128"/>
                <a:ea typeface="ＭＳ 明朝" panose="02020609040205080304" pitchFamily="17" charset="-128"/>
                <a:cs typeface="メイリオ" panose="020B0604030504040204" pitchFamily="50" charset="-128"/>
              </a:rPr>
              <a:t>行うため、都民の方等を</a:t>
            </a:r>
            <a:endParaRPr lang="en-US" altLang="ja-JP" sz="1200" dirty="0" smtClean="0">
              <a:solidFill>
                <a:schemeClr val="tx1"/>
              </a:solidFill>
              <a:latin typeface="ＭＳ 明朝" panose="02020609040205080304" pitchFamily="17" charset="-128"/>
              <a:ea typeface="ＭＳ 明朝" panose="02020609040205080304" pitchFamily="17" charset="-128"/>
              <a:cs typeface="メイリオ" panose="020B0604030504040204" pitchFamily="50" charset="-128"/>
            </a:endParaRPr>
          </a:p>
          <a:p>
            <a:r>
              <a:rPr lang="ja-JP" altLang="en-US" sz="1200" dirty="0">
                <a:solidFill>
                  <a:schemeClr val="tx1"/>
                </a:solidFill>
                <a:latin typeface="ＭＳ 明朝" panose="02020609040205080304" pitchFamily="17" charset="-128"/>
                <a:ea typeface="ＭＳ 明朝" panose="02020609040205080304" pitchFamily="17" charset="-128"/>
                <a:cs typeface="メイリオ" panose="020B0604030504040204" pitchFamily="50" charset="-128"/>
              </a:rPr>
              <a:t>　</a:t>
            </a:r>
            <a:r>
              <a:rPr lang="ja-JP" altLang="en-US" sz="1200" dirty="0" smtClean="0">
                <a:solidFill>
                  <a:schemeClr val="tx1"/>
                </a:solidFill>
                <a:latin typeface="ＭＳ 明朝" panose="02020609040205080304" pitchFamily="17" charset="-128"/>
                <a:ea typeface="ＭＳ 明朝" panose="02020609040205080304" pitchFamily="17" charset="-128"/>
                <a:cs typeface="メイリオ" panose="020B0604030504040204" pitchFamily="50" charset="-128"/>
              </a:rPr>
              <a:t>対象とした「依存症対策普及啓発フォーラム」を実施</a:t>
            </a:r>
            <a:endParaRPr lang="en-US" altLang="ja-JP" sz="1200" dirty="0" smtClean="0">
              <a:solidFill>
                <a:schemeClr val="tx1"/>
              </a:solidFill>
              <a:latin typeface="ＭＳ 明朝" panose="02020609040205080304" pitchFamily="17" charset="-128"/>
              <a:ea typeface="ＭＳ 明朝" panose="02020609040205080304" pitchFamily="17" charset="-128"/>
              <a:cs typeface="メイリオ" panose="020B0604030504040204" pitchFamily="50" charset="-128"/>
            </a:endParaRPr>
          </a:p>
          <a:p>
            <a:endParaRPr lang="en-US" altLang="ja-JP" sz="400" dirty="0">
              <a:solidFill>
                <a:schemeClr val="tx1"/>
              </a:solidFill>
              <a:latin typeface="ＭＳ 明朝" panose="02020609040205080304" pitchFamily="17" charset="-128"/>
              <a:ea typeface="ＭＳ 明朝" panose="02020609040205080304" pitchFamily="17" charset="-128"/>
              <a:cs typeface="メイリオ" panose="020B0604030504040204" pitchFamily="50" charset="-128"/>
            </a:endParaRPr>
          </a:p>
          <a:p>
            <a:r>
              <a:rPr kumimoji="1" lang="ja-JP" altLang="en-US" sz="1200" dirty="0" smtClean="0">
                <a:solidFill>
                  <a:schemeClr val="tx1"/>
                </a:solidFill>
                <a:latin typeface="ＭＳ 明朝" panose="02020609040205080304" pitchFamily="17" charset="-128"/>
                <a:ea typeface="ＭＳ 明朝" panose="02020609040205080304" pitchFamily="17" charset="-128"/>
              </a:rPr>
              <a:t>・</a:t>
            </a:r>
            <a:r>
              <a:rPr kumimoji="1" lang="ja-JP" altLang="en-US" sz="1200" dirty="0">
                <a:solidFill>
                  <a:schemeClr val="tx1"/>
                </a:solidFill>
                <a:latin typeface="ＭＳ 明朝" panose="02020609040205080304" pitchFamily="17" charset="-128"/>
                <a:ea typeface="ＭＳ 明朝" panose="02020609040205080304" pitchFamily="17" charset="-128"/>
              </a:rPr>
              <a:t>アルコールのほか、薬物やギャンブル等依存症</a:t>
            </a:r>
            <a:r>
              <a:rPr kumimoji="1" lang="ja-JP" altLang="en-US" sz="1200" dirty="0" smtClean="0">
                <a:solidFill>
                  <a:schemeClr val="tx1"/>
                </a:solidFill>
                <a:latin typeface="ＭＳ 明朝" panose="02020609040205080304" pitchFamily="17" charset="-128"/>
                <a:ea typeface="ＭＳ 明朝" panose="02020609040205080304" pitchFamily="17" charset="-128"/>
              </a:rPr>
              <a:t>も含めた</a:t>
            </a:r>
            <a:r>
              <a:rPr kumimoji="1" lang="ja-JP" altLang="en-US" sz="1200" dirty="0">
                <a:solidFill>
                  <a:schemeClr val="tx1"/>
                </a:solidFill>
                <a:latin typeface="ＭＳ 明朝" panose="02020609040205080304" pitchFamily="17" charset="-128"/>
                <a:ea typeface="ＭＳ 明朝" panose="02020609040205080304" pitchFamily="17" charset="-128"/>
              </a:rPr>
              <a:t>テーマ</a:t>
            </a:r>
            <a:r>
              <a:rPr kumimoji="1" lang="ja-JP" altLang="en-US" sz="1200" dirty="0" smtClean="0">
                <a:solidFill>
                  <a:schemeClr val="tx1"/>
                </a:solidFill>
                <a:latin typeface="ＭＳ 明朝" panose="02020609040205080304" pitchFamily="17" charset="-128"/>
                <a:ea typeface="ＭＳ 明朝" panose="02020609040205080304" pitchFamily="17" charset="-128"/>
              </a:rPr>
              <a:t>で依存症</a:t>
            </a:r>
            <a:r>
              <a:rPr kumimoji="1" lang="ja-JP" altLang="en-US" sz="1200" dirty="0">
                <a:solidFill>
                  <a:schemeClr val="tx1"/>
                </a:solidFill>
                <a:latin typeface="ＭＳ 明朝" panose="02020609040205080304" pitchFamily="17" charset="-128"/>
                <a:ea typeface="ＭＳ 明朝" panose="02020609040205080304" pitchFamily="17" charset="-128"/>
              </a:rPr>
              <a:t>に</a:t>
            </a:r>
            <a:r>
              <a:rPr kumimoji="1" lang="ja-JP" altLang="en-US" sz="1200" dirty="0" smtClean="0">
                <a:solidFill>
                  <a:schemeClr val="tx1"/>
                </a:solidFill>
                <a:latin typeface="ＭＳ 明朝" panose="02020609040205080304" pitchFamily="17" charset="-128"/>
                <a:ea typeface="ＭＳ 明朝" panose="02020609040205080304" pitchFamily="17" charset="-128"/>
              </a:rPr>
              <a:t>関</a:t>
            </a:r>
            <a:endParaRPr kumimoji="1" lang="en-US" altLang="ja-JP" sz="1200" dirty="0" smtClean="0">
              <a:solidFill>
                <a:schemeClr val="tx1"/>
              </a:solidFill>
              <a:latin typeface="ＭＳ 明朝" panose="02020609040205080304" pitchFamily="17" charset="-128"/>
              <a:ea typeface="ＭＳ 明朝" panose="02020609040205080304" pitchFamily="17" charset="-128"/>
            </a:endParaRPr>
          </a:p>
          <a:p>
            <a:r>
              <a:rPr kumimoji="1" lang="ja-JP" altLang="en-US" sz="1200" dirty="0">
                <a:solidFill>
                  <a:schemeClr val="tx1"/>
                </a:solidFill>
                <a:latin typeface="ＭＳ 明朝" panose="02020609040205080304" pitchFamily="17" charset="-128"/>
                <a:ea typeface="ＭＳ 明朝" panose="02020609040205080304" pitchFamily="17" charset="-128"/>
              </a:rPr>
              <a:t>　</a:t>
            </a:r>
            <a:r>
              <a:rPr kumimoji="1" lang="ja-JP" altLang="en-US" sz="1200" dirty="0" smtClean="0">
                <a:solidFill>
                  <a:schemeClr val="tx1"/>
                </a:solidFill>
                <a:latin typeface="ＭＳ 明朝" panose="02020609040205080304" pitchFamily="17" charset="-128"/>
                <a:ea typeface="ＭＳ 明朝" panose="02020609040205080304" pitchFamily="17" charset="-128"/>
              </a:rPr>
              <a:t>する情報を発信</a:t>
            </a:r>
            <a:endParaRPr kumimoji="1" lang="en-US" altLang="ja-JP" sz="1200" dirty="0">
              <a:solidFill>
                <a:schemeClr val="tx1"/>
              </a:solidFill>
              <a:latin typeface="ＭＳ 明朝" panose="02020609040205080304" pitchFamily="17" charset="-128"/>
              <a:ea typeface="ＭＳ 明朝" panose="02020609040205080304" pitchFamily="17" charset="-128"/>
            </a:endParaRPr>
          </a:p>
          <a:p>
            <a:r>
              <a:rPr kumimoji="1" lang="ja-JP" altLang="en-US" sz="1200" dirty="0">
                <a:solidFill>
                  <a:schemeClr val="tx1"/>
                </a:solidFill>
                <a:latin typeface="ＭＳ 明朝" panose="02020609040205080304" pitchFamily="17" charset="-128"/>
                <a:ea typeface="ＭＳ 明朝" panose="02020609040205080304" pitchFamily="17" charset="-128"/>
              </a:rPr>
              <a:t>　（</a:t>
            </a:r>
            <a:r>
              <a:rPr kumimoji="1" lang="ja-JP" altLang="en-US" sz="1200" dirty="0" smtClean="0">
                <a:solidFill>
                  <a:schemeClr val="tx1"/>
                </a:solidFill>
                <a:latin typeface="ＭＳ 明朝" panose="02020609040205080304" pitchFamily="17" charset="-128"/>
                <a:ea typeface="ＭＳ 明朝" panose="02020609040205080304" pitchFamily="17" charset="-128"/>
              </a:rPr>
              <a:t>令和４年度において</a:t>
            </a:r>
            <a:r>
              <a:rPr kumimoji="1" lang="ja-JP" altLang="en-US" sz="1200" dirty="0">
                <a:solidFill>
                  <a:schemeClr val="tx1"/>
                </a:solidFill>
                <a:latin typeface="ＭＳ 明朝" panose="02020609040205080304" pitchFamily="17" charset="-128"/>
                <a:ea typeface="ＭＳ 明朝" panose="02020609040205080304" pitchFamily="17" charset="-128"/>
              </a:rPr>
              <a:t>も</a:t>
            </a:r>
            <a:r>
              <a:rPr kumimoji="1" lang="ja-JP" altLang="en-US" sz="1200" dirty="0" smtClean="0">
                <a:solidFill>
                  <a:schemeClr val="tx1"/>
                </a:solidFill>
                <a:latin typeface="ＭＳ 明朝" panose="02020609040205080304" pitchFamily="17" charset="-128"/>
                <a:ea typeface="ＭＳ 明朝" panose="02020609040205080304" pitchFamily="17" charset="-128"/>
              </a:rPr>
              <a:t>会場</a:t>
            </a:r>
            <a:r>
              <a:rPr kumimoji="1" lang="ja-JP" altLang="en-US" sz="1200" dirty="0">
                <a:solidFill>
                  <a:schemeClr val="tx1"/>
                </a:solidFill>
                <a:latin typeface="ＭＳ 明朝" panose="02020609040205080304" pitchFamily="17" charset="-128"/>
                <a:ea typeface="ＭＳ 明朝" panose="02020609040205080304" pitchFamily="17" charset="-128"/>
              </a:rPr>
              <a:t>とオンラインの併用で開催</a:t>
            </a:r>
            <a:r>
              <a:rPr kumimoji="1" lang="ja-JP" altLang="en-US" sz="1200" dirty="0" smtClean="0">
                <a:solidFill>
                  <a:schemeClr val="tx1"/>
                </a:solidFill>
                <a:latin typeface="ＭＳ 明朝" panose="02020609040205080304" pitchFamily="17" charset="-128"/>
                <a:ea typeface="ＭＳ 明朝" panose="02020609040205080304" pitchFamily="17" charset="-128"/>
              </a:rPr>
              <a:t>）</a:t>
            </a:r>
            <a:endParaRPr kumimoji="1" lang="en-US" altLang="ja-JP" sz="1200" dirty="0">
              <a:solidFill>
                <a:schemeClr val="tx1"/>
              </a:solidFill>
              <a:latin typeface="ＭＳ 明朝" panose="02020609040205080304" pitchFamily="17" charset="-128"/>
              <a:ea typeface="ＭＳ 明朝" panose="02020609040205080304" pitchFamily="17" charset="-128"/>
            </a:endParaRPr>
          </a:p>
        </p:txBody>
      </p:sp>
      <p:sp>
        <p:nvSpPr>
          <p:cNvPr id="27" name="角丸四角形 26"/>
          <p:cNvSpPr/>
          <p:nvPr/>
        </p:nvSpPr>
        <p:spPr>
          <a:xfrm>
            <a:off x="187583" y="45135"/>
            <a:ext cx="1615340" cy="306956"/>
          </a:xfrm>
          <a:prstGeom prst="roundRect">
            <a:avLst>
              <a:gd name="adj" fmla="val 0"/>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latin typeface="ＭＳ ゴシック" panose="020B0609070205080204" pitchFamily="49" charset="-128"/>
                <a:ea typeface="ＭＳ ゴシック" panose="020B0609070205080204" pitchFamily="49" charset="-128"/>
              </a:rPr>
              <a:t>４</a:t>
            </a:r>
            <a:r>
              <a:rPr kumimoji="1" lang="ja-JP" altLang="en-US" sz="1400" b="1" dirty="0" smtClean="0">
                <a:latin typeface="ＭＳ ゴシック" panose="020B0609070205080204" pitchFamily="49" charset="-128"/>
                <a:ea typeface="ＭＳ ゴシック" panose="020B0609070205080204" pitchFamily="49" charset="-128"/>
              </a:rPr>
              <a:t>　普及啓発</a:t>
            </a:r>
            <a:endParaRPr kumimoji="1" lang="ja-JP" altLang="en-US" sz="1400" b="1" dirty="0">
              <a:latin typeface="ＭＳ ゴシック" panose="020B0609070205080204" pitchFamily="49" charset="-128"/>
              <a:ea typeface="ＭＳ ゴシック" panose="020B0609070205080204" pitchFamily="49" charset="-128"/>
            </a:endParaRPr>
          </a:p>
        </p:txBody>
      </p:sp>
      <p:sp>
        <p:nvSpPr>
          <p:cNvPr id="21" name="正方形/長方形 20"/>
          <p:cNvSpPr/>
          <p:nvPr/>
        </p:nvSpPr>
        <p:spPr>
          <a:xfrm>
            <a:off x="5796951" y="208062"/>
            <a:ext cx="3116296" cy="26672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200" b="1" dirty="0" smtClean="0">
                <a:solidFill>
                  <a:schemeClr val="tx1"/>
                </a:solidFill>
                <a:latin typeface="ＭＳ ゴシック" panose="020B0609070205080204" pitchFamily="49" charset="-128"/>
                <a:ea typeface="ＭＳ ゴシック" panose="020B0609070205080204" pitchFamily="49" charset="-128"/>
              </a:rPr>
              <a:t>« </a:t>
            </a:r>
            <a:r>
              <a:rPr kumimoji="1" lang="ja-JP" altLang="en-US" sz="1200" b="1" dirty="0" smtClean="0">
                <a:solidFill>
                  <a:schemeClr val="tx1"/>
                </a:solidFill>
                <a:latin typeface="ＭＳ ゴシック" panose="020B0609070205080204" pitchFamily="49" charset="-128"/>
                <a:ea typeface="ＭＳ ゴシック" panose="020B0609070205080204" pitchFamily="49" charset="-128"/>
              </a:rPr>
              <a:t>依存症対策フォーラム チラシ</a:t>
            </a:r>
            <a:r>
              <a:rPr kumimoji="1" lang="en-US" altLang="ja-JP" sz="1200" b="1" dirty="0" smtClean="0">
                <a:solidFill>
                  <a:schemeClr val="tx1"/>
                </a:solidFill>
                <a:latin typeface="ＭＳ ゴシック" panose="020B0609070205080204" pitchFamily="49" charset="-128"/>
                <a:ea typeface="ＭＳ ゴシック" panose="020B0609070205080204" pitchFamily="49" charset="-128"/>
              </a:rPr>
              <a:t> »</a:t>
            </a:r>
          </a:p>
        </p:txBody>
      </p:sp>
      <p:sp>
        <p:nvSpPr>
          <p:cNvPr id="38" name="正方形/長方形 37"/>
          <p:cNvSpPr/>
          <p:nvPr/>
        </p:nvSpPr>
        <p:spPr>
          <a:xfrm>
            <a:off x="369519" y="1621074"/>
            <a:ext cx="5427432" cy="2811186"/>
          </a:xfrm>
          <a:prstGeom prst="rect">
            <a:avLst/>
          </a:prstGeom>
          <a:noFill/>
          <a:ln>
            <a:solidFill>
              <a:schemeClr val="tx2"/>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正方形/長方形 38"/>
          <p:cNvSpPr/>
          <p:nvPr/>
        </p:nvSpPr>
        <p:spPr>
          <a:xfrm>
            <a:off x="373809" y="1690434"/>
            <a:ext cx="5423142" cy="26133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1200" dirty="0" smtClean="0">
                <a:solidFill>
                  <a:schemeClr val="tx1"/>
                </a:solidFill>
                <a:latin typeface="ＭＳ 明朝" panose="02020609040205080304" pitchFamily="17" charset="-128"/>
                <a:ea typeface="ＭＳ 明朝" panose="02020609040205080304" pitchFamily="17" charset="-128"/>
              </a:rPr>
              <a:t>≪ 令和４年度の実施内容 ≫（参加者：３６０名）</a:t>
            </a:r>
            <a:endParaRPr kumimoji="1" lang="en-US" altLang="ja-JP" sz="1200" dirty="0" smtClean="0">
              <a:solidFill>
                <a:schemeClr val="tx1"/>
              </a:solidFill>
              <a:latin typeface="ＭＳ 明朝" panose="02020609040205080304" pitchFamily="17" charset="-128"/>
              <a:ea typeface="ＭＳ 明朝" panose="02020609040205080304" pitchFamily="17" charset="-128"/>
            </a:endParaRPr>
          </a:p>
          <a:p>
            <a:endParaRPr kumimoji="1" lang="en-US" altLang="ja-JP" sz="400" dirty="0" smtClean="0">
              <a:solidFill>
                <a:schemeClr val="tx1"/>
              </a:solidFill>
              <a:latin typeface="ＭＳ 明朝" panose="02020609040205080304" pitchFamily="17" charset="-128"/>
              <a:ea typeface="ＭＳ 明朝" panose="02020609040205080304" pitchFamily="17" charset="-128"/>
            </a:endParaRPr>
          </a:p>
          <a:p>
            <a:r>
              <a:rPr kumimoji="1" lang="en-US" altLang="ja-JP" sz="1200" dirty="0" smtClean="0">
                <a:solidFill>
                  <a:schemeClr val="tx1"/>
                </a:solidFill>
                <a:latin typeface="ＭＳ 明朝" panose="02020609040205080304" pitchFamily="17" charset="-128"/>
                <a:ea typeface="ＭＳ 明朝" panose="02020609040205080304" pitchFamily="17" charset="-128"/>
              </a:rPr>
              <a:t>【</a:t>
            </a:r>
            <a:r>
              <a:rPr kumimoji="1" lang="ja-JP" altLang="en-US" sz="1200" dirty="0" smtClean="0">
                <a:solidFill>
                  <a:schemeClr val="tx1"/>
                </a:solidFill>
                <a:latin typeface="ＭＳ 明朝" panose="02020609040205080304" pitchFamily="17" charset="-128"/>
                <a:ea typeface="ＭＳ 明朝" panose="02020609040205080304" pitchFamily="17" charset="-128"/>
              </a:rPr>
              <a:t>基調講演テーマ</a:t>
            </a:r>
            <a:r>
              <a:rPr kumimoji="1" lang="en-US" altLang="ja-JP" sz="1200" dirty="0" smtClean="0">
                <a:solidFill>
                  <a:schemeClr val="tx1"/>
                </a:solidFill>
                <a:latin typeface="ＭＳ 明朝" panose="02020609040205080304" pitchFamily="17" charset="-128"/>
                <a:ea typeface="ＭＳ 明朝" panose="02020609040205080304" pitchFamily="17" charset="-128"/>
              </a:rPr>
              <a:t>】</a:t>
            </a:r>
          </a:p>
          <a:p>
            <a:r>
              <a:rPr kumimoji="1" lang="ja-JP" altLang="en-US" sz="1100" dirty="0">
                <a:solidFill>
                  <a:schemeClr val="tx1"/>
                </a:solidFill>
                <a:latin typeface="ＭＳ 明朝" panose="02020609040205080304" pitchFamily="17" charset="-128"/>
                <a:ea typeface="ＭＳ 明朝" panose="02020609040205080304" pitchFamily="17" charset="-128"/>
              </a:rPr>
              <a:t>　</a:t>
            </a:r>
            <a:r>
              <a:rPr kumimoji="1" lang="ja-JP" altLang="en-US" sz="1000" dirty="0" smtClean="0">
                <a:solidFill>
                  <a:schemeClr val="tx1"/>
                </a:solidFill>
                <a:latin typeface="ＭＳ 明朝" panose="02020609040205080304" pitchFamily="17" charset="-128"/>
                <a:ea typeface="ＭＳ 明朝" panose="02020609040205080304" pitchFamily="17" charset="-128"/>
              </a:rPr>
              <a:t>◆ 思春期</a:t>
            </a:r>
            <a:r>
              <a:rPr kumimoji="1" lang="ja-JP" altLang="en-US" sz="1000" dirty="0">
                <a:solidFill>
                  <a:schemeClr val="tx1"/>
                </a:solidFill>
                <a:latin typeface="ＭＳ 明朝" panose="02020609040205080304" pitchFamily="17" charset="-128"/>
                <a:ea typeface="ＭＳ 明朝" panose="02020609040205080304" pitchFamily="17" charset="-128"/>
              </a:rPr>
              <a:t>・青年期の依存症の理解</a:t>
            </a:r>
            <a:endParaRPr kumimoji="1" lang="en-US" altLang="ja-JP" sz="1000" dirty="0" smtClean="0">
              <a:solidFill>
                <a:schemeClr val="tx1"/>
              </a:solidFill>
              <a:latin typeface="ＭＳ 明朝" panose="02020609040205080304" pitchFamily="17" charset="-128"/>
              <a:ea typeface="ＭＳ 明朝" panose="02020609040205080304" pitchFamily="17" charset="-128"/>
            </a:endParaRPr>
          </a:p>
          <a:p>
            <a:r>
              <a:rPr kumimoji="1" lang="ja-JP" altLang="en-US" sz="1000" dirty="0">
                <a:solidFill>
                  <a:schemeClr val="tx1"/>
                </a:solidFill>
                <a:latin typeface="ＭＳ 明朝" panose="02020609040205080304" pitchFamily="17" charset="-128"/>
                <a:ea typeface="ＭＳ 明朝" panose="02020609040205080304" pitchFamily="17" charset="-128"/>
              </a:rPr>
              <a:t>　</a:t>
            </a:r>
            <a:r>
              <a:rPr kumimoji="1" lang="ja-JP" altLang="en-US" sz="1000" dirty="0" smtClean="0">
                <a:solidFill>
                  <a:schemeClr val="tx1"/>
                </a:solidFill>
                <a:latin typeface="ＭＳ 明朝" panose="02020609040205080304" pitchFamily="17" charset="-128"/>
                <a:ea typeface="ＭＳ 明朝" panose="02020609040205080304" pitchFamily="17" charset="-128"/>
              </a:rPr>
              <a:t>　（埼玉県立精神医療センター　副病院長　成瀬　暢也）</a:t>
            </a:r>
            <a:endParaRPr kumimoji="1" lang="en-US" altLang="ja-JP" sz="1000" dirty="0">
              <a:solidFill>
                <a:schemeClr val="tx1"/>
              </a:solidFill>
              <a:latin typeface="ＭＳ 明朝" panose="02020609040205080304" pitchFamily="17" charset="-128"/>
              <a:ea typeface="ＭＳ 明朝" panose="02020609040205080304" pitchFamily="17" charset="-128"/>
            </a:endParaRPr>
          </a:p>
          <a:p>
            <a:r>
              <a:rPr kumimoji="1" lang="ja-JP" altLang="en-US" sz="1000" dirty="0">
                <a:solidFill>
                  <a:schemeClr val="tx1"/>
                </a:solidFill>
                <a:latin typeface="ＭＳ 明朝" panose="02020609040205080304" pitchFamily="17" charset="-128"/>
                <a:ea typeface="ＭＳ 明朝" panose="02020609040205080304" pitchFamily="17" charset="-128"/>
              </a:rPr>
              <a:t>　</a:t>
            </a:r>
            <a:endParaRPr kumimoji="1" lang="en-US" altLang="ja-JP" sz="400" dirty="0">
              <a:solidFill>
                <a:schemeClr val="tx1"/>
              </a:solidFill>
              <a:latin typeface="ＭＳ 明朝" panose="02020609040205080304" pitchFamily="17" charset="-128"/>
              <a:ea typeface="ＭＳ 明朝" panose="02020609040205080304" pitchFamily="17" charset="-128"/>
            </a:endParaRPr>
          </a:p>
          <a:p>
            <a:r>
              <a:rPr kumimoji="1" lang="en-US" altLang="ja-JP" sz="1200" dirty="0" smtClean="0">
                <a:solidFill>
                  <a:schemeClr val="tx1"/>
                </a:solidFill>
                <a:latin typeface="ＭＳ 明朝" panose="02020609040205080304" pitchFamily="17" charset="-128"/>
                <a:ea typeface="ＭＳ 明朝" panose="02020609040205080304" pitchFamily="17" charset="-128"/>
              </a:rPr>
              <a:t>【</a:t>
            </a:r>
            <a:r>
              <a:rPr kumimoji="1" lang="ja-JP" altLang="en-US" sz="1200" dirty="0" smtClean="0">
                <a:solidFill>
                  <a:schemeClr val="tx1"/>
                </a:solidFill>
                <a:latin typeface="ＭＳ 明朝" panose="02020609040205080304" pitchFamily="17" charset="-128"/>
                <a:ea typeface="ＭＳ 明朝" panose="02020609040205080304" pitchFamily="17" charset="-128"/>
              </a:rPr>
              <a:t>トークショー</a:t>
            </a:r>
            <a:r>
              <a:rPr kumimoji="1" lang="en-US" altLang="ja-JP" sz="1200" dirty="0" smtClean="0">
                <a:solidFill>
                  <a:schemeClr val="tx1"/>
                </a:solidFill>
                <a:latin typeface="ＭＳ 明朝" panose="02020609040205080304" pitchFamily="17" charset="-128"/>
                <a:ea typeface="ＭＳ 明朝" panose="02020609040205080304" pitchFamily="17" charset="-128"/>
              </a:rPr>
              <a:t>】</a:t>
            </a:r>
          </a:p>
          <a:p>
            <a:r>
              <a:rPr kumimoji="1" lang="ja-JP" altLang="en-US" sz="1000" dirty="0">
                <a:solidFill>
                  <a:schemeClr val="tx1"/>
                </a:solidFill>
                <a:latin typeface="ＭＳ 明朝" panose="02020609040205080304" pitchFamily="17" charset="-128"/>
                <a:ea typeface="ＭＳ 明朝" panose="02020609040205080304" pitchFamily="17" charset="-128"/>
              </a:rPr>
              <a:t>　◆落語「動物園」　トークショー　「必死のパッチで逆境から夢を掴む」　</a:t>
            </a:r>
            <a:endParaRPr kumimoji="1" lang="en-US" altLang="ja-JP" sz="1000" dirty="0" smtClean="0">
              <a:solidFill>
                <a:schemeClr val="tx1"/>
              </a:solidFill>
              <a:latin typeface="ＭＳ 明朝" panose="02020609040205080304" pitchFamily="17" charset="-128"/>
              <a:ea typeface="ＭＳ 明朝" panose="02020609040205080304" pitchFamily="17" charset="-128"/>
            </a:endParaRPr>
          </a:p>
          <a:p>
            <a:r>
              <a:rPr kumimoji="1" lang="ja-JP" altLang="en-US" sz="1000" dirty="0" smtClean="0">
                <a:solidFill>
                  <a:schemeClr val="tx1"/>
                </a:solidFill>
                <a:latin typeface="ＭＳ 明朝" panose="02020609040205080304" pitchFamily="17" charset="-128"/>
                <a:ea typeface="ＭＳ 明朝" panose="02020609040205080304" pitchFamily="17" charset="-128"/>
              </a:rPr>
              <a:t>　（落語家 桂 雀々 師匠）</a:t>
            </a:r>
            <a:endParaRPr kumimoji="1" lang="en-US" altLang="ja-JP" sz="1000" dirty="0" smtClean="0">
              <a:solidFill>
                <a:schemeClr val="tx1"/>
              </a:solidFill>
              <a:latin typeface="ＭＳ 明朝" panose="02020609040205080304" pitchFamily="17" charset="-128"/>
              <a:ea typeface="ＭＳ 明朝" panose="02020609040205080304" pitchFamily="17" charset="-128"/>
            </a:endParaRPr>
          </a:p>
          <a:p>
            <a:endParaRPr kumimoji="1" lang="en-US" altLang="ja-JP" sz="400" dirty="0" smtClean="0">
              <a:solidFill>
                <a:schemeClr val="tx1"/>
              </a:solidFill>
              <a:latin typeface="ＭＳ 明朝" panose="02020609040205080304" pitchFamily="17" charset="-128"/>
              <a:ea typeface="ＭＳ 明朝" panose="02020609040205080304" pitchFamily="17" charset="-128"/>
            </a:endParaRPr>
          </a:p>
          <a:p>
            <a:endParaRPr kumimoji="1" lang="en-US" altLang="ja-JP" sz="400" dirty="0" smtClean="0">
              <a:solidFill>
                <a:schemeClr val="tx1"/>
              </a:solidFill>
              <a:latin typeface="ＭＳ 明朝" panose="02020609040205080304" pitchFamily="17" charset="-128"/>
              <a:ea typeface="ＭＳ 明朝" panose="02020609040205080304" pitchFamily="17" charset="-128"/>
            </a:endParaRPr>
          </a:p>
          <a:p>
            <a:r>
              <a:rPr kumimoji="1" lang="en-US" altLang="ja-JP" sz="1200" dirty="0" smtClean="0">
                <a:solidFill>
                  <a:schemeClr val="tx1"/>
                </a:solidFill>
                <a:latin typeface="ＭＳ 明朝" panose="02020609040205080304" pitchFamily="17" charset="-128"/>
                <a:ea typeface="ＭＳ 明朝" panose="02020609040205080304" pitchFamily="17" charset="-128"/>
              </a:rPr>
              <a:t>【</a:t>
            </a:r>
            <a:r>
              <a:rPr kumimoji="1" lang="ja-JP" altLang="en-US" sz="1200" dirty="0" smtClean="0">
                <a:solidFill>
                  <a:schemeClr val="tx1"/>
                </a:solidFill>
                <a:latin typeface="ＭＳ 明朝" panose="02020609040205080304" pitchFamily="17" charset="-128"/>
                <a:ea typeface="ＭＳ 明朝" panose="02020609040205080304" pitchFamily="17" charset="-128"/>
              </a:rPr>
              <a:t>トークセッション</a:t>
            </a:r>
            <a:r>
              <a:rPr kumimoji="1" lang="en-US" altLang="ja-JP" sz="1200" dirty="0" smtClean="0">
                <a:solidFill>
                  <a:schemeClr val="tx1"/>
                </a:solidFill>
                <a:latin typeface="ＭＳ 明朝" panose="02020609040205080304" pitchFamily="17" charset="-128"/>
                <a:ea typeface="ＭＳ 明朝" panose="02020609040205080304" pitchFamily="17" charset="-128"/>
              </a:rPr>
              <a:t>】</a:t>
            </a:r>
          </a:p>
          <a:p>
            <a:r>
              <a:rPr kumimoji="1" lang="ja-JP" altLang="en-US" sz="1000" dirty="0">
                <a:solidFill>
                  <a:schemeClr val="tx1"/>
                </a:solidFill>
                <a:latin typeface="ＭＳ 明朝" panose="02020609040205080304" pitchFamily="17" charset="-128"/>
                <a:ea typeface="ＭＳ 明朝" panose="02020609040205080304" pitchFamily="17" charset="-128"/>
              </a:rPr>
              <a:t>　◆ ～今若者に起きていることと、依存症～</a:t>
            </a:r>
            <a:endParaRPr kumimoji="1" lang="en-US" altLang="ja-JP" sz="1000" dirty="0" smtClean="0">
              <a:solidFill>
                <a:schemeClr val="tx1"/>
              </a:solidFill>
              <a:latin typeface="ＭＳ 明朝" panose="02020609040205080304" pitchFamily="17" charset="-128"/>
              <a:ea typeface="ＭＳ 明朝" panose="02020609040205080304" pitchFamily="17" charset="-128"/>
            </a:endParaRPr>
          </a:p>
          <a:p>
            <a:r>
              <a:rPr kumimoji="1" lang="ja-JP" altLang="en-US" sz="1000" dirty="0">
                <a:solidFill>
                  <a:schemeClr val="tx1"/>
                </a:solidFill>
                <a:latin typeface="ＭＳ 明朝" panose="02020609040205080304" pitchFamily="17" charset="-128"/>
                <a:ea typeface="ＭＳ 明朝" panose="02020609040205080304" pitchFamily="17" charset="-128"/>
              </a:rPr>
              <a:t>　　</a:t>
            </a:r>
            <a:r>
              <a:rPr kumimoji="1" lang="ja-JP" altLang="en-US" sz="1000" dirty="0" smtClean="0">
                <a:solidFill>
                  <a:schemeClr val="tx1"/>
                </a:solidFill>
                <a:latin typeface="ＭＳ 明朝" panose="02020609040205080304" pitchFamily="17" charset="-128"/>
                <a:ea typeface="ＭＳ 明朝" panose="02020609040205080304" pitchFamily="17" charset="-128"/>
              </a:rPr>
              <a:t>（特定非営利法人</a:t>
            </a:r>
            <a:r>
              <a:rPr kumimoji="1" lang="en-US" altLang="ja-JP" sz="1000" dirty="0" smtClean="0">
                <a:solidFill>
                  <a:schemeClr val="tx1"/>
                </a:solidFill>
                <a:latin typeface="ＭＳ 明朝" panose="02020609040205080304" pitchFamily="17" charset="-128"/>
                <a:ea typeface="ＭＳ 明朝" panose="02020609040205080304" pitchFamily="17" charset="-128"/>
              </a:rPr>
              <a:t>BOND</a:t>
            </a:r>
            <a:r>
              <a:rPr kumimoji="1" lang="ja-JP" altLang="en-US" sz="1000" dirty="0" smtClean="0">
                <a:solidFill>
                  <a:schemeClr val="tx1"/>
                </a:solidFill>
                <a:latin typeface="ＭＳ 明朝" panose="02020609040205080304" pitchFamily="17" charset="-128"/>
                <a:ea typeface="ＭＳ 明朝" panose="02020609040205080304" pitchFamily="17" charset="-128"/>
              </a:rPr>
              <a:t>プロジェクト　代表 橘　ジュン）</a:t>
            </a:r>
            <a:endParaRPr kumimoji="1" lang="en-US" altLang="ja-JP" sz="1000" dirty="0" smtClean="0">
              <a:solidFill>
                <a:schemeClr val="tx1"/>
              </a:solidFill>
              <a:latin typeface="ＭＳ 明朝" panose="02020609040205080304" pitchFamily="17" charset="-128"/>
              <a:ea typeface="ＭＳ 明朝" panose="02020609040205080304" pitchFamily="17" charset="-128"/>
            </a:endParaRPr>
          </a:p>
          <a:p>
            <a:r>
              <a:rPr kumimoji="1" lang="ja-JP" altLang="en-US" sz="1000" dirty="0">
                <a:solidFill>
                  <a:schemeClr val="tx1"/>
                </a:solidFill>
                <a:latin typeface="ＭＳ 明朝" panose="02020609040205080304" pitchFamily="17" charset="-128"/>
                <a:ea typeface="ＭＳ 明朝" panose="02020609040205080304" pitchFamily="17" charset="-128"/>
              </a:rPr>
              <a:t>　</a:t>
            </a:r>
            <a:r>
              <a:rPr kumimoji="1" lang="ja-JP" altLang="en-US" sz="1000" dirty="0" smtClean="0">
                <a:solidFill>
                  <a:schemeClr val="tx1"/>
                </a:solidFill>
                <a:latin typeface="ＭＳ 明朝" panose="02020609040205080304" pitchFamily="17" charset="-128"/>
                <a:ea typeface="ＭＳ 明朝" panose="02020609040205080304" pitchFamily="17" charset="-128"/>
              </a:rPr>
              <a:t>　（特定非営利活動法人ジャパンマック </a:t>
            </a:r>
            <a:endParaRPr kumimoji="1" lang="en-US" altLang="ja-JP" sz="1000" dirty="0" smtClean="0">
              <a:solidFill>
                <a:schemeClr val="tx1"/>
              </a:solidFill>
              <a:latin typeface="ＭＳ 明朝" panose="02020609040205080304" pitchFamily="17" charset="-128"/>
              <a:ea typeface="ＭＳ 明朝" panose="02020609040205080304" pitchFamily="17" charset="-128"/>
            </a:endParaRPr>
          </a:p>
          <a:p>
            <a:r>
              <a:rPr kumimoji="1" lang="ja-JP" altLang="en-US" sz="1000" dirty="0">
                <a:solidFill>
                  <a:schemeClr val="tx1"/>
                </a:solidFill>
                <a:latin typeface="ＭＳ 明朝" panose="02020609040205080304" pitchFamily="17" charset="-128"/>
                <a:ea typeface="ＭＳ 明朝" panose="02020609040205080304" pitchFamily="17" charset="-128"/>
              </a:rPr>
              <a:t>　</a:t>
            </a:r>
            <a:r>
              <a:rPr kumimoji="1" lang="ja-JP" altLang="en-US" sz="1000" dirty="0" smtClean="0">
                <a:solidFill>
                  <a:schemeClr val="tx1"/>
                </a:solidFill>
                <a:latin typeface="ＭＳ 明朝" panose="02020609040205080304" pitchFamily="17" charset="-128"/>
                <a:ea typeface="ＭＳ 明朝" panose="02020609040205080304" pitchFamily="17" charset="-128"/>
              </a:rPr>
              <a:t>　　サポートセンターオ</a:t>
            </a:r>
            <a:r>
              <a:rPr kumimoji="1" lang="en-US" altLang="ja-JP" sz="1000" dirty="0" smtClean="0">
                <a:solidFill>
                  <a:schemeClr val="tx1"/>
                </a:solidFill>
                <a:latin typeface="ＭＳ 明朝" panose="02020609040205080304" pitchFamily="17" charset="-128"/>
                <a:ea typeface="ＭＳ 明朝" panose="02020609040205080304" pitchFamily="17" charset="-128"/>
              </a:rPr>
              <a:t>`</a:t>
            </a:r>
            <a:r>
              <a:rPr kumimoji="1" lang="ja-JP" altLang="en-US" sz="1000" dirty="0" smtClean="0">
                <a:solidFill>
                  <a:schemeClr val="tx1"/>
                </a:solidFill>
                <a:latin typeface="ＭＳ 明朝" panose="02020609040205080304" pitchFamily="17" charset="-128"/>
                <a:ea typeface="ＭＳ 明朝" panose="02020609040205080304" pitchFamily="17" charset="-128"/>
              </a:rPr>
              <a:t>ハナ 統括施設長 枇杷　優子）</a:t>
            </a:r>
            <a:endParaRPr kumimoji="1" lang="en-US" altLang="ja-JP" sz="1000" dirty="0" smtClean="0">
              <a:solidFill>
                <a:schemeClr val="tx1"/>
              </a:solidFill>
              <a:latin typeface="ＭＳ 明朝" panose="02020609040205080304" pitchFamily="17" charset="-128"/>
              <a:ea typeface="ＭＳ 明朝" panose="02020609040205080304" pitchFamily="17" charset="-128"/>
            </a:endParaRPr>
          </a:p>
          <a:p>
            <a:r>
              <a:rPr kumimoji="1" lang="ja-JP" altLang="en-US" sz="1000" dirty="0">
                <a:solidFill>
                  <a:schemeClr val="tx1"/>
                </a:solidFill>
                <a:latin typeface="ＭＳ 明朝" panose="02020609040205080304" pitchFamily="17" charset="-128"/>
                <a:ea typeface="ＭＳ 明朝" panose="02020609040205080304" pitchFamily="17" charset="-128"/>
              </a:rPr>
              <a:t>　</a:t>
            </a:r>
            <a:r>
              <a:rPr kumimoji="1" lang="ja-JP" altLang="en-US" sz="1000" dirty="0" smtClean="0">
                <a:solidFill>
                  <a:schemeClr val="tx1"/>
                </a:solidFill>
                <a:latin typeface="ＭＳ 明朝" panose="02020609040205080304" pitchFamily="17" charset="-128"/>
                <a:ea typeface="ＭＳ 明朝" panose="02020609040205080304" pitchFamily="17" charset="-128"/>
              </a:rPr>
              <a:t>　</a:t>
            </a:r>
            <a:r>
              <a:rPr kumimoji="1" lang="ja-JP" altLang="en-US" sz="1000" dirty="0">
                <a:solidFill>
                  <a:schemeClr val="tx1"/>
                </a:solidFill>
                <a:latin typeface="ＭＳ 明朝" panose="02020609040205080304" pitchFamily="17" charset="-128"/>
                <a:ea typeface="ＭＳ 明朝" panose="02020609040205080304" pitchFamily="17" charset="-128"/>
              </a:rPr>
              <a:t>（埼玉県立精神医療センター　副病院長　成瀬　暢也）</a:t>
            </a:r>
            <a:endParaRPr kumimoji="1" lang="en-US" altLang="ja-JP" sz="1000" dirty="0" smtClean="0">
              <a:solidFill>
                <a:schemeClr val="tx1"/>
              </a:solidFill>
              <a:latin typeface="ＭＳ 明朝" panose="02020609040205080304" pitchFamily="17" charset="-128"/>
              <a:ea typeface="ＭＳ 明朝" panose="02020609040205080304" pitchFamily="17" charset="-128"/>
            </a:endParaRPr>
          </a:p>
        </p:txBody>
      </p:sp>
      <p:sp>
        <p:nvSpPr>
          <p:cNvPr id="40" name="正方形/長方形 39"/>
          <p:cNvSpPr/>
          <p:nvPr/>
        </p:nvSpPr>
        <p:spPr>
          <a:xfrm>
            <a:off x="187582" y="4682254"/>
            <a:ext cx="8847921" cy="1528766"/>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角丸四角形 40"/>
          <p:cNvSpPr/>
          <p:nvPr/>
        </p:nvSpPr>
        <p:spPr>
          <a:xfrm>
            <a:off x="187582" y="4562186"/>
            <a:ext cx="1615340" cy="306956"/>
          </a:xfrm>
          <a:prstGeom prst="roundRect">
            <a:avLst>
              <a:gd name="adj" fmla="val 0"/>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latin typeface="ＭＳ ゴシック" panose="020B0609070205080204" pitchFamily="49" charset="-128"/>
                <a:ea typeface="ＭＳ ゴシック" panose="020B0609070205080204" pitchFamily="49" charset="-128"/>
              </a:rPr>
              <a:t>５</a:t>
            </a:r>
            <a:r>
              <a:rPr kumimoji="1" lang="ja-JP" altLang="en-US" sz="1400" b="1" dirty="0" smtClean="0">
                <a:latin typeface="ＭＳ ゴシック" panose="020B0609070205080204" pitchFamily="49" charset="-128"/>
                <a:ea typeface="ＭＳ ゴシック" panose="020B0609070205080204" pitchFamily="49" charset="-128"/>
              </a:rPr>
              <a:t>　連携会議</a:t>
            </a:r>
            <a:endParaRPr kumimoji="1" lang="ja-JP" altLang="en-US" sz="1400" b="1" dirty="0">
              <a:latin typeface="ＭＳ ゴシック" panose="020B0609070205080204" pitchFamily="49" charset="-128"/>
              <a:ea typeface="ＭＳ ゴシック" panose="020B0609070205080204" pitchFamily="49" charset="-128"/>
            </a:endParaRPr>
          </a:p>
        </p:txBody>
      </p:sp>
      <p:sp>
        <p:nvSpPr>
          <p:cNvPr id="42" name="正方形/長方形 41"/>
          <p:cNvSpPr/>
          <p:nvPr/>
        </p:nvSpPr>
        <p:spPr>
          <a:xfrm>
            <a:off x="343543" y="4896670"/>
            <a:ext cx="8568312" cy="46033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1200" dirty="0" smtClean="0">
                <a:solidFill>
                  <a:schemeClr val="tx1"/>
                </a:solidFill>
                <a:latin typeface="ＭＳ 明朝" panose="02020609040205080304" pitchFamily="17" charset="-128"/>
                <a:ea typeface="ＭＳ 明朝" panose="02020609040205080304" pitchFamily="17" charset="-128"/>
              </a:rPr>
              <a:t>・</a:t>
            </a:r>
            <a:r>
              <a:rPr lang="ja-JP" altLang="en-US" sz="1200" dirty="0">
                <a:solidFill>
                  <a:schemeClr val="tx1"/>
                </a:solidFill>
                <a:latin typeface="ＭＳ 明朝" panose="02020609040205080304" pitchFamily="17" charset="-128"/>
                <a:ea typeface="ＭＳ 明朝" panose="02020609040205080304" pitchFamily="17" charset="-128"/>
                <a:cs typeface="メイリオ" panose="020B0604030504040204" pitchFamily="50" charset="-128"/>
              </a:rPr>
              <a:t>医療関係者や行政機関、民間団体等で構成する地域の連携会議を都立（総合）精神保健福祉センターで実施</a:t>
            </a:r>
            <a:r>
              <a:rPr kumimoji="1" lang="ja-JP" altLang="en-US" sz="1200" dirty="0">
                <a:solidFill>
                  <a:schemeClr val="tx1"/>
                </a:solidFill>
                <a:latin typeface="ＭＳ 明朝" panose="02020609040205080304" pitchFamily="17" charset="-128"/>
                <a:ea typeface="ＭＳ 明朝" panose="02020609040205080304" pitchFamily="17" charset="-128"/>
                <a:cs typeface="メイリオ" panose="020B0604030504040204" pitchFamily="50" charset="-128"/>
              </a:rPr>
              <a:t>し、関係</a:t>
            </a:r>
            <a:r>
              <a:rPr kumimoji="1" lang="ja-JP" altLang="en-US" sz="1200" dirty="0" smtClean="0">
                <a:solidFill>
                  <a:schemeClr val="tx1"/>
                </a:solidFill>
                <a:latin typeface="ＭＳ 明朝" panose="02020609040205080304" pitchFamily="17" charset="-128"/>
                <a:ea typeface="ＭＳ 明朝" panose="02020609040205080304" pitchFamily="17" charset="-128"/>
                <a:cs typeface="メイリオ" panose="020B0604030504040204" pitchFamily="50" charset="-128"/>
              </a:rPr>
              <a:t>機関</a:t>
            </a:r>
            <a:endParaRPr kumimoji="1" lang="en-US" altLang="ja-JP" sz="1200" dirty="0" smtClean="0">
              <a:solidFill>
                <a:schemeClr val="tx1"/>
              </a:solidFill>
              <a:latin typeface="ＭＳ 明朝" panose="02020609040205080304" pitchFamily="17" charset="-128"/>
              <a:ea typeface="ＭＳ 明朝" panose="02020609040205080304" pitchFamily="17" charset="-128"/>
              <a:cs typeface="メイリオ" panose="020B0604030504040204" pitchFamily="50" charset="-128"/>
            </a:endParaRPr>
          </a:p>
          <a:p>
            <a:r>
              <a:rPr kumimoji="1" lang="ja-JP" altLang="en-US" sz="1200" dirty="0">
                <a:solidFill>
                  <a:schemeClr val="tx1"/>
                </a:solidFill>
                <a:latin typeface="ＭＳ 明朝" panose="02020609040205080304" pitchFamily="17" charset="-128"/>
                <a:ea typeface="ＭＳ 明朝" panose="02020609040205080304" pitchFamily="17" charset="-128"/>
                <a:cs typeface="メイリオ" panose="020B0604030504040204" pitchFamily="50" charset="-128"/>
              </a:rPr>
              <a:t>　</a:t>
            </a:r>
            <a:r>
              <a:rPr kumimoji="1" lang="ja-JP" altLang="en-US" sz="1200" dirty="0" smtClean="0">
                <a:solidFill>
                  <a:schemeClr val="tx1"/>
                </a:solidFill>
                <a:latin typeface="ＭＳ 明朝" panose="02020609040205080304" pitchFamily="17" charset="-128"/>
                <a:ea typeface="ＭＳ 明朝" panose="02020609040205080304" pitchFamily="17" charset="-128"/>
                <a:cs typeface="メイリオ" panose="020B0604030504040204" pitchFamily="50" charset="-128"/>
              </a:rPr>
              <a:t>の</a:t>
            </a:r>
            <a:r>
              <a:rPr kumimoji="1" lang="ja-JP" altLang="en-US" sz="1200" dirty="0">
                <a:solidFill>
                  <a:schemeClr val="tx1"/>
                </a:solidFill>
                <a:latin typeface="ＭＳ 明朝" panose="02020609040205080304" pitchFamily="17" charset="-128"/>
                <a:ea typeface="ＭＳ 明朝" panose="02020609040205080304" pitchFamily="17" charset="-128"/>
                <a:cs typeface="メイリオ" panose="020B0604030504040204" pitchFamily="50" charset="-128"/>
              </a:rPr>
              <a:t>連携強化を</a:t>
            </a:r>
            <a:r>
              <a:rPr kumimoji="1" lang="ja-JP" altLang="en-US" sz="1200" dirty="0" smtClean="0">
                <a:solidFill>
                  <a:schemeClr val="tx1"/>
                </a:solidFill>
                <a:latin typeface="ＭＳ 明朝" panose="02020609040205080304" pitchFamily="17" charset="-128"/>
                <a:ea typeface="ＭＳ 明朝" panose="02020609040205080304" pitchFamily="17" charset="-128"/>
                <a:cs typeface="メイリオ" panose="020B0604030504040204" pitchFamily="50" charset="-128"/>
              </a:rPr>
              <a:t>図る</a:t>
            </a:r>
            <a:endParaRPr kumimoji="1" lang="ja-JP" altLang="en-US" sz="1200" dirty="0">
              <a:solidFill>
                <a:schemeClr val="tx1"/>
              </a:solidFill>
              <a:latin typeface="ＭＳ 明朝" panose="02020609040205080304" pitchFamily="17" charset="-128"/>
              <a:ea typeface="ＭＳ 明朝" panose="02020609040205080304" pitchFamily="17" charset="-128"/>
              <a:cs typeface="メイリオ" panose="020B0604030504040204" pitchFamily="50" charset="-128"/>
            </a:endParaRPr>
          </a:p>
        </p:txBody>
      </p:sp>
      <p:sp>
        <p:nvSpPr>
          <p:cNvPr id="43" name="正方形/長方形 42"/>
          <p:cNvSpPr/>
          <p:nvPr/>
        </p:nvSpPr>
        <p:spPr>
          <a:xfrm>
            <a:off x="369519" y="5357008"/>
            <a:ext cx="8450028" cy="778101"/>
          </a:xfrm>
          <a:prstGeom prst="rect">
            <a:avLst/>
          </a:prstGeom>
          <a:noFill/>
          <a:ln>
            <a:solidFill>
              <a:schemeClr val="tx2"/>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 name="正方形/長方形 45"/>
          <p:cNvSpPr/>
          <p:nvPr/>
        </p:nvSpPr>
        <p:spPr>
          <a:xfrm>
            <a:off x="444456" y="5373471"/>
            <a:ext cx="8421245" cy="76163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1200" dirty="0" smtClean="0">
                <a:solidFill>
                  <a:schemeClr val="tx1"/>
                </a:solidFill>
                <a:latin typeface="ＭＳ 明朝" panose="02020609040205080304" pitchFamily="17" charset="-128"/>
                <a:ea typeface="ＭＳ 明朝" panose="02020609040205080304" pitchFamily="17" charset="-128"/>
                <a:cs typeface="メイリオ" panose="020B0604030504040204" pitchFamily="50" charset="-128"/>
              </a:rPr>
              <a:t>◆ 中部総合精神保健福祉センター：令和４年７月</a:t>
            </a:r>
            <a:r>
              <a:rPr kumimoji="1" lang="ja-JP" altLang="en-US" sz="1200" dirty="0">
                <a:solidFill>
                  <a:schemeClr val="tx1"/>
                </a:solidFill>
                <a:latin typeface="ＭＳ 明朝" panose="02020609040205080304" pitchFamily="17" charset="-128"/>
                <a:ea typeface="ＭＳ 明朝" panose="02020609040205080304" pitchFamily="17" charset="-128"/>
                <a:cs typeface="メイリオ" panose="020B0604030504040204" pitchFamily="50" charset="-128"/>
              </a:rPr>
              <a:t>２</a:t>
            </a:r>
            <a:r>
              <a:rPr kumimoji="1" lang="ja-JP" altLang="en-US" sz="1200" dirty="0" smtClean="0">
                <a:solidFill>
                  <a:schemeClr val="tx1"/>
                </a:solidFill>
                <a:latin typeface="ＭＳ 明朝" panose="02020609040205080304" pitchFamily="17" charset="-128"/>
                <a:ea typeface="ＭＳ 明朝" panose="02020609040205080304" pitchFamily="17" charset="-128"/>
                <a:cs typeface="メイリオ" panose="020B0604030504040204" pitchFamily="50" charset="-128"/>
              </a:rPr>
              <a:t>５日開催</a:t>
            </a:r>
            <a:endParaRPr kumimoji="1" lang="en-US" altLang="ja-JP" sz="1200" dirty="0" smtClean="0">
              <a:solidFill>
                <a:schemeClr val="tx1"/>
              </a:solidFill>
              <a:latin typeface="ＭＳ 明朝" panose="02020609040205080304" pitchFamily="17" charset="-128"/>
              <a:ea typeface="ＭＳ 明朝" panose="02020609040205080304" pitchFamily="17" charset="-128"/>
              <a:cs typeface="メイリオ" panose="020B0604030504040204" pitchFamily="50" charset="-128"/>
            </a:endParaRPr>
          </a:p>
          <a:p>
            <a:endParaRPr kumimoji="1" lang="en-US" altLang="ja-JP" sz="400" dirty="0" smtClean="0">
              <a:solidFill>
                <a:schemeClr val="tx1"/>
              </a:solidFill>
              <a:latin typeface="ＭＳ 明朝" panose="02020609040205080304" pitchFamily="17" charset="-128"/>
              <a:ea typeface="ＭＳ 明朝" panose="02020609040205080304" pitchFamily="17" charset="-128"/>
              <a:cs typeface="メイリオ" panose="020B0604030504040204" pitchFamily="50" charset="-128"/>
            </a:endParaRPr>
          </a:p>
          <a:p>
            <a:r>
              <a:rPr kumimoji="1" lang="ja-JP" altLang="en-US" sz="1200" dirty="0" smtClean="0">
                <a:solidFill>
                  <a:schemeClr val="tx1"/>
                </a:solidFill>
                <a:latin typeface="ＭＳ 明朝" panose="02020609040205080304" pitchFamily="17" charset="-128"/>
                <a:ea typeface="ＭＳ 明朝" panose="02020609040205080304" pitchFamily="17" charset="-128"/>
                <a:cs typeface="メイリオ" panose="020B0604030504040204" pitchFamily="50" charset="-128"/>
              </a:rPr>
              <a:t>◆ 多摩総合精神保健福祉センター：令和４年１２月</a:t>
            </a:r>
            <a:r>
              <a:rPr kumimoji="1" lang="ja-JP" altLang="en-US" sz="1200" dirty="0">
                <a:solidFill>
                  <a:schemeClr val="tx1"/>
                </a:solidFill>
                <a:latin typeface="ＭＳ 明朝" panose="02020609040205080304" pitchFamily="17" charset="-128"/>
                <a:ea typeface="ＭＳ 明朝" panose="02020609040205080304" pitchFamily="17" charset="-128"/>
                <a:cs typeface="メイリオ" panose="020B0604030504040204" pitchFamily="50" charset="-128"/>
              </a:rPr>
              <a:t>９</a:t>
            </a:r>
            <a:r>
              <a:rPr kumimoji="1" lang="ja-JP" altLang="en-US" sz="1200" dirty="0" smtClean="0">
                <a:solidFill>
                  <a:schemeClr val="tx1"/>
                </a:solidFill>
                <a:latin typeface="ＭＳ 明朝" panose="02020609040205080304" pitchFamily="17" charset="-128"/>
                <a:ea typeface="ＭＳ 明朝" panose="02020609040205080304" pitchFamily="17" charset="-128"/>
                <a:cs typeface="メイリオ" panose="020B0604030504040204" pitchFamily="50" charset="-128"/>
              </a:rPr>
              <a:t>日開催</a:t>
            </a:r>
            <a:endParaRPr kumimoji="1" lang="en-US" altLang="ja-JP" sz="1200" dirty="0" smtClean="0">
              <a:solidFill>
                <a:schemeClr val="tx1"/>
              </a:solidFill>
              <a:latin typeface="ＭＳ 明朝" panose="02020609040205080304" pitchFamily="17" charset="-128"/>
              <a:ea typeface="ＭＳ 明朝" panose="02020609040205080304" pitchFamily="17" charset="-128"/>
              <a:cs typeface="メイリオ" panose="020B0604030504040204" pitchFamily="50" charset="-128"/>
            </a:endParaRPr>
          </a:p>
          <a:p>
            <a:endParaRPr kumimoji="1" lang="en-US" altLang="ja-JP" sz="400" dirty="0" smtClean="0">
              <a:solidFill>
                <a:schemeClr val="tx1"/>
              </a:solidFill>
              <a:latin typeface="ＭＳ 明朝" panose="02020609040205080304" pitchFamily="17" charset="-128"/>
              <a:ea typeface="ＭＳ 明朝" panose="02020609040205080304" pitchFamily="17" charset="-128"/>
              <a:cs typeface="メイリオ" panose="020B0604030504040204" pitchFamily="50" charset="-128"/>
            </a:endParaRPr>
          </a:p>
          <a:p>
            <a:r>
              <a:rPr kumimoji="1" lang="ja-JP" altLang="en-US" sz="1200" dirty="0" smtClean="0">
                <a:solidFill>
                  <a:schemeClr val="tx1"/>
                </a:solidFill>
                <a:latin typeface="ＭＳ 明朝" panose="02020609040205080304" pitchFamily="17" charset="-128"/>
                <a:ea typeface="ＭＳ 明朝" panose="02020609040205080304" pitchFamily="17" charset="-128"/>
                <a:cs typeface="メイリオ" panose="020B0604030504040204" pitchFamily="50" charset="-128"/>
              </a:rPr>
              <a:t>◆ 都立精神保健福祉センター　　：令和４年１０月１７日開催</a:t>
            </a:r>
            <a:endParaRPr kumimoji="1" lang="ja-JP" altLang="en-US" sz="1200" dirty="0">
              <a:solidFill>
                <a:schemeClr val="tx1"/>
              </a:solidFill>
              <a:latin typeface="ＭＳ 明朝" panose="02020609040205080304" pitchFamily="17" charset="-128"/>
              <a:ea typeface="ＭＳ 明朝" panose="02020609040205080304" pitchFamily="17" charset="-128"/>
              <a:cs typeface="メイリオ" panose="020B0604030504040204" pitchFamily="50" charset="-128"/>
            </a:endParaRPr>
          </a:p>
        </p:txBody>
      </p:sp>
      <p:sp>
        <p:nvSpPr>
          <p:cNvPr id="47" name="右矢印 46"/>
          <p:cNvSpPr/>
          <p:nvPr/>
        </p:nvSpPr>
        <p:spPr>
          <a:xfrm>
            <a:off x="182972" y="6361213"/>
            <a:ext cx="246727" cy="414029"/>
          </a:xfrm>
          <a:prstGeom prst="rightArrow">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 name="正方形/長方形 47"/>
          <p:cNvSpPr/>
          <p:nvPr/>
        </p:nvSpPr>
        <p:spPr>
          <a:xfrm>
            <a:off x="543464" y="6338802"/>
            <a:ext cx="8492039" cy="458852"/>
          </a:xfrm>
          <a:prstGeom prst="rect">
            <a:avLst/>
          </a:prstGeom>
          <a:noFill/>
          <a:ln w="317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 name="正方形/長方形 48"/>
          <p:cNvSpPr/>
          <p:nvPr/>
        </p:nvSpPr>
        <p:spPr>
          <a:xfrm>
            <a:off x="427764" y="6399184"/>
            <a:ext cx="8523656" cy="38286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ja-JP" altLang="en-US" sz="1600" b="1" dirty="0" smtClean="0">
                <a:solidFill>
                  <a:schemeClr val="tx1"/>
                </a:solidFill>
                <a:latin typeface="ＭＳ ゴシック" panose="020B0609070205080204" pitchFamily="49" charset="-128"/>
                <a:ea typeface="ＭＳ ゴシック" panose="020B0609070205080204" pitchFamily="49" charset="-128"/>
              </a:rPr>
              <a:t>引き続き、依存症相談拠点における支援の充実に向けて、取組を検討・実施していく</a:t>
            </a:r>
            <a:endParaRPr lang="en-US" altLang="ja-JP" sz="1600" b="1" dirty="0" smtClean="0">
              <a:solidFill>
                <a:schemeClr val="tx1"/>
              </a:solidFill>
              <a:latin typeface="ＭＳ ゴシック" panose="020B0609070205080204" pitchFamily="49" charset="-128"/>
              <a:ea typeface="ＭＳ ゴシック" panose="020B0609070205080204" pitchFamily="49" charset="-128"/>
            </a:endParaRPr>
          </a:p>
        </p:txBody>
      </p:sp>
      <p:pic>
        <p:nvPicPr>
          <p:cNvPr id="2" name="図 1"/>
          <p:cNvPicPr>
            <a:picLocks noChangeAspect="1"/>
          </p:cNvPicPr>
          <p:nvPr/>
        </p:nvPicPr>
        <p:blipFill>
          <a:blip r:embed="rId2"/>
          <a:stretch>
            <a:fillRect/>
          </a:stretch>
        </p:blipFill>
        <p:spPr>
          <a:xfrm>
            <a:off x="6224288" y="606215"/>
            <a:ext cx="2383878" cy="3779131"/>
          </a:xfrm>
          <a:prstGeom prst="rect">
            <a:avLst/>
          </a:prstGeom>
        </p:spPr>
      </p:pic>
    </p:spTree>
    <p:extLst>
      <p:ext uri="{BB962C8B-B14F-4D97-AF65-F5344CB8AC3E}">
        <p14:creationId xmlns:p14="http://schemas.microsoft.com/office/powerpoint/2010/main" val="101387649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820</TotalTime>
  <Words>1081</Words>
  <Application>Microsoft Office PowerPoint</Application>
  <PresentationFormat>画面に合わせる (4:3)</PresentationFormat>
  <Paragraphs>168</Paragraphs>
  <Slides>3</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3</vt:i4>
      </vt:variant>
    </vt:vector>
  </HeadingPairs>
  <TitlesOfParts>
    <vt:vector size="12" baseType="lpstr">
      <vt:lpstr>ＭＳ ゴシック</vt:lpstr>
      <vt:lpstr>ＭＳ 明朝</vt:lpstr>
      <vt:lpstr>メイリオ</vt:lpstr>
      <vt:lpstr>游ゴシック</vt:lpstr>
      <vt:lpstr>游ゴシック Light</vt:lpstr>
      <vt:lpstr>Arial</vt:lpstr>
      <vt:lpstr>Calibri</vt:lpstr>
      <vt:lpstr>Calibri Light</vt:lpstr>
      <vt:lpstr>Office テーマ</vt:lpstr>
      <vt:lpstr>PowerPoint プレゼンテーション</vt:lpstr>
      <vt:lpstr>PowerPoint プレゼンテーション</vt:lpstr>
      <vt:lpstr>PowerPoint プレゼンテーション</vt:lpstr>
    </vt:vector>
  </TitlesOfParts>
  <Company>TAIMS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東京都</dc:creator>
  <cp:lastModifiedBy>隅田　明子</cp:lastModifiedBy>
  <cp:revision>173</cp:revision>
  <cp:lastPrinted>2021-03-01T02:02:26Z</cp:lastPrinted>
  <dcterms:created xsi:type="dcterms:W3CDTF">2020-10-05T05:27:46Z</dcterms:created>
  <dcterms:modified xsi:type="dcterms:W3CDTF">2023-02-13T06:57:51Z</dcterms:modified>
</cp:coreProperties>
</file>