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63"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122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32739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53560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73459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0359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8657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708081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493677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001405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849296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413878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86234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532274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3" y="710650"/>
            <a:ext cx="9906000" cy="3492"/>
          </a:xfrm>
          <a:prstGeom prst="line">
            <a:avLst/>
          </a:prstGeom>
          <a:ln w="381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380997" y="147355"/>
            <a:ext cx="9144000" cy="47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第２期　東京都</a:t>
            </a:r>
            <a:r>
              <a:rPr kumimoji="1" lang="ja-JP" altLang="en-US" sz="2000" b="1" dirty="0">
                <a:solidFill>
                  <a:schemeClr val="tx1"/>
                </a:solidFill>
                <a:latin typeface="ＭＳ ゴシック" panose="020B0609070205080204" pitchFamily="49" charset="-128"/>
                <a:ea typeface="ＭＳ ゴシック" panose="020B0609070205080204" pitchFamily="49" charset="-128"/>
              </a:rPr>
              <a:t>アルコール健康障害対策推進</a:t>
            </a: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計画について</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23" name="正方形/長方形 22"/>
          <p:cNvSpPr/>
          <p:nvPr/>
        </p:nvSpPr>
        <p:spPr>
          <a:xfrm>
            <a:off x="546212" y="2284762"/>
            <a:ext cx="8840490" cy="13121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5" name="テキスト ボックス 24"/>
          <p:cNvSpPr txBox="1"/>
          <p:nvPr/>
        </p:nvSpPr>
        <p:spPr>
          <a:xfrm>
            <a:off x="546212" y="2363748"/>
            <a:ext cx="8601371" cy="1261884"/>
          </a:xfrm>
          <a:prstGeom prst="rect">
            <a:avLst/>
          </a:prstGeom>
          <a:noFill/>
        </p:spPr>
        <p:txBody>
          <a:bodyPr wrap="square" rtlCol="0">
            <a:spAutoFit/>
          </a:bodyPr>
          <a:lstStyle/>
          <a:p>
            <a:r>
              <a:rPr kumimoji="1" lang="ja-JP" altLang="en-US" sz="1400" dirty="0" smtClean="0"/>
              <a:t>〇 令和</a:t>
            </a:r>
            <a:r>
              <a:rPr kumimoji="1" lang="ja-JP" altLang="en-US" sz="1400" dirty="0" smtClean="0"/>
              <a:t>５年度</a:t>
            </a:r>
            <a:r>
              <a:rPr kumimoji="1" lang="ja-JP" altLang="en-US" sz="1400" dirty="0" smtClean="0"/>
              <a:t>の</a:t>
            </a:r>
            <a:r>
              <a:rPr kumimoji="1" lang="ja-JP" altLang="en-US" sz="1400" dirty="0" smtClean="0"/>
              <a:t>本委員会では、</a:t>
            </a:r>
            <a:r>
              <a:rPr kumimoji="1" lang="ja-JP" altLang="en-US" sz="1400" dirty="0" smtClean="0"/>
              <a:t>以下</a:t>
            </a:r>
            <a:r>
              <a:rPr kumimoji="1" lang="ja-JP" altLang="en-US" sz="1400" dirty="0" smtClean="0"/>
              <a:t>の点に取り組んでいく</a:t>
            </a:r>
            <a:endParaRPr kumimoji="1" lang="en-US" altLang="ja-JP" sz="1400" dirty="0" smtClean="0"/>
          </a:p>
          <a:p>
            <a:endParaRPr kumimoji="1" lang="en-US" altLang="ja-JP" sz="400" dirty="0" smtClean="0"/>
          </a:p>
          <a:p>
            <a:r>
              <a:rPr kumimoji="1" lang="ja-JP" altLang="en-US" sz="1400" b="1" dirty="0" smtClean="0"/>
              <a:t>・</a:t>
            </a:r>
            <a:r>
              <a:rPr kumimoji="1" lang="ja-JP" altLang="en-US" sz="1400" dirty="0" smtClean="0"/>
              <a:t>第１期東京都アルコール健康障害対策推進計画の評価</a:t>
            </a:r>
            <a:endParaRPr kumimoji="1" lang="en-US" altLang="ja-JP" sz="1400" dirty="0" smtClean="0"/>
          </a:p>
          <a:p>
            <a:endParaRPr kumimoji="1" lang="en-US" altLang="ja-JP" sz="400" dirty="0" smtClean="0"/>
          </a:p>
          <a:p>
            <a:r>
              <a:rPr kumimoji="1" lang="ja-JP" altLang="en-US" sz="1400" b="1" dirty="0" smtClean="0"/>
              <a:t>・</a:t>
            </a:r>
            <a:r>
              <a:rPr kumimoji="1" lang="ja-JP" altLang="en-US" sz="1400" dirty="0"/>
              <a:t>都</a:t>
            </a:r>
            <a:r>
              <a:rPr kumimoji="1" lang="ja-JP" altLang="en-US" sz="1400" dirty="0" smtClean="0"/>
              <a:t>の第２期計画策定に</a:t>
            </a:r>
            <a:r>
              <a:rPr kumimoji="1" lang="ja-JP" altLang="en-US" sz="1400" dirty="0"/>
              <a:t>向け</a:t>
            </a:r>
            <a:r>
              <a:rPr kumimoji="1" lang="ja-JP" altLang="en-US" sz="1400" dirty="0" smtClean="0"/>
              <a:t>、計画に関連する</a:t>
            </a:r>
            <a:r>
              <a:rPr kumimoji="1" lang="ja-JP" altLang="en-US" sz="1400" b="1" dirty="0" smtClean="0"/>
              <a:t>取組の進捗状況等の確認や事例発表</a:t>
            </a:r>
            <a:r>
              <a:rPr kumimoji="1" lang="ja-JP" altLang="en-US" sz="1400" dirty="0" smtClean="0"/>
              <a:t>を</a:t>
            </a:r>
            <a:r>
              <a:rPr kumimoji="1" lang="ja-JP" altLang="en-US" sz="1400" dirty="0"/>
              <a:t>行っていくほか</a:t>
            </a:r>
            <a:r>
              <a:rPr kumimoji="1" lang="ja-JP" altLang="en-US" sz="1400" dirty="0" smtClean="0"/>
              <a:t>、</a:t>
            </a:r>
            <a:endParaRPr kumimoji="1" lang="en-US" altLang="ja-JP" sz="1400" dirty="0" smtClean="0"/>
          </a:p>
          <a:p>
            <a:endParaRPr kumimoji="1" lang="en-US" altLang="ja-JP" sz="400" dirty="0" smtClean="0"/>
          </a:p>
          <a:p>
            <a:r>
              <a:rPr kumimoji="1" lang="ja-JP" altLang="en-US" sz="1400" dirty="0"/>
              <a:t>　</a:t>
            </a:r>
            <a:r>
              <a:rPr kumimoji="1" lang="ja-JP" altLang="en-US" sz="1400" b="1" dirty="0" smtClean="0"/>
              <a:t>国</a:t>
            </a:r>
            <a:r>
              <a:rPr kumimoji="1" lang="ja-JP" altLang="en-US" sz="1400" b="1" dirty="0"/>
              <a:t>の</a:t>
            </a:r>
            <a:r>
              <a:rPr kumimoji="1" lang="ja-JP" altLang="en-US" sz="1400" b="1" dirty="0" smtClean="0"/>
              <a:t>動向</a:t>
            </a:r>
            <a:r>
              <a:rPr kumimoji="1" lang="en-US" altLang="ja-JP" sz="1400" b="1" dirty="0" smtClean="0"/>
              <a:t>(</a:t>
            </a:r>
            <a:r>
              <a:rPr kumimoji="1" lang="ja-JP" altLang="en-US" sz="1400" b="1" dirty="0"/>
              <a:t>第２期計画等</a:t>
            </a:r>
            <a:r>
              <a:rPr kumimoji="1" lang="en-US" altLang="ja-JP" sz="1400" b="1" dirty="0" smtClean="0"/>
              <a:t>)</a:t>
            </a:r>
            <a:r>
              <a:rPr kumimoji="1" lang="ja-JP" altLang="en-US" sz="1400" b="1" dirty="0" smtClean="0"/>
              <a:t>を踏まえながら具体的な取組に関する検討</a:t>
            </a:r>
            <a:r>
              <a:rPr lang="ja-JP" altLang="en-US" sz="1400" dirty="0" smtClean="0"/>
              <a:t>を行う。</a:t>
            </a:r>
            <a:endParaRPr lang="en-US" altLang="ja-JP" sz="1400" dirty="0" smtClean="0"/>
          </a:p>
          <a:p>
            <a:endParaRPr lang="en-US" altLang="ja-JP" sz="400" dirty="0" smtClean="0"/>
          </a:p>
          <a:p>
            <a:endParaRPr lang="en-US" altLang="ja-JP" sz="400" dirty="0" smtClean="0"/>
          </a:p>
        </p:txBody>
      </p:sp>
      <p:sp>
        <p:nvSpPr>
          <p:cNvPr id="26" name="角丸四角形 25"/>
          <p:cNvSpPr/>
          <p:nvPr/>
        </p:nvSpPr>
        <p:spPr>
          <a:xfrm>
            <a:off x="546212" y="1985516"/>
            <a:ext cx="2251093"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令和５年度の方向性</a:t>
            </a:r>
            <a:endParaRPr kumimoji="1" lang="ja-JP" altLang="en-US" sz="1400" b="1" dirty="0"/>
          </a:p>
        </p:txBody>
      </p:sp>
      <p:sp>
        <p:nvSpPr>
          <p:cNvPr id="27" name="正方形/長方形 26"/>
          <p:cNvSpPr/>
          <p:nvPr/>
        </p:nvSpPr>
        <p:spPr>
          <a:xfrm>
            <a:off x="8567045" y="216939"/>
            <a:ext cx="957952" cy="38229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400" smtClean="0">
                <a:solidFill>
                  <a:schemeClr val="tx1"/>
                </a:solidFill>
                <a:latin typeface="ＭＳ 明朝" panose="02020609040205080304" pitchFamily="17" charset="-128"/>
                <a:ea typeface="ＭＳ 明朝" panose="02020609040205080304" pitchFamily="17" charset="-128"/>
              </a:rPr>
              <a:t>資料４</a:t>
            </a:r>
            <a:endParaRPr kumimoji="1"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15" name="正方形/長方形 14"/>
          <p:cNvSpPr/>
          <p:nvPr/>
        </p:nvSpPr>
        <p:spPr>
          <a:xfrm>
            <a:off x="546212" y="1157073"/>
            <a:ext cx="8840490" cy="686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546212" y="850117"/>
            <a:ext cx="1236671" cy="306956"/>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概要</a:t>
            </a:r>
            <a:endParaRPr kumimoji="1" lang="ja-JP" altLang="en-US" sz="1400" b="1" dirty="0"/>
          </a:p>
        </p:txBody>
      </p:sp>
      <p:sp>
        <p:nvSpPr>
          <p:cNvPr id="3" name="テキスト ボックス 2"/>
          <p:cNvSpPr txBox="1"/>
          <p:nvPr/>
        </p:nvSpPr>
        <p:spPr>
          <a:xfrm>
            <a:off x="546212" y="1227834"/>
            <a:ext cx="8840490" cy="584775"/>
          </a:xfrm>
          <a:prstGeom prst="rect">
            <a:avLst/>
          </a:prstGeom>
          <a:noFill/>
        </p:spPr>
        <p:txBody>
          <a:bodyPr wrap="square" rtlCol="0">
            <a:spAutoFit/>
          </a:bodyPr>
          <a:lstStyle/>
          <a:p>
            <a:r>
              <a:rPr kumimoji="1" lang="ja-JP" altLang="en-US" sz="1400" dirty="0"/>
              <a:t>・都計画の計画期間は令和５年度末までとなっており、今後は第２期計画に向けた検討が必要</a:t>
            </a:r>
            <a:endParaRPr kumimoji="1" lang="en-US" altLang="ja-JP" sz="1400" dirty="0"/>
          </a:p>
          <a:p>
            <a:endParaRPr kumimoji="1" lang="en-US" altLang="ja-JP" sz="400" dirty="0" smtClean="0"/>
          </a:p>
          <a:p>
            <a:r>
              <a:rPr kumimoji="1" lang="ja-JP" altLang="en-US" sz="1400" dirty="0" smtClean="0"/>
              <a:t>・</a:t>
            </a:r>
            <a:r>
              <a:rPr kumimoji="1" lang="ja-JP" altLang="en-US" sz="1400" dirty="0" smtClean="0"/>
              <a:t>国は令和３年３月基本計画の変更を実施（次</a:t>
            </a:r>
            <a:r>
              <a:rPr kumimoji="1" lang="ja-JP" altLang="en-US" sz="1400" dirty="0"/>
              <a:t>頁</a:t>
            </a:r>
            <a:r>
              <a:rPr kumimoji="1" lang="ja-JP" altLang="en-US" sz="1400" dirty="0" smtClean="0"/>
              <a:t>に変更箇所を集約</a:t>
            </a:r>
            <a:r>
              <a:rPr kumimoji="1" lang="ja-JP" altLang="en-US" sz="1400" dirty="0" smtClean="0"/>
              <a:t>）</a:t>
            </a:r>
            <a:endParaRPr kumimoji="1" lang="en-US" altLang="ja-JP" sz="1400" dirty="0" smtClean="0"/>
          </a:p>
        </p:txBody>
      </p:sp>
      <p:sp>
        <p:nvSpPr>
          <p:cNvPr id="19" name="正方形/長方形 18"/>
          <p:cNvSpPr/>
          <p:nvPr/>
        </p:nvSpPr>
        <p:spPr>
          <a:xfrm>
            <a:off x="686271" y="4087423"/>
            <a:ext cx="4345048" cy="2339102"/>
          </a:xfrm>
          <a:prstGeom prst="rect">
            <a:avLst/>
          </a:prstGeom>
        </p:spPr>
        <p:txBody>
          <a:bodyPr wrap="square">
            <a:spAutoFit/>
          </a:bodyPr>
          <a:lstStyle/>
          <a:p>
            <a:r>
              <a:rPr lang="ja-JP" altLang="en-US" sz="1200" dirty="0"/>
              <a:t>第１章 はじめ</a:t>
            </a:r>
            <a:r>
              <a:rPr lang="ja-JP" altLang="en-US" sz="1200" dirty="0" smtClean="0"/>
              <a:t>に</a:t>
            </a:r>
            <a:endParaRPr lang="en-US" altLang="ja-JP" sz="1200" dirty="0"/>
          </a:p>
          <a:p>
            <a:endParaRPr lang="ja-JP" altLang="en-US" sz="400" dirty="0"/>
          </a:p>
          <a:p>
            <a:r>
              <a:rPr lang="ja-JP" altLang="en-US" sz="1200" dirty="0"/>
              <a:t>１ 計画策定の趣旨</a:t>
            </a:r>
          </a:p>
          <a:p>
            <a:r>
              <a:rPr lang="ja-JP" altLang="en-US" sz="1200" dirty="0"/>
              <a:t>２ 計画の位置づけ</a:t>
            </a:r>
          </a:p>
          <a:p>
            <a:r>
              <a:rPr lang="ja-JP" altLang="en-US" sz="1200" dirty="0"/>
              <a:t>３ 計画期間</a:t>
            </a:r>
            <a:endParaRPr lang="en-US" altLang="ja-JP" sz="1200" dirty="0"/>
          </a:p>
          <a:p>
            <a:pPr>
              <a:spcBef>
                <a:spcPts val="600"/>
              </a:spcBef>
            </a:pPr>
            <a:r>
              <a:rPr lang="ja-JP" altLang="en-US" sz="1200" dirty="0"/>
              <a:t>第２章 アルコール健康障害等を巡る都の</a:t>
            </a:r>
            <a:r>
              <a:rPr lang="ja-JP" altLang="en-US" sz="1200" dirty="0" smtClean="0"/>
              <a:t>現状</a:t>
            </a:r>
            <a:endParaRPr lang="ja-JP" altLang="en-US" sz="400" dirty="0" smtClean="0"/>
          </a:p>
          <a:p>
            <a:r>
              <a:rPr lang="ja-JP" altLang="en-US" sz="1200" dirty="0" smtClean="0"/>
              <a:t>１ </a:t>
            </a:r>
            <a:r>
              <a:rPr lang="ja-JP" altLang="en-US" sz="1200" dirty="0"/>
              <a:t>飲酒の状況</a:t>
            </a:r>
          </a:p>
          <a:p>
            <a:r>
              <a:rPr lang="ja-JP" altLang="en-US" sz="1200" dirty="0"/>
              <a:t>２ アルコールによる健康障害等の状況</a:t>
            </a:r>
            <a:endParaRPr lang="en-US" altLang="ja-JP" sz="1200" dirty="0"/>
          </a:p>
          <a:p>
            <a:pPr>
              <a:spcBef>
                <a:spcPts val="600"/>
              </a:spcBef>
            </a:pPr>
            <a:r>
              <a:rPr lang="ja-JP" altLang="en-US" sz="1200" dirty="0"/>
              <a:t>第３章 アルコール健康障害対策の基本的な考え方</a:t>
            </a:r>
          </a:p>
          <a:p>
            <a:r>
              <a:rPr lang="ja-JP" altLang="en-US" sz="1200" dirty="0" smtClean="0"/>
              <a:t>１ 基本理念</a:t>
            </a:r>
          </a:p>
          <a:p>
            <a:r>
              <a:rPr lang="ja-JP" altLang="en-US" sz="1200" dirty="0" smtClean="0"/>
              <a:t>２ </a:t>
            </a:r>
            <a:r>
              <a:rPr lang="ja-JP" altLang="en-US" sz="1200" dirty="0"/>
              <a:t>取組の方向性</a:t>
            </a:r>
          </a:p>
          <a:p>
            <a:r>
              <a:rPr lang="ja-JP" altLang="en-US" sz="1200" dirty="0"/>
              <a:t>３ 取組を進める上での視点</a:t>
            </a:r>
            <a:endParaRPr lang="en-US" altLang="ja-JP" sz="1200" dirty="0"/>
          </a:p>
        </p:txBody>
      </p:sp>
      <p:sp>
        <p:nvSpPr>
          <p:cNvPr id="20" name="正方形/長方形 19"/>
          <p:cNvSpPr/>
          <p:nvPr/>
        </p:nvSpPr>
        <p:spPr>
          <a:xfrm>
            <a:off x="5031319" y="3927373"/>
            <a:ext cx="4355383" cy="2616101"/>
          </a:xfrm>
          <a:prstGeom prst="rect">
            <a:avLst/>
          </a:prstGeom>
        </p:spPr>
        <p:txBody>
          <a:bodyPr wrap="square">
            <a:spAutoFit/>
          </a:bodyPr>
          <a:lstStyle/>
          <a:p>
            <a:r>
              <a:rPr lang="ja-JP" altLang="en-US" sz="1200" dirty="0"/>
              <a:t>第４章 具体的な取組</a:t>
            </a:r>
          </a:p>
          <a:p>
            <a:r>
              <a:rPr lang="ja-JP" altLang="en-US" sz="1200" dirty="0"/>
              <a:t>１ 教育の振興等</a:t>
            </a:r>
          </a:p>
          <a:p>
            <a:r>
              <a:rPr lang="ja-JP" altLang="en-US" sz="1200" dirty="0"/>
              <a:t>２ 不適切な飲酒の誘引の防止</a:t>
            </a:r>
          </a:p>
          <a:p>
            <a:r>
              <a:rPr lang="ja-JP" altLang="en-US" sz="1200" dirty="0"/>
              <a:t>３ 健康診断及び保健指導</a:t>
            </a:r>
          </a:p>
          <a:p>
            <a:r>
              <a:rPr lang="ja-JP" altLang="en-US" sz="1200" dirty="0"/>
              <a:t>４ アルコール健康障害に関する医療の充実等</a:t>
            </a:r>
          </a:p>
          <a:p>
            <a:r>
              <a:rPr lang="ja-JP" altLang="en-US" sz="1200" dirty="0"/>
              <a:t>５ アルコール健康障害に関連して飲酒運転等を</a:t>
            </a:r>
            <a:r>
              <a:rPr lang="ja-JP" altLang="en-US" sz="1200" dirty="0" smtClean="0"/>
              <a:t>した者に</a:t>
            </a:r>
            <a:endParaRPr lang="en-US" altLang="ja-JP" sz="1200" dirty="0" smtClean="0"/>
          </a:p>
          <a:p>
            <a:r>
              <a:rPr lang="ja-JP" altLang="en-US" sz="1200" dirty="0"/>
              <a:t>　</a:t>
            </a:r>
            <a:r>
              <a:rPr lang="ja-JP" altLang="en-US" sz="1200" dirty="0" smtClean="0"/>
              <a:t>対する</a:t>
            </a:r>
            <a:r>
              <a:rPr lang="ja-JP" altLang="en-US" sz="1200" dirty="0"/>
              <a:t>指導等</a:t>
            </a:r>
          </a:p>
          <a:p>
            <a:r>
              <a:rPr lang="ja-JP" altLang="en-US" sz="1200" dirty="0"/>
              <a:t>６ 相談支援等</a:t>
            </a:r>
          </a:p>
          <a:p>
            <a:r>
              <a:rPr lang="ja-JP" altLang="en-US" sz="1200" dirty="0"/>
              <a:t>７ 社会復帰の支援</a:t>
            </a:r>
          </a:p>
          <a:p>
            <a:r>
              <a:rPr lang="ja-JP" altLang="en-US" sz="1200" dirty="0"/>
              <a:t>８ 民間団体の活動に対する支援</a:t>
            </a:r>
          </a:p>
          <a:p>
            <a:r>
              <a:rPr lang="ja-JP" altLang="en-US" sz="1200" dirty="0"/>
              <a:t>９ 人材の確保等</a:t>
            </a:r>
          </a:p>
          <a:p>
            <a:r>
              <a:rPr lang="ja-JP" altLang="en-US" sz="1200" dirty="0" smtClean="0"/>
              <a:t>１０ 調査研究</a:t>
            </a:r>
            <a:endParaRPr lang="en-US" altLang="ja-JP" sz="1200" dirty="0" smtClean="0"/>
          </a:p>
          <a:p>
            <a:endParaRPr lang="en-US" altLang="ja-JP" sz="100" dirty="0" smtClean="0"/>
          </a:p>
          <a:p>
            <a:pPr>
              <a:spcBef>
                <a:spcPts val="600"/>
              </a:spcBef>
            </a:pPr>
            <a:r>
              <a:rPr lang="ja-JP" altLang="en-US" sz="1200" dirty="0" smtClean="0"/>
              <a:t>第５章 </a:t>
            </a:r>
            <a:r>
              <a:rPr lang="ja-JP" altLang="en-US" sz="1200" dirty="0"/>
              <a:t>推進体制と進行管理</a:t>
            </a:r>
          </a:p>
        </p:txBody>
      </p:sp>
      <p:sp>
        <p:nvSpPr>
          <p:cNvPr id="21" name="正方形/長方形 20"/>
          <p:cNvSpPr/>
          <p:nvPr/>
        </p:nvSpPr>
        <p:spPr>
          <a:xfrm>
            <a:off x="546212" y="3867447"/>
            <a:ext cx="8813938" cy="263220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4367523" y="6552955"/>
            <a:ext cx="5159006" cy="261610"/>
          </a:xfrm>
          <a:prstGeom prst="rect">
            <a:avLst/>
          </a:prstGeom>
          <a:noFill/>
        </p:spPr>
        <p:txBody>
          <a:bodyPr wrap="square" rtlCol="0">
            <a:spAutoFit/>
          </a:bodyPr>
          <a:lstStyle/>
          <a:p>
            <a:r>
              <a:rPr kumimoji="1" lang="en-US" altLang="ja-JP" sz="1100" dirty="0" smtClean="0"/>
              <a:t>※</a:t>
            </a:r>
            <a:r>
              <a:rPr kumimoji="1" lang="ja-JP" altLang="en-US" sz="1100" dirty="0" smtClean="0"/>
              <a:t>記載項目の変更・追加等は第２期計画の策定時、必要</a:t>
            </a:r>
            <a:r>
              <a:rPr kumimoji="1" lang="ja-JP" altLang="en-US" sz="1100" dirty="0"/>
              <a:t>に</a:t>
            </a:r>
            <a:r>
              <a:rPr kumimoji="1" lang="ja-JP" altLang="en-US" sz="1100" dirty="0" smtClean="0"/>
              <a:t>応じて見直しを行う</a:t>
            </a:r>
            <a:endParaRPr kumimoji="1" lang="ja-JP" altLang="en-US" sz="1100" dirty="0"/>
          </a:p>
        </p:txBody>
      </p:sp>
      <p:sp>
        <p:nvSpPr>
          <p:cNvPr id="16" name="角丸四角形 15"/>
          <p:cNvSpPr/>
          <p:nvPr/>
        </p:nvSpPr>
        <p:spPr>
          <a:xfrm>
            <a:off x="546212" y="3709112"/>
            <a:ext cx="3202157" cy="322976"/>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t>参考：第１期東京都計画 </a:t>
            </a:r>
            <a:r>
              <a:rPr kumimoji="1" lang="ja-JP" altLang="en-US" sz="1400" b="1" dirty="0"/>
              <a:t>記載項目</a:t>
            </a:r>
            <a:endParaRPr kumimoji="1" lang="ja-JP" altLang="en-US" sz="1400" b="1" dirty="0"/>
          </a:p>
        </p:txBody>
      </p:sp>
    </p:spTree>
    <p:extLst>
      <p:ext uri="{BB962C8B-B14F-4D97-AF65-F5344CB8AC3E}">
        <p14:creationId xmlns:p14="http://schemas.microsoft.com/office/powerpoint/2010/main" val="3474269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91671" y="481954"/>
            <a:ext cx="9504423" cy="6278642"/>
          </a:xfrm>
          <a:prstGeom prst="rect">
            <a:avLst/>
          </a:prstGeom>
        </p:spPr>
        <p:txBody>
          <a:bodyPr wrap="square">
            <a:spAutoFit/>
          </a:bodyPr>
          <a:lstStyle/>
          <a:p>
            <a:pPr marL="171450" indent="-171450">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教育の新興等</a:t>
            </a:r>
            <a:endParaRPr lang="en-US" altLang="ja-JP" sz="1200" b="1" dirty="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a:t>
            </a:r>
            <a:r>
              <a:rPr lang="ja-JP" altLang="en-US" sz="1200" u="sng" dirty="0" smtClean="0">
                <a:latin typeface="游ゴシック" panose="020B0400000000000000" pitchFamily="50" charset="-128"/>
                <a:ea typeface="游ゴシック" panose="020B0400000000000000" pitchFamily="50" charset="-128"/>
              </a:rPr>
              <a:t>国民</a:t>
            </a:r>
            <a:r>
              <a:rPr lang="ja-JP" altLang="en-US" sz="1200" u="sng" dirty="0">
                <a:latin typeface="游ゴシック" panose="020B0400000000000000" pitchFamily="50" charset="-128"/>
                <a:ea typeface="游ゴシック" panose="020B0400000000000000" pitchFamily="50" charset="-128"/>
              </a:rPr>
              <a:t>のそれぞれの状況に応じた適切な飲酒量・飲酒行動の判断に資するよう、飲酒量をはじめ、飲酒形態、年齢、性別、体質等に</a:t>
            </a:r>
            <a:r>
              <a:rPr lang="ja-JP" altLang="en-US" sz="1200" u="sng" dirty="0" err="1" smtClean="0">
                <a:latin typeface="游ゴシック" panose="020B0400000000000000" pitchFamily="50" charset="-128"/>
                <a:ea typeface="游ゴシック" panose="020B0400000000000000" pitchFamily="50" charset="-128"/>
              </a:rPr>
              <a:t>よっ</a:t>
            </a:r>
            <a:r>
              <a:rPr lang="ja-JP" altLang="en-US" sz="1200" u="sng" dirty="0" smtClean="0">
                <a:latin typeface="游ゴシック" panose="020B0400000000000000" pitchFamily="50" charset="-128"/>
                <a:ea typeface="游ゴシック" panose="020B0400000000000000" pitchFamily="50" charset="-128"/>
              </a:rPr>
              <a:t>　</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u="sng" dirty="0" err="1" smtClean="0">
                <a:latin typeface="游ゴシック" panose="020B0400000000000000" pitchFamily="50" charset="-128"/>
                <a:ea typeface="游ゴシック" panose="020B0400000000000000" pitchFamily="50" charset="-128"/>
              </a:rPr>
              <a:t>て</a:t>
            </a:r>
            <a:r>
              <a:rPr lang="ja-JP" altLang="en-US" sz="1200" u="sng" dirty="0" smtClean="0">
                <a:latin typeface="游ゴシック" panose="020B0400000000000000" pitchFamily="50" charset="-128"/>
                <a:ea typeface="游ゴシック" panose="020B0400000000000000" pitchFamily="50" charset="-128"/>
              </a:rPr>
              <a:t>どのようなリスク</a:t>
            </a:r>
            <a:r>
              <a:rPr lang="ja-JP" altLang="en-US" sz="1200" u="sng" dirty="0">
                <a:latin typeface="游ゴシック" panose="020B0400000000000000" pitchFamily="50" charset="-128"/>
                <a:ea typeface="游ゴシック" panose="020B0400000000000000" pitchFamily="50" charset="-128"/>
              </a:rPr>
              <a:t>があるのか等、具体的で分かりやすい「飲酒ガイドライン」を作成</a:t>
            </a:r>
            <a:r>
              <a:rPr lang="ja-JP" altLang="en-US" sz="1200" dirty="0">
                <a:latin typeface="游ゴシック" panose="020B0400000000000000" pitchFamily="50" charset="-128"/>
                <a:ea typeface="游ゴシック" panose="020B0400000000000000" pitchFamily="50" charset="-128"/>
              </a:rPr>
              <a:t>する。また、飲酒習慣のない者に対し、飲酒</a:t>
            </a:r>
            <a:r>
              <a:rPr lang="ja-JP" altLang="en-US" sz="1200" dirty="0" smtClean="0">
                <a:latin typeface="游ゴシック" panose="020B0400000000000000" pitchFamily="50" charset="-128"/>
                <a:ea typeface="游ゴシック" panose="020B0400000000000000" pitchFamily="50" charset="-128"/>
              </a:rPr>
              <a:t>を</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勧奨</a:t>
            </a:r>
            <a:r>
              <a:rPr lang="ja-JP" altLang="en-US" sz="1200" dirty="0">
                <a:latin typeface="游ゴシック" panose="020B0400000000000000" pitchFamily="50" charset="-128"/>
                <a:ea typeface="游ゴシック" panose="020B0400000000000000" pitchFamily="50" charset="-128"/>
              </a:rPr>
              <a:t>するものと</a:t>
            </a:r>
            <a:r>
              <a:rPr lang="ja-JP" altLang="en-US" sz="1200" dirty="0" smtClean="0">
                <a:latin typeface="游ゴシック" panose="020B0400000000000000" pitchFamily="50" charset="-128"/>
                <a:ea typeface="游ゴシック" panose="020B0400000000000000" pitchFamily="50" charset="-128"/>
              </a:rPr>
              <a:t>ならないよう留意しつつ、様々な場面での活用、周知を図る。</a:t>
            </a:r>
            <a:endParaRPr lang="en-US" altLang="ja-JP" sz="1200" dirty="0" smtClean="0">
              <a:latin typeface="游ゴシック" panose="020B0400000000000000" pitchFamily="50" charset="-128"/>
              <a:ea typeface="游ゴシック" panose="020B0400000000000000" pitchFamily="50" charset="-128"/>
            </a:endParaRP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不適切な飲酒の誘引の防止</a:t>
            </a:r>
            <a:endParaRPr lang="en-US" altLang="ja-JP" sz="1200" b="1" dirty="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a:t>
            </a:r>
            <a:r>
              <a:rPr lang="ja-JP" altLang="en-US" sz="1200" dirty="0" smtClean="0">
                <a:latin typeface="游ゴシック" panose="020B0400000000000000" pitchFamily="50" charset="-128"/>
                <a:ea typeface="游ゴシック" panose="020B0400000000000000" pitchFamily="50" charset="-128"/>
              </a:rPr>
              <a:t>酒類</a:t>
            </a:r>
            <a:r>
              <a:rPr lang="ja-JP" altLang="en-US" sz="1200" dirty="0">
                <a:latin typeface="游ゴシック" panose="020B0400000000000000" pitchFamily="50" charset="-128"/>
                <a:ea typeface="游ゴシック" panose="020B0400000000000000" pitchFamily="50" charset="-128"/>
              </a:rPr>
              <a:t>業界は、いわゆるストロング系アルコール飲料の普及が進んでいることや、「飲酒ガイドライン」の内容、活用・周知の状況も</a:t>
            </a:r>
            <a:r>
              <a:rPr lang="ja-JP" altLang="en-US" sz="1200" dirty="0" smtClean="0">
                <a:latin typeface="游ゴシック" panose="020B0400000000000000" pitchFamily="50" charset="-128"/>
                <a:ea typeface="游ゴシック" panose="020B0400000000000000" pitchFamily="50" charset="-128"/>
              </a:rPr>
              <a:t>踏</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まえつつ、</a:t>
            </a:r>
            <a:r>
              <a:rPr lang="ja-JP" altLang="en-US" sz="1200" u="sng" dirty="0" smtClean="0">
                <a:latin typeface="游ゴシック" panose="020B0400000000000000" pitchFamily="50" charset="-128"/>
                <a:ea typeface="游ゴシック" panose="020B0400000000000000" pitchFamily="50" charset="-128"/>
              </a:rPr>
              <a:t>酒類</a:t>
            </a:r>
            <a:r>
              <a:rPr lang="ja-JP" altLang="en-US" sz="1200" u="sng" dirty="0">
                <a:latin typeface="游ゴシック" panose="020B0400000000000000" pitchFamily="50" charset="-128"/>
                <a:ea typeface="游ゴシック" panose="020B0400000000000000" pitchFamily="50" charset="-128"/>
              </a:rPr>
              <a:t>の容器にアルコール量を表示</a:t>
            </a:r>
            <a:r>
              <a:rPr lang="ja-JP" altLang="en-US" sz="1200" dirty="0">
                <a:latin typeface="游ゴシック" panose="020B0400000000000000" pitchFamily="50" charset="-128"/>
                <a:ea typeface="游ゴシック" panose="020B0400000000000000" pitchFamily="50" charset="-128"/>
              </a:rPr>
              <a:t>することについて速やかに検討を行う。</a:t>
            </a: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健康診断及び保健指導</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a:t>
            </a:r>
            <a:r>
              <a:rPr lang="ja-JP" altLang="en-US" sz="1200" dirty="0" smtClean="0">
                <a:latin typeface="游ゴシック" panose="020B0400000000000000" pitchFamily="50" charset="-128"/>
                <a:ea typeface="游ゴシック" panose="020B0400000000000000" pitchFamily="50" charset="-128"/>
              </a:rPr>
              <a:t>地方</a:t>
            </a:r>
            <a:r>
              <a:rPr lang="ja-JP" altLang="en-US" sz="1200" dirty="0">
                <a:latin typeface="游ゴシック" panose="020B0400000000000000" pitchFamily="50" charset="-128"/>
                <a:ea typeface="游ゴシック" panose="020B0400000000000000" pitchFamily="50" charset="-128"/>
              </a:rPr>
              <a:t>公共団体等におけるアルコール健康障害への早期介入の取組を促進するため、アウトリーチ支援など、</a:t>
            </a:r>
            <a:r>
              <a:rPr lang="ja-JP" altLang="en-US" sz="1200" u="sng" dirty="0">
                <a:latin typeface="游ゴシック" panose="020B0400000000000000" pitchFamily="50" charset="-128"/>
                <a:ea typeface="游ゴシック" panose="020B0400000000000000" pitchFamily="50" charset="-128"/>
              </a:rPr>
              <a:t>先進的な取組を行って</a:t>
            </a:r>
            <a:r>
              <a:rPr lang="ja-JP" altLang="en-US" sz="1200" u="sng" dirty="0" smtClean="0">
                <a:latin typeface="游ゴシック" panose="020B0400000000000000" pitchFamily="50" charset="-128"/>
                <a:ea typeface="游ゴシック" panose="020B0400000000000000" pitchFamily="50" charset="-128"/>
              </a:rPr>
              <a:t>いる</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u="sng" dirty="0" smtClean="0">
                <a:latin typeface="游ゴシック" panose="020B0400000000000000" pitchFamily="50" charset="-128"/>
                <a:ea typeface="游ゴシック" panose="020B0400000000000000" pitchFamily="50" charset="-128"/>
              </a:rPr>
              <a:t>地方公共団体</a:t>
            </a:r>
            <a:r>
              <a:rPr lang="ja-JP" altLang="en-US" sz="1200" u="sng" dirty="0">
                <a:latin typeface="游ゴシック" panose="020B0400000000000000" pitchFamily="50" charset="-128"/>
                <a:ea typeface="游ゴシック" panose="020B0400000000000000" pitchFamily="50" charset="-128"/>
              </a:rPr>
              <a:t>等の事例等を盛り込んだガイドラインの作成・周知</a:t>
            </a:r>
            <a:r>
              <a:rPr lang="ja-JP" altLang="en-US" sz="1200" dirty="0">
                <a:latin typeface="游ゴシック" panose="020B0400000000000000" pitchFamily="50" charset="-128"/>
                <a:ea typeface="游ゴシック" panose="020B0400000000000000" pitchFamily="50" charset="-128"/>
              </a:rPr>
              <a:t>を行う</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アルコール健康障害に係る医療の質の向上</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・アルコール</a:t>
            </a:r>
            <a:r>
              <a:rPr lang="ja-JP" altLang="en-US" sz="1200" dirty="0">
                <a:latin typeface="游ゴシック" panose="020B0400000000000000" pitchFamily="50" charset="-128"/>
                <a:ea typeface="游ゴシック" panose="020B0400000000000000" pitchFamily="50" charset="-128"/>
              </a:rPr>
              <a:t>健康障害の早期発見、早期介入のため、一般の医療従事者（内科、救急等）向けの治療ガイドライン（減酒指導、専門</a:t>
            </a:r>
            <a:r>
              <a:rPr lang="ja-JP" altLang="en-US" sz="1200" dirty="0" smtClean="0">
                <a:latin typeface="游ゴシック" panose="020B0400000000000000" pitchFamily="50" charset="-128"/>
                <a:ea typeface="游ゴシック" panose="020B0400000000000000" pitchFamily="50" charset="-128"/>
              </a:rPr>
              <a:t>医療</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機関との</a:t>
            </a:r>
            <a:r>
              <a:rPr lang="ja-JP" altLang="en-US" sz="1200" dirty="0">
                <a:latin typeface="游ゴシック" panose="020B0400000000000000" pitchFamily="50" charset="-128"/>
                <a:ea typeface="游ゴシック" panose="020B0400000000000000" pitchFamily="50" charset="-128"/>
              </a:rPr>
              <a:t>連携等を含む。）を基にした</a:t>
            </a:r>
            <a:r>
              <a:rPr lang="ja-JP" altLang="en-US" sz="1200" u="sng" dirty="0">
                <a:latin typeface="游ゴシック" panose="020B0400000000000000" pitchFamily="50" charset="-128"/>
                <a:ea typeface="游ゴシック" panose="020B0400000000000000" pitchFamily="50" charset="-128"/>
              </a:rPr>
              <a:t>研修プログラムを開発・実施し、人材育成を図る</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・都道府県</a:t>
            </a:r>
            <a:r>
              <a:rPr lang="ja-JP" altLang="en-US" sz="1200" dirty="0">
                <a:latin typeface="游ゴシック" panose="020B0400000000000000" pitchFamily="50" charset="-128"/>
                <a:ea typeface="游ゴシック" panose="020B0400000000000000" pitchFamily="50" charset="-128"/>
              </a:rPr>
              <a:t>等において、アルコール健康障害に対応できる専門医療機関の質的・量的拡充に向けて、取組を進める。</a:t>
            </a:r>
            <a:r>
              <a:rPr lang="ja-JP" altLang="en-US" sz="1200" u="sng" dirty="0">
                <a:latin typeface="游ゴシック" panose="020B0400000000000000" pitchFamily="50" charset="-128"/>
                <a:ea typeface="游ゴシック" panose="020B0400000000000000" pitchFamily="50" charset="-128"/>
              </a:rPr>
              <a:t>地域の実情に応じて</a:t>
            </a:r>
            <a:r>
              <a:rPr lang="ja-JP" altLang="en-US" sz="1200" u="sng" dirty="0" smtClean="0">
                <a:latin typeface="游ゴシック" panose="020B0400000000000000" pitchFamily="50" charset="-128"/>
                <a:ea typeface="游ゴシック" panose="020B0400000000000000" pitchFamily="50" charset="-128"/>
              </a:rPr>
              <a:t>、</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u="sng" dirty="0" smtClean="0">
                <a:latin typeface="游ゴシック" panose="020B0400000000000000" pitchFamily="50" charset="-128"/>
                <a:ea typeface="游ゴシック" panose="020B0400000000000000" pitchFamily="50" charset="-128"/>
              </a:rPr>
              <a:t>例えば２次</a:t>
            </a:r>
            <a:r>
              <a:rPr lang="ja-JP" altLang="en-US" sz="1200" u="sng" dirty="0">
                <a:latin typeface="游ゴシック" panose="020B0400000000000000" pitchFamily="50" charset="-128"/>
                <a:ea typeface="游ゴシック" panose="020B0400000000000000" pitchFamily="50" charset="-128"/>
              </a:rPr>
              <a:t>医療圏単位でも専門医療機関を整備していくなど</a:t>
            </a:r>
            <a:r>
              <a:rPr lang="ja-JP" altLang="en-US" sz="1200" dirty="0">
                <a:latin typeface="游ゴシック" panose="020B0400000000000000" pitchFamily="50" charset="-128"/>
                <a:ea typeface="游ゴシック" panose="020B0400000000000000" pitchFamily="50" charset="-128"/>
              </a:rPr>
              <a:t>、専門医療機関と地域の精神科等の医療機関の連携を進めながら、より</a:t>
            </a:r>
            <a:r>
              <a:rPr lang="ja-JP" altLang="en-US" sz="1200" dirty="0" smtClean="0">
                <a:latin typeface="游ゴシック" panose="020B0400000000000000" pitchFamily="50" charset="-128"/>
                <a:ea typeface="游ゴシック" panose="020B0400000000000000" pitchFamily="50" charset="-128"/>
              </a:rPr>
              <a:t>身</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近</a:t>
            </a:r>
            <a:r>
              <a:rPr lang="ja-JP" altLang="en-US" sz="1200" dirty="0">
                <a:latin typeface="游ゴシック" panose="020B0400000000000000" pitchFamily="50" charset="-128"/>
                <a:ea typeface="游ゴシック" panose="020B0400000000000000" pitchFamily="50" charset="-128"/>
              </a:rPr>
              <a:t>な場所で、</a:t>
            </a:r>
            <a:r>
              <a:rPr lang="ja-JP" altLang="en-US" sz="1200" dirty="0" smtClean="0">
                <a:latin typeface="游ゴシック" panose="020B0400000000000000" pitchFamily="50" charset="-128"/>
                <a:ea typeface="游ゴシック" panose="020B0400000000000000" pitchFamily="50" charset="-128"/>
              </a:rPr>
              <a:t>通院</a:t>
            </a:r>
            <a:r>
              <a:rPr lang="ja-JP" altLang="en-US" sz="1200" dirty="0">
                <a:latin typeface="游ゴシック" panose="020B0400000000000000" pitchFamily="50" charset="-128"/>
                <a:ea typeface="游ゴシック" panose="020B0400000000000000" pitchFamily="50" charset="-128"/>
              </a:rPr>
              <a:t>での治療を含め、相談から切れ目なくアルコール健康障害の適切な治療を受けられる医療提供体制の構築を促進する</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相談支援等</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・相談</a:t>
            </a:r>
            <a:r>
              <a:rPr lang="ja-JP" altLang="en-US" sz="1200" dirty="0">
                <a:latin typeface="游ゴシック" panose="020B0400000000000000" pitchFamily="50" charset="-128"/>
                <a:ea typeface="游ゴシック" panose="020B0400000000000000" pitchFamily="50" charset="-128"/>
              </a:rPr>
              <a:t>拠点の一層の周知や、関係機関との連携強化を図るとともに、</a:t>
            </a:r>
            <a:r>
              <a:rPr lang="ja-JP" altLang="en-US" sz="1200" u="sng" dirty="0">
                <a:latin typeface="游ゴシック" panose="020B0400000000000000" pitchFamily="50" charset="-128"/>
                <a:ea typeface="游ゴシック" panose="020B0400000000000000" pitchFamily="50" charset="-128"/>
              </a:rPr>
              <a:t>相談支援にアクセスしやすい環境整備</a:t>
            </a:r>
            <a:r>
              <a:rPr lang="ja-JP" altLang="en-US" sz="1200" dirty="0">
                <a:latin typeface="游ゴシック" panose="020B0400000000000000" pitchFamily="50" charset="-128"/>
                <a:ea typeface="游ゴシック" panose="020B0400000000000000" pitchFamily="50" charset="-128"/>
              </a:rPr>
              <a:t>を進めることが求められる</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支援が必要なケースについて、その性格に応じて、相談から治療、回復支援まで円滑につなげることができるように、都道府県等</a:t>
            </a:r>
            <a:r>
              <a:rPr lang="ja-JP" altLang="en-US" sz="1200" dirty="0" smtClean="0">
                <a:latin typeface="游ゴシック" panose="020B0400000000000000" pitchFamily="50" charset="-128"/>
                <a:ea typeface="游ゴシック" panose="020B0400000000000000" pitchFamily="50" charset="-128"/>
              </a:rPr>
              <a:t>に</a:t>
            </a:r>
            <a:r>
              <a:rPr lang="ja-JP" altLang="en-US" sz="1200" dirty="0" err="1" smtClean="0">
                <a:latin typeface="游ゴシック" panose="020B0400000000000000" pitchFamily="50" charset="-128"/>
                <a:ea typeface="游ゴシック" panose="020B0400000000000000" pitchFamily="50" charset="-128"/>
              </a:rPr>
              <a:t>お</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いて、</a:t>
            </a:r>
            <a:r>
              <a:rPr lang="ja-JP" altLang="en-US" sz="1200" u="sng" dirty="0" smtClean="0">
                <a:latin typeface="游ゴシック" panose="020B0400000000000000" pitchFamily="50" charset="-128"/>
                <a:ea typeface="游ゴシック" panose="020B0400000000000000" pitchFamily="50" charset="-128"/>
              </a:rPr>
              <a:t>定期的</a:t>
            </a:r>
            <a:r>
              <a:rPr lang="ja-JP" altLang="en-US" sz="1200" u="sng" dirty="0">
                <a:latin typeface="游ゴシック" panose="020B0400000000000000" pitchFamily="50" charset="-128"/>
                <a:ea typeface="游ゴシック" panose="020B0400000000000000" pitchFamily="50" charset="-128"/>
              </a:rPr>
              <a:t>な連携会議の開催等を通じて、地域の行政・医療機関・自助グループ・回復支援施設等のアルコール関連問題の関係</a:t>
            </a:r>
            <a:r>
              <a:rPr lang="ja-JP" altLang="en-US" sz="1200" u="sng" dirty="0" smtClean="0">
                <a:latin typeface="游ゴシック" panose="020B0400000000000000" pitchFamily="50" charset="-128"/>
                <a:ea typeface="游ゴシック" panose="020B0400000000000000" pitchFamily="50" charset="-128"/>
              </a:rPr>
              <a:t>機関</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　</a:t>
            </a:r>
            <a:r>
              <a:rPr lang="ja-JP" altLang="en-US" sz="1200" u="sng" dirty="0" smtClean="0">
                <a:latin typeface="游ゴシック" panose="020B0400000000000000" pitchFamily="50" charset="-128"/>
                <a:ea typeface="游ゴシック" panose="020B0400000000000000" pitchFamily="50" charset="-128"/>
              </a:rPr>
              <a:t>における連携体制を</a:t>
            </a:r>
            <a:r>
              <a:rPr lang="ja-JP" altLang="en-US" sz="1200" u="sng" dirty="0">
                <a:latin typeface="游ゴシック" panose="020B0400000000000000" pitchFamily="50" charset="-128"/>
                <a:ea typeface="游ゴシック" panose="020B0400000000000000" pitchFamily="50" charset="-128"/>
              </a:rPr>
              <a:t>地域の実情に応じて構築する</a:t>
            </a:r>
            <a:r>
              <a:rPr lang="ja-JP" altLang="en-US" sz="1200" u="sng" dirty="0" smtClean="0">
                <a:latin typeface="游ゴシック" panose="020B0400000000000000" pitchFamily="50" charset="-128"/>
                <a:ea typeface="游ゴシック" panose="020B0400000000000000" pitchFamily="50" charset="-128"/>
              </a:rPr>
              <a:t>。</a:t>
            </a:r>
            <a:endParaRPr lang="ja-JP" altLang="en-US" sz="1200" dirty="0">
              <a:latin typeface="游ゴシック" panose="020B0400000000000000" pitchFamily="50" charset="-128"/>
              <a:ea typeface="游ゴシック" panose="020B0400000000000000" pitchFamily="50" charset="-128"/>
            </a:endParaRPr>
          </a:p>
          <a:p>
            <a:r>
              <a:rPr lang="ja-JP" altLang="en-US" sz="1200" dirty="0" smtClean="0">
                <a:latin typeface="游ゴシック" panose="020B0400000000000000" pitchFamily="50" charset="-128"/>
                <a:ea typeface="游ゴシック" panose="020B0400000000000000" pitchFamily="50" charset="-128"/>
              </a:rPr>
              <a:t>・</a:t>
            </a:r>
            <a:r>
              <a:rPr lang="ja-JP" altLang="en-US" sz="1200" dirty="0">
                <a:latin typeface="游ゴシック" panose="020B0400000000000000" pitchFamily="50" charset="-128"/>
                <a:ea typeface="游ゴシック" panose="020B0400000000000000" pitchFamily="50" charset="-128"/>
              </a:rPr>
              <a:t>国及び都道府県等においては、</a:t>
            </a:r>
            <a:r>
              <a:rPr lang="ja-JP" altLang="en-US" sz="1200" u="sng" dirty="0">
                <a:latin typeface="游ゴシック" panose="020B0400000000000000" pitchFamily="50" charset="-128"/>
                <a:ea typeface="游ゴシック" panose="020B0400000000000000" pitchFamily="50" charset="-128"/>
              </a:rPr>
              <a:t>大規模自然災害、感染症流行等の危機</a:t>
            </a:r>
            <a:r>
              <a:rPr lang="ja-JP" altLang="en-US" sz="1200" dirty="0">
                <a:latin typeface="游ゴシック" panose="020B0400000000000000" pitchFamily="50" charset="-128"/>
                <a:ea typeface="游ゴシック" panose="020B0400000000000000" pitchFamily="50" charset="-128"/>
              </a:rPr>
              <a:t>に際しては、特別な環境が飲酒問題の状況悪化を引き起こす</a:t>
            </a:r>
            <a:r>
              <a:rPr lang="ja-JP" altLang="en-US" sz="1200" dirty="0" smtClean="0">
                <a:latin typeface="游ゴシック" panose="020B0400000000000000" pitchFamily="50" charset="-128"/>
                <a:ea typeface="游ゴシック" panose="020B0400000000000000" pitchFamily="50" charset="-128"/>
              </a:rPr>
              <a:t>懸念</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があることを</a:t>
            </a:r>
            <a:r>
              <a:rPr lang="ja-JP" altLang="en-US" sz="1200" dirty="0">
                <a:latin typeface="游ゴシック" panose="020B0400000000000000" pitchFamily="50" charset="-128"/>
                <a:ea typeface="游ゴシック" panose="020B0400000000000000" pitchFamily="50" charset="-128"/>
              </a:rPr>
              <a:t>踏まえ、</a:t>
            </a:r>
            <a:r>
              <a:rPr lang="ja-JP" altLang="en-US" sz="1200" u="sng" dirty="0">
                <a:latin typeface="游ゴシック" panose="020B0400000000000000" pitchFamily="50" charset="-128"/>
                <a:ea typeface="游ゴシック" panose="020B0400000000000000" pitchFamily="50" charset="-128"/>
              </a:rPr>
              <a:t>被災地支援者等に対するアルコール関連問題の対応に係る研修など相談支援体制の強化を図る</a:t>
            </a:r>
            <a:r>
              <a:rPr lang="ja-JP" altLang="en-US" sz="1200" dirty="0">
                <a:latin typeface="游ゴシック" panose="020B0400000000000000" pitchFamily="50" charset="-128"/>
                <a:ea typeface="游ゴシック" panose="020B0400000000000000" pitchFamily="50" charset="-128"/>
              </a:rPr>
              <a:t>。また、</a:t>
            </a:r>
            <a:r>
              <a:rPr lang="ja-JP" altLang="en-US" sz="1200" dirty="0" smtClean="0">
                <a:latin typeface="游ゴシック" panose="020B0400000000000000" pitchFamily="50" charset="-128"/>
                <a:ea typeface="游ゴシック" panose="020B0400000000000000" pitchFamily="50" charset="-128"/>
              </a:rPr>
              <a:t>アルコー</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ル依存症当事者やその</a:t>
            </a:r>
            <a:r>
              <a:rPr lang="ja-JP" altLang="en-US" sz="1200" dirty="0">
                <a:latin typeface="游ゴシック" panose="020B0400000000000000" pitchFamily="50" charset="-128"/>
                <a:ea typeface="游ゴシック" panose="020B0400000000000000" pitchFamily="50" charset="-128"/>
              </a:rPr>
              <a:t>家族が回復に向けた取組を継続できるよう地域の関係機関と連携し支援を行う</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社会復帰の支援</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a:t>
            </a:r>
            <a:r>
              <a:rPr lang="ja-JP" altLang="en-US" sz="1200" dirty="0" smtClean="0">
                <a:latin typeface="游ゴシック" panose="020B0400000000000000" pitchFamily="50" charset="-128"/>
                <a:ea typeface="游ゴシック" panose="020B0400000000000000" pitchFamily="50" charset="-128"/>
              </a:rPr>
              <a:t>治療</a:t>
            </a:r>
            <a:r>
              <a:rPr lang="ja-JP" altLang="en-US" sz="1200" dirty="0">
                <a:latin typeface="游ゴシック" panose="020B0400000000000000" pitchFamily="50" charset="-128"/>
                <a:ea typeface="游ゴシック" panose="020B0400000000000000" pitchFamily="50" charset="-128"/>
              </a:rPr>
              <a:t>しながら就労を継続するためには、職場の人事担当者、産業保健に携わる専門スタッフ等のサポートが重要であることから、</a:t>
            </a:r>
            <a:r>
              <a:rPr lang="ja-JP" altLang="en-US" sz="1200" u="sng" dirty="0" smtClean="0">
                <a:latin typeface="游ゴシック" panose="020B0400000000000000" pitchFamily="50" charset="-128"/>
                <a:ea typeface="游ゴシック" panose="020B0400000000000000" pitchFamily="50" charset="-128"/>
              </a:rPr>
              <a:t>職域</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u="sng" dirty="0" smtClean="0">
                <a:latin typeface="游ゴシック" panose="020B0400000000000000" pitchFamily="50" charset="-128"/>
                <a:ea typeface="游ゴシック" panose="020B0400000000000000" pitchFamily="50" charset="-128"/>
              </a:rPr>
              <a:t>における</a:t>
            </a:r>
            <a:r>
              <a:rPr lang="ja-JP" altLang="en-US" sz="1200" u="sng" dirty="0">
                <a:latin typeface="游ゴシック" panose="020B0400000000000000" pitchFamily="50" charset="-128"/>
                <a:ea typeface="游ゴシック" panose="020B0400000000000000" pitchFamily="50" charset="-128"/>
              </a:rPr>
              <a:t>人材の育成・確保に向けた取組</a:t>
            </a:r>
            <a:r>
              <a:rPr lang="ja-JP" altLang="en-US" sz="1200" dirty="0">
                <a:latin typeface="游ゴシック" panose="020B0400000000000000" pitchFamily="50" charset="-128"/>
                <a:ea typeface="游ゴシック" panose="020B0400000000000000" pitchFamily="50" charset="-128"/>
              </a:rPr>
              <a:t>を行うとともに、</a:t>
            </a:r>
            <a:r>
              <a:rPr lang="ja-JP" altLang="en-US" sz="1200" u="sng" dirty="0">
                <a:latin typeface="游ゴシック" panose="020B0400000000000000" pitchFamily="50" charset="-128"/>
                <a:ea typeface="游ゴシック" panose="020B0400000000000000" pitchFamily="50" charset="-128"/>
              </a:rPr>
              <a:t>地域の自助グループや回復支援施設等と必要な連携を図りながら、治療と</a:t>
            </a:r>
            <a:r>
              <a:rPr lang="ja-JP" altLang="en-US" sz="1200" u="sng" dirty="0" smtClean="0">
                <a:latin typeface="游ゴシック" panose="020B0400000000000000" pitchFamily="50" charset="-128"/>
                <a:ea typeface="游ゴシック" panose="020B0400000000000000" pitchFamily="50" charset="-128"/>
              </a:rPr>
              <a:t>就</a:t>
            </a:r>
            <a:endParaRPr lang="en-US" altLang="ja-JP" sz="1200" u="sng"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u="sng" dirty="0" smtClean="0">
                <a:latin typeface="游ゴシック" panose="020B0400000000000000" pitchFamily="50" charset="-128"/>
                <a:ea typeface="游ゴシック" panose="020B0400000000000000" pitchFamily="50" charset="-128"/>
              </a:rPr>
              <a:t>労の</a:t>
            </a:r>
            <a:r>
              <a:rPr lang="ja-JP" altLang="en-US" sz="1200" u="sng" dirty="0">
                <a:latin typeface="游ゴシック" panose="020B0400000000000000" pitchFamily="50" charset="-128"/>
                <a:ea typeface="游ゴシック" panose="020B0400000000000000" pitchFamily="50" charset="-128"/>
              </a:rPr>
              <a:t>両立の取組</a:t>
            </a:r>
            <a:r>
              <a:rPr lang="ja-JP" altLang="en-US" sz="1200" u="sng" dirty="0" smtClean="0">
                <a:latin typeface="游ゴシック" panose="020B0400000000000000" pitchFamily="50" charset="-128"/>
                <a:ea typeface="游ゴシック" panose="020B0400000000000000" pitchFamily="50" charset="-128"/>
              </a:rPr>
              <a:t>を促進</a:t>
            </a:r>
            <a:r>
              <a:rPr lang="ja-JP" altLang="en-US" sz="1200" u="sng" dirty="0">
                <a:latin typeface="游ゴシック" panose="020B0400000000000000" pitchFamily="50" charset="-128"/>
                <a:ea typeface="游ゴシック" panose="020B0400000000000000" pitchFamily="50" charset="-128"/>
              </a:rPr>
              <a:t>する</a:t>
            </a:r>
            <a:r>
              <a:rPr lang="ja-JP" altLang="en-US" sz="1200" dirty="0">
                <a:latin typeface="游ゴシック" panose="020B0400000000000000" pitchFamily="50" charset="-128"/>
                <a:ea typeface="游ゴシック" panose="020B0400000000000000" pitchFamily="50" charset="-128"/>
              </a:rPr>
              <a:t>。また、これらの先進的な取組事例について周知する</a:t>
            </a:r>
            <a:r>
              <a:rPr lang="ja-JP" altLang="en-US" sz="1200" dirty="0" smtClean="0">
                <a:latin typeface="游ゴシック" panose="020B0400000000000000" pitchFamily="50" charset="-128"/>
                <a:ea typeface="游ゴシック" panose="020B0400000000000000" pitchFamily="50" charset="-128"/>
              </a:rPr>
              <a:t>。</a:t>
            </a:r>
            <a:endParaRPr lang="en-US" altLang="ja-JP" sz="1200" dirty="0" smtClean="0">
              <a:latin typeface="游ゴシック" panose="020B0400000000000000" pitchFamily="50" charset="-128"/>
              <a:ea typeface="游ゴシック" panose="020B0400000000000000" pitchFamily="50" charset="-128"/>
            </a:endParaRPr>
          </a:p>
          <a:p>
            <a:pPr marL="171450" indent="-171450">
              <a:spcBef>
                <a:spcPts val="600"/>
              </a:spcBef>
              <a:buFont typeface="Wingdings" panose="05000000000000000000" pitchFamily="2" charset="2"/>
              <a:buChar char="l"/>
            </a:pPr>
            <a:r>
              <a:rPr lang="ja-JP" altLang="en-US" sz="1200" b="1" dirty="0" smtClean="0">
                <a:latin typeface="游ゴシック" panose="020B0400000000000000" pitchFamily="50" charset="-128"/>
                <a:ea typeface="游ゴシック" panose="020B0400000000000000" pitchFamily="50" charset="-128"/>
              </a:rPr>
              <a:t>民間団体の活動に対する支援</a:t>
            </a:r>
            <a:endParaRPr lang="en-US" altLang="ja-JP" sz="1200" b="1"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a:t>
            </a:r>
            <a:r>
              <a:rPr lang="ja-JP" altLang="en-US" sz="1200" dirty="0" smtClean="0">
                <a:latin typeface="游ゴシック" panose="020B0400000000000000" pitchFamily="50" charset="-128"/>
                <a:ea typeface="游ゴシック" panose="020B0400000000000000" pitchFamily="50" charset="-128"/>
              </a:rPr>
              <a:t>国</a:t>
            </a:r>
            <a:r>
              <a:rPr lang="ja-JP" altLang="en-US" sz="1200" dirty="0">
                <a:latin typeface="游ゴシック" panose="020B0400000000000000" pitchFamily="50" charset="-128"/>
                <a:ea typeface="游ゴシック" panose="020B0400000000000000" pitchFamily="50" charset="-128"/>
              </a:rPr>
              <a:t>や地方公共団体に</a:t>
            </a:r>
            <a:r>
              <a:rPr lang="ja-JP" altLang="en-US" sz="1200" dirty="0" smtClean="0">
                <a:latin typeface="游ゴシック" panose="020B0400000000000000" pitchFamily="50" charset="-128"/>
                <a:ea typeface="游ゴシック" panose="020B0400000000000000" pitchFamily="50" charset="-128"/>
              </a:rPr>
              <a:t>おいて、</a:t>
            </a:r>
            <a:r>
              <a:rPr lang="ja-JP" altLang="en-US" sz="1200" dirty="0">
                <a:latin typeface="游ゴシック" panose="020B0400000000000000" pitchFamily="50" charset="-128"/>
                <a:ea typeface="游ゴシック" panose="020B0400000000000000" pitchFamily="50" charset="-128"/>
              </a:rPr>
              <a:t>自助グループ等の活動へのアクセス改善や感染症対策等の観点から、オンラインによるミーティング</a:t>
            </a:r>
            <a:r>
              <a:rPr lang="ja-JP" altLang="en-US" sz="1200" dirty="0" smtClean="0">
                <a:latin typeface="游ゴシック" panose="020B0400000000000000" pitchFamily="50" charset="-128"/>
                <a:ea typeface="游ゴシック" panose="020B0400000000000000" pitchFamily="50" charset="-128"/>
              </a:rPr>
              <a:t>活動　</a:t>
            </a:r>
            <a:endParaRPr lang="en-US" altLang="ja-JP" sz="1200" dirty="0" smtClean="0">
              <a:latin typeface="游ゴシック" panose="020B0400000000000000" pitchFamily="50" charset="-128"/>
              <a:ea typeface="游ゴシック" panose="020B0400000000000000" pitchFamily="50" charset="-128"/>
            </a:endParaRPr>
          </a:p>
          <a:p>
            <a:r>
              <a:rPr lang="ja-JP" altLang="en-US" sz="1200" dirty="0">
                <a:latin typeface="游ゴシック" panose="020B0400000000000000" pitchFamily="50" charset="-128"/>
                <a:ea typeface="游ゴシック" panose="020B0400000000000000" pitchFamily="50" charset="-128"/>
              </a:rPr>
              <a:t>　</a:t>
            </a:r>
            <a:r>
              <a:rPr lang="ja-JP" altLang="en-US" sz="1200" dirty="0" smtClean="0">
                <a:latin typeface="游ゴシック" panose="020B0400000000000000" pitchFamily="50" charset="-128"/>
                <a:ea typeface="游ゴシック" panose="020B0400000000000000" pitchFamily="50" charset="-128"/>
              </a:rPr>
              <a:t>の支援を</a:t>
            </a:r>
            <a:r>
              <a:rPr lang="ja-JP" altLang="en-US" sz="1200" dirty="0">
                <a:latin typeface="游ゴシック" panose="020B0400000000000000" pitchFamily="50" charset="-128"/>
                <a:ea typeface="游ゴシック" panose="020B0400000000000000" pitchFamily="50" charset="-128"/>
              </a:rPr>
              <a:t>行う</a:t>
            </a:r>
            <a:r>
              <a:rPr lang="ja-JP" altLang="en-US" sz="1200" dirty="0" smtClean="0">
                <a:latin typeface="游ゴシック" panose="020B0400000000000000" pitchFamily="50" charset="-128"/>
                <a:ea typeface="游ゴシック" panose="020B0400000000000000" pitchFamily="50" charset="-128"/>
              </a:rPr>
              <a:t>。</a:t>
            </a:r>
            <a:endParaRPr lang="ja-JP" altLang="en-US" sz="1200" dirty="0">
              <a:latin typeface="游ゴシック" panose="020B0400000000000000" pitchFamily="50" charset="-128"/>
              <a:ea typeface="游ゴシック" panose="020B0400000000000000" pitchFamily="50" charset="-128"/>
            </a:endParaRPr>
          </a:p>
        </p:txBody>
      </p:sp>
      <p:sp>
        <p:nvSpPr>
          <p:cNvPr id="12" name="正方形/長方形 11"/>
          <p:cNvSpPr/>
          <p:nvPr/>
        </p:nvSpPr>
        <p:spPr>
          <a:xfrm>
            <a:off x="184812" y="331151"/>
            <a:ext cx="9545786" cy="636294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4" name="角丸四角形 13"/>
          <p:cNvSpPr/>
          <p:nvPr/>
        </p:nvSpPr>
        <p:spPr>
          <a:xfrm>
            <a:off x="184987" y="157352"/>
            <a:ext cx="4334090" cy="306956"/>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参考：第２期</a:t>
            </a:r>
            <a:r>
              <a:rPr lang="ja-JP" altLang="en-US" sz="1400" b="1" dirty="0"/>
              <a:t>基本計画に</a:t>
            </a:r>
            <a:r>
              <a:rPr lang="ja-JP" altLang="en-US" sz="1400" b="1" dirty="0" smtClean="0"/>
              <a:t>おける主な変更事項 </a:t>
            </a:r>
            <a:r>
              <a:rPr lang="en-US" altLang="ja-JP" sz="1400" b="1" dirty="0" smtClean="0"/>
              <a:t>(</a:t>
            </a:r>
            <a:r>
              <a:rPr lang="ja-JP" altLang="en-US" sz="1400" b="1" dirty="0"/>
              <a:t>抜粋</a:t>
            </a:r>
            <a:r>
              <a:rPr lang="en-US" altLang="ja-JP" sz="1400" b="1" dirty="0"/>
              <a:t>)</a:t>
            </a:r>
            <a:endParaRPr kumimoji="1" lang="ja-JP" altLang="en-US" sz="1400" b="1" dirty="0"/>
          </a:p>
        </p:txBody>
      </p:sp>
    </p:spTree>
    <p:extLst>
      <p:ext uri="{BB962C8B-B14F-4D97-AF65-F5344CB8AC3E}">
        <p14:creationId xmlns:p14="http://schemas.microsoft.com/office/powerpoint/2010/main" val="23685815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TotalTime>
  <Words>1059</Words>
  <Application>Microsoft Office PowerPoint</Application>
  <PresentationFormat>A4 210 x 297 mm</PresentationFormat>
  <Paragraphs>74</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ＭＳ ゴシック</vt:lpstr>
      <vt:lpstr>ＭＳ 明朝</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隅田　明子</cp:lastModifiedBy>
  <cp:revision>256</cp:revision>
  <cp:lastPrinted>2023-02-10T08:24:00Z</cp:lastPrinted>
  <dcterms:created xsi:type="dcterms:W3CDTF">2020-10-05T05:27:46Z</dcterms:created>
  <dcterms:modified xsi:type="dcterms:W3CDTF">2023-02-13T08:21:03Z</dcterms:modified>
</cp:coreProperties>
</file>