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15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71589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59347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577906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610737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8050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21403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9590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48139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79061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852054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5155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16A9-7431-418B-80FA-5B90E3B3D622}" type="datetimeFigureOut">
              <a:rPr kumimoji="1" lang="ja-JP" altLang="en-US" smtClean="0"/>
              <a:t>2023/2/16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78581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0" y="491709"/>
            <a:ext cx="9144000" cy="0"/>
          </a:xfrm>
          <a:prstGeom prst="line">
            <a:avLst/>
          </a:prstGeom>
          <a:ln w="38100" cmpd="thinThick">
            <a:solidFill>
              <a:schemeClr val="tx2"/>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0" y="0"/>
            <a:ext cx="9144000" cy="4880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新型コロナウイルス感染症を踏まえた取組状況</a:t>
            </a:r>
            <a:endParaRPr kumimoji="1"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341123" y="556774"/>
            <a:ext cx="8802877" cy="6864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solidFill>
                  <a:schemeClr val="tx1"/>
                </a:solidFill>
                <a:latin typeface="ＭＳ 明朝" panose="02020609040205080304" pitchFamily="17" charset="-128"/>
                <a:ea typeface="ＭＳ 明朝" panose="02020609040205080304" pitchFamily="17" charset="-128"/>
              </a:rPr>
              <a:t>〇</a:t>
            </a:r>
            <a:r>
              <a:rPr kumimoji="1" lang="ja-JP" altLang="en-US" sz="1400" dirty="0" smtClean="0">
                <a:solidFill>
                  <a:schemeClr val="tx1"/>
                </a:solidFill>
                <a:latin typeface="ＭＳ 明朝" panose="02020609040205080304" pitchFamily="17" charset="-128"/>
                <a:ea typeface="ＭＳ 明朝" panose="02020609040205080304" pitchFamily="17" charset="-128"/>
              </a:rPr>
              <a:t>「資料２－１ 東京都アルコール健康障害対策推進計画 実施状況一覧」における事業や取組のうち、</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新型コロナウイルス感染症に配慮した主な取組は以下のとおり</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p:txBody>
      </p:sp>
      <p:sp>
        <p:nvSpPr>
          <p:cNvPr id="10" name="正方形/長方形 9"/>
          <p:cNvSpPr/>
          <p:nvPr/>
        </p:nvSpPr>
        <p:spPr>
          <a:xfrm>
            <a:off x="231163" y="1533828"/>
            <a:ext cx="8603444" cy="5232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【No.11】</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職域健康促進サポート事業</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400" dirty="0">
                <a:solidFill>
                  <a:schemeClr val="tx1"/>
                </a:solidFill>
                <a:latin typeface="ＭＳ 明朝" panose="02020609040205080304" pitchFamily="17" charset="-128"/>
                <a:ea typeface="ＭＳ 明朝" panose="02020609040205080304" pitchFamily="17" charset="-128"/>
              </a:rPr>
              <a:t>感染症対策の観点から、普及啓発・取組支援を一部リモートによる実施を可とした</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a:solidFill>
                <a:schemeClr val="tx1"/>
              </a:solidFill>
              <a:latin typeface="ＭＳ 明朝" panose="02020609040205080304" pitchFamily="17" charset="-128"/>
              <a:ea typeface="ＭＳ 明朝" panose="02020609040205080304" pitchFamily="17" charset="-128"/>
            </a:endParaRPr>
          </a:p>
        </p:txBody>
      </p:sp>
      <p:sp>
        <p:nvSpPr>
          <p:cNvPr id="17" name="正方形/長方形 16"/>
          <p:cNvSpPr/>
          <p:nvPr/>
        </p:nvSpPr>
        <p:spPr>
          <a:xfrm>
            <a:off x="231163" y="2101036"/>
            <a:ext cx="5401097" cy="13619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kumimoji="1" lang="en-US" altLang="ja-JP" sz="1400" b="1" dirty="0">
                <a:solidFill>
                  <a:schemeClr val="tx1"/>
                </a:solidFill>
                <a:latin typeface="ＭＳ ゴシック" panose="020B0609070205080204" pitchFamily="49" charset="-128"/>
                <a:ea typeface="ＭＳ ゴシック" panose="020B0609070205080204" pitchFamily="49" charset="-128"/>
              </a:rPr>
              <a:t>【No.12</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29】</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依存症対策の推進（普及啓発・情報提供）</a:t>
            </a:r>
            <a:endParaRPr kumimoji="1" lang="en-US" altLang="ja-JP" sz="1400" b="1"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・感染症対策の観点から、依存症対策普及啓発フォーラムを</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会場とオンラインの併用で開催</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令和３年度</a:t>
            </a:r>
            <a:r>
              <a:rPr kumimoji="1" lang="ja-JP" altLang="en-US"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000" dirty="0" smtClean="0">
                <a:solidFill>
                  <a:schemeClr val="tx1"/>
                </a:solidFill>
                <a:latin typeface="ＭＳ 明朝" panose="02020609040205080304" pitchFamily="17" charset="-128"/>
                <a:ea typeface="ＭＳ 明朝" panose="02020609040205080304" pitchFamily="17" charset="-128"/>
              </a:rPr>
              <a:t>　　　　　　　　　　　　　　　　　　　　　　　</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令和２年度はオンラインのみで開催</a:t>
            </a:r>
            <a:endParaRPr kumimoji="1" lang="en-US" altLang="ja-JP" sz="400" dirty="0">
              <a:solidFill>
                <a:schemeClr val="tx1"/>
              </a:solidFill>
              <a:latin typeface="ＭＳ 明朝" panose="02020609040205080304" pitchFamily="17" charset="-128"/>
              <a:ea typeface="ＭＳ 明朝" panose="02020609040205080304" pitchFamily="17" charset="-128"/>
            </a:endParaRPr>
          </a:p>
          <a:p>
            <a:pPr>
              <a:spcBef>
                <a:spcPts val="300"/>
              </a:spcBef>
            </a:pPr>
            <a:r>
              <a:rPr kumimoji="1" lang="ja-JP" altLang="en-US" sz="1400" dirty="0" smtClean="0">
                <a:solidFill>
                  <a:schemeClr val="tx1"/>
                </a:solidFill>
                <a:latin typeface="ＭＳ 明朝" panose="02020609040205080304" pitchFamily="17" charset="-128"/>
                <a:ea typeface="ＭＳ 明朝" panose="02020609040205080304" pitchFamily="17" charset="-128"/>
              </a:rPr>
              <a:t>　・アルコールのほか、薬物やギャンブル等依存症も</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　含めたテーマで依存症に関する普及啓発を</a:t>
            </a:r>
            <a:r>
              <a:rPr kumimoji="1" lang="ja-JP" altLang="en-US" sz="1400" dirty="0">
                <a:solidFill>
                  <a:schemeClr val="tx1"/>
                </a:solidFill>
                <a:latin typeface="ＭＳ 明朝" panose="02020609040205080304" pitchFamily="17" charset="-128"/>
                <a:ea typeface="ＭＳ 明朝" panose="02020609040205080304" pitchFamily="17" charset="-128"/>
              </a:rPr>
              <a:t>実施</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p:txBody>
      </p:sp>
      <p:sp>
        <p:nvSpPr>
          <p:cNvPr id="18" name="正方形/長方形 17"/>
          <p:cNvSpPr/>
          <p:nvPr/>
        </p:nvSpPr>
        <p:spPr>
          <a:xfrm>
            <a:off x="5653946" y="2101170"/>
            <a:ext cx="3116296" cy="266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依存症対策フォーラム チラシ</a:t>
            </a: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rPr>
              <a:t> »</a:t>
            </a:r>
          </a:p>
        </p:txBody>
      </p:sp>
      <p:sp>
        <p:nvSpPr>
          <p:cNvPr id="14" name="正方形/長方形 13"/>
          <p:cNvSpPr/>
          <p:nvPr/>
        </p:nvSpPr>
        <p:spPr>
          <a:xfrm>
            <a:off x="231163" y="5397370"/>
            <a:ext cx="5222861" cy="1126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400" b="1" dirty="0">
                <a:solidFill>
                  <a:schemeClr val="tx1"/>
                </a:solidFill>
                <a:latin typeface="ＭＳ ゴシック" panose="020B0609070205080204" pitchFamily="49" charset="-128"/>
                <a:ea typeface="ＭＳ ゴシック" panose="020B0609070205080204" pitchFamily="49" charset="-128"/>
              </a:rPr>
              <a:t>【No.14】</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参加体験実践型飲酒運転防止</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対策</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・酒酔い体験ゴーグル（使用時頭部装着）を使用者が交代する</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ごとに消毒を徹底し、感染症対策に配慮</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令和２年度・３年度はゴーグルの使用自体を控えた、代表者１名のみの実施とした</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ケースもある</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p:txBody>
      </p:sp>
      <p:sp>
        <p:nvSpPr>
          <p:cNvPr id="20" name="正方形/長方形 19"/>
          <p:cNvSpPr/>
          <p:nvPr/>
        </p:nvSpPr>
        <p:spPr>
          <a:xfrm>
            <a:off x="7734750" y="51373"/>
            <a:ext cx="1216670" cy="38229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smtClean="0">
                <a:solidFill>
                  <a:schemeClr val="tx1"/>
                </a:solidFill>
                <a:latin typeface="ＭＳ 明朝" panose="02020609040205080304" pitchFamily="17" charset="-128"/>
                <a:ea typeface="ＭＳ 明朝" panose="02020609040205080304" pitchFamily="17" charset="-128"/>
              </a:rPr>
              <a:t>資料２－２</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p:txBody>
      </p:sp>
      <p:sp>
        <p:nvSpPr>
          <p:cNvPr id="3" name="正方形/長方形 2"/>
          <p:cNvSpPr/>
          <p:nvPr/>
        </p:nvSpPr>
        <p:spPr>
          <a:xfrm>
            <a:off x="188777" y="1313390"/>
            <a:ext cx="8762643" cy="531612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p:cNvSpPr/>
          <p:nvPr/>
        </p:nvSpPr>
        <p:spPr>
          <a:xfrm>
            <a:off x="193870" y="1140667"/>
            <a:ext cx="2161142"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latin typeface="ＭＳ ゴシック" panose="020B0609070205080204" pitchFamily="49" charset="-128"/>
                <a:ea typeface="ＭＳ ゴシック" panose="020B0609070205080204" pitchFamily="49" charset="-128"/>
              </a:rPr>
              <a:t>１　普及啓発等の取組</a:t>
            </a:r>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21" name="正方形/長方形 20"/>
          <p:cNvSpPr/>
          <p:nvPr/>
        </p:nvSpPr>
        <p:spPr>
          <a:xfrm>
            <a:off x="442555" y="3538627"/>
            <a:ext cx="5146206" cy="1661993"/>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r>
              <a:rPr kumimoji="1" lang="ja-JP" altLang="en-US" sz="1300" dirty="0">
                <a:solidFill>
                  <a:schemeClr val="tx1"/>
                </a:solidFill>
                <a:latin typeface="ＭＳ 明朝" panose="02020609040205080304" pitchFamily="17" charset="-128"/>
                <a:ea typeface="ＭＳ 明朝" panose="02020609040205080304" pitchFamily="17" charset="-128"/>
              </a:rPr>
              <a:t>≪ 令和４年度の実施内容 </a:t>
            </a:r>
            <a:r>
              <a:rPr kumimoji="1" lang="ja-JP" altLang="en-US" sz="1300" dirty="0" smtClean="0">
                <a:solidFill>
                  <a:schemeClr val="tx1"/>
                </a:solidFill>
                <a:latin typeface="ＭＳ 明朝" panose="02020609040205080304" pitchFamily="17" charset="-128"/>
                <a:ea typeface="ＭＳ 明朝" panose="02020609040205080304" pitchFamily="17" charset="-128"/>
              </a:rPr>
              <a:t>≫（参加者：３６０名）</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pPr lvl="0"/>
            <a:endParaRPr kumimoji="1" lang="en-US" altLang="ja-JP" sz="400" dirty="0">
              <a:solidFill>
                <a:schemeClr val="tx1"/>
              </a:solidFill>
              <a:latin typeface="ＭＳ 明朝" panose="02020609040205080304" pitchFamily="17" charset="-128"/>
              <a:ea typeface="ＭＳ 明朝" panose="02020609040205080304" pitchFamily="17" charset="-128"/>
            </a:endParaRPr>
          </a:p>
          <a:p>
            <a:pPr lvl="0"/>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講演</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endParaRPr kumimoji="1" lang="en-US" altLang="ja-JP" sz="1200" dirty="0">
              <a:solidFill>
                <a:schemeClr val="tx1"/>
              </a:solidFill>
              <a:latin typeface="ＭＳ 明朝" panose="02020609040205080304" pitchFamily="17" charset="-128"/>
              <a:ea typeface="ＭＳ 明朝" panose="02020609040205080304" pitchFamily="17" charset="-128"/>
            </a:endParaRPr>
          </a:p>
          <a:p>
            <a:pPr lvl="0"/>
            <a:r>
              <a:rPr kumimoji="1" lang="ja-JP" altLang="en-US" sz="1000" dirty="0" smtClean="0">
                <a:solidFill>
                  <a:schemeClr val="tx1"/>
                </a:solidFill>
                <a:latin typeface="ＭＳ 明朝" panose="02020609040205080304" pitchFamily="17" charset="-128"/>
                <a:ea typeface="ＭＳ 明朝" panose="02020609040205080304" pitchFamily="17" charset="-128"/>
              </a:rPr>
              <a:t>　◆ 思春期・青年期の依存症の理解（</a:t>
            </a:r>
            <a:r>
              <a:rPr kumimoji="1" lang="ja-JP" altLang="en-US" sz="1000" dirty="0">
                <a:solidFill>
                  <a:schemeClr val="tx1"/>
                </a:solidFill>
                <a:latin typeface="ＭＳ 明朝" panose="02020609040205080304" pitchFamily="17" charset="-128"/>
                <a:ea typeface="ＭＳ 明朝" panose="02020609040205080304" pitchFamily="17" charset="-128"/>
              </a:rPr>
              <a:t>埼玉</a:t>
            </a:r>
            <a:r>
              <a:rPr kumimoji="1" lang="ja-JP" altLang="en-US" sz="1000" dirty="0" smtClean="0">
                <a:solidFill>
                  <a:schemeClr val="tx1"/>
                </a:solidFill>
                <a:latin typeface="ＭＳ 明朝" panose="02020609040205080304" pitchFamily="17" charset="-128"/>
                <a:ea typeface="ＭＳ 明朝" panose="02020609040205080304" pitchFamily="17" charset="-128"/>
              </a:rPr>
              <a:t>県立精神医療センター副病院長 成瀬暢也）</a:t>
            </a:r>
            <a:endParaRPr kumimoji="1" lang="en-US" altLang="ja-JP" sz="400" dirty="0">
              <a:solidFill>
                <a:schemeClr val="tx1"/>
              </a:solidFill>
              <a:latin typeface="ＭＳ 明朝" panose="02020609040205080304" pitchFamily="17" charset="-128"/>
              <a:ea typeface="ＭＳ 明朝" panose="02020609040205080304" pitchFamily="17" charset="-128"/>
            </a:endParaRPr>
          </a:p>
          <a:p>
            <a:pPr lvl="0"/>
            <a:endParaRPr kumimoji="1" lang="en-US" altLang="ja-JP" sz="400" dirty="0">
              <a:solidFill>
                <a:schemeClr val="tx1"/>
              </a:solidFill>
              <a:latin typeface="ＭＳ 明朝" panose="02020609040205080304" pitchFamily="17" charset="-128"/>
              <a:ea typeface="ＭＳ 明朝" panose="02020609040205080304" pitchFamily="17" charset="-128"/>
            </a:endParaRPr>
          </a:p>
          <a:p>
            <a:pPr lvl="0"/>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落語＆トークショー</a:t>
            </a:r>
            <a:r>
              <a:rPr kumimoji="1" lang="en-US" altLang="ja-JP" sz="1200" dirty="0">
                <a:solidFill>
                  <a:schemeClr val="tx1"/>
                </a:solidFill>
                <a:latin typeface="ＭＳ 明朝" panose="02020609040205080304" pitchFamily="17" charset="-128"/>
                <a:ea typeface="ＭＳ 明朝" panose="02020609040205080304" pitchFamily="17" charset="-128"/>
              </a:rPr>
              <a:t>】</a:t>
            </a:r>
          </a:p>
          <a:p>
            <a:pPr lvl="0"/>
            <a:r>
              <a:rPr kumimoji="1" lang="ja-JP" altLang="en-US" sz="1000" dirty="0">
                <a:solidFill>
                  <a:schemeClr val="tx1"/>
                </a:solidFill>
                <a:latin typeface="ＭＳ 明朝" panose="02020609040205080304" pitchFamily="17" charset="-128"/>
                <a:ea typeface="ＭＳ 明朝" panose="02020609040205080304" pitchFamily="17" charset="-128"/>
              </a:rPr>
              <a:t>　◆ </a:t>
            </a:r>
            <a:r>
              <a:rPr kumimoji="1" lang="ja-JP" altLang="en-US" sz="1000" dirty="0" smtClean="0">
                <a:solidFill>
                  <a:schemeClr val="tx1"/>
                </a:solidFill>
                <a:latin typeface="ＭＳ 明朝" panose="02020609040205080304" pitchFamily="17" charset="-128"/>
                <a:ea typeface="ＭＳ 明朝" panose="02020609040205080304" pitchFamily="17" charset="-128"/>
              </a:rPr>
              <a:t>落語「動物園」・トークショー</a:t>
            </a:r>
            <a:r>
              <a:rPr kumimoji="1" lang="ja-JP" altLang="en-US" sz="1000" dirty="0">
                <a:solidFill>
                  <a:schemeClr val="tx1"/>
                </a:solidFill>
                <a:latin typeface="ＭＳ 明朝" panose="02020609040205080304" pitchFamily="17" charset="-128"/>
                <a:ea typeface="ＭＳ 明朝" panose="02020609040205080304" pitchFamily="17" charset="-128"/>
              </a:rPr>
              <a:t>「必死のパッチで逆境から夢を掴む」</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pPr lvl="0"/>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（落語家</a:t>
            </a:r>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桂 雀々 師匠）</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pPr lvl="0"/>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pPr lvl="0"/>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トークセッション</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p>
          <a:p>
            <a:pPr lvl="0"/>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今若者に起きていることと、依存症</a:t>
            </a:r>
            <a:endParaRPr kumimoji="1" lang="en-US" altLang="ja-JP" sz="1000" dirty="0">
              <a:solidFill>
                <a:schemeClr val="tx1"/>
              </a:solidFill>
              <a:latin typeface="ＭＳ 明朝" panose="02020609040205080304" pitchFamily="17" charset="-128"/>
              <a:ea typeface="ＭＳ 明朝" panose="02020609040205080304" pitchFamily="17" charset="-128"/>
            </a:endParaRPr>
          </a:p>
        </p:txBody>
      </p:sp>
      <p:pic>
        <p:nvPicPr>
          <p:cNvPr id="15" name="図 1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79142" y="2431430"/>
            <a:ext cx="2841161" cy="4017138"/>
          </a:xfrm>
          <a:prstGeom prst="rect">
            <a:avLst/>
          </a:prstGeom>
        </p:spPr>
      </p:pic>
    </p:spTree>
    <p:extLst>
      <p:ext uri="{BB962C8B-B14F-4D97-AF65-F5344CB8AC3E}">
        <p14:creationId xmlns:p14="http://schemas.microsoft.com/office/powerpoint/2010/main" val="387714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5985063" y="79435"/>
            <a:ext cx="3116296" cy="266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交通安全情報（令和２年９月発行）</a:t>
            </a: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rPr>
              <a:t> »</a:t>
            </a:r>
          </a:p>
        </p:txBody>
      </p:sp>
      <p:sp>
        <p:nvSpPr>
          <p:cNvPr id="39" name="正方形/長方形 38"/>
          <p:cNvSpPr/>
          <p:nvPr/>
        </p:nvSpPr>
        <p:spPr>
          <a:xfrm>
            <a:off x="341121" y="1949506"/>
            <a:ext cx="8699361" cy="239334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349746" y="4535645"/>
            <a:ext cx="8690735" cy="219911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341123" y="4380646"/>
            <a:ext cx="2212296"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latin typeface="ＭＳ ゴシック" panose="020B0609070205080204" pitchFamily="49" charset="-128"/>
                <a:ea typeface="ＭＳ ゴシック" panose="020B0609070205080204" pitchFamily="49" charset="-128"/>
              </a:rPr>
              <a:t>３　研修・会議等の取組</a:t>
            </a:r>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41" name="正方形/長方形 40"/>
          <p:cNvSpPr/>
          <p:nvPr/>
        </p:nvSpPr>
        <p:spPr>
          <a:xfrm>
            <a:off x="341121" y="83574"/>
            <a:ext cx="8699361" cy="161637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p:cNvSpPr/>
          <p:nvPr/>
        </p:nvSpPr>
        <p:spPr>
          <a:xfrm>
            <a:off x="341123" y="1771669"/>
            <a:ext cx="2212296"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２</a:t>
            </a:r>
            <a:r>
              <a:rPr kumimoji="1" lang="ja-JP" altLang="en-US" sz="1400" b="1" dirty="0" smtClean="0">
                <a:latin typeface="ＭＳ ゴシック" panose="020B0609070205080204" pitchFamily="49" charset="-128"/>
                <a:ea typeface="ＭＳ ゴシック" panose="020B0609070205080204" pitchFamily="49" charset="-128"/>
              </a:rPr>
              <a:t>　相談支援等の取組</a:t>
            </a:r>
            <a:endParaRPr kumimoji="1" lang="ja-JP" altLang="en-US" sz="1400" b="1" dirty="0">
              <a:latin typeface="ＭＳ ゴシック" panose="020B0609070205080204" pitchFamily="49" charset="-128"/>
              <a:ea typeface="ＭＳ ゴシック" panose="020B0609070205080204" pitchFamily="49" charset="-128"/>
            </a:endParaRPr>
          </a:p>
        </p:txBody>
      </p:sp>
      <p:pic>
        <p:nvPicPr>
          <p:cNvPr id="4" name="図 3"/>
          <p:cNvPicPr>
            <a:picLocks noChangeAspect="1"/>
          </p:cNvPicPr>
          <p:nvPr/>
        </p:nvPicPr>
        <p:blipFill>
          <a:blip r:embed="rId2"/>
          <a:stretch>
            <a:fillRect/>
          </a:stretch>
        </p:blipFill>
        <p:spPr>
          <a:xfrm>
            <a:off x="6809256" y="366620"/>
            <a:ext cx="1874737" cy="2589457"/>
          </a:xfrm>
          <a:prstGeom prst="rect">
            <a:avLst/>
          </a:prstGeom>
        </p:spPr>
      </p:pic>
      <p:sp>
        <p:nvSpPr>
          <p:cNvPr id="30" name="正方形/長方形 29"/>
          <p:cNvSpPr/>
          <p:nvPr/>
        </p:nvSpPr>
        <p:spPr>
          <a:xfrm>
            <a:off x="355907" y="84117"/>
            <a:ext cx="5774549" cy="1615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【No.15】</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各種キャンペーン・イベントにおける飲酒運転防止活動</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飲酒運転させないＴＯＫＹＯキャンペーンに伴う集客</a:t>
            </a:r>
            <a:r>
              <a:rPr kumimoji="1" lang="ja-JP" altLang="en-US" sz="1300" dirty="0" smtClean="0">
                <a:solidFill>
                  <a:schemeClr val="tx1"/>
                </a:solidFill>
                <a:latin typeface="ＭＳ 明朝" panose="02020609040205080304" pitchFamily="17" charset="-128"/>
                <a:ea typeface="ＭＳ 明朝" panose="02020609040205080304" pitchFamily="17" charset="-128"/>
              </a:rPr>
              <a:t>イベントを実開</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催と同時にオンライン配信を実施</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pPr lvl="0"/>
            <a:r>
              <a:rPr kumimoji="1" lang="en-US" altLang="ja-JP" sz="1400" b="1" dirty="0" smtClean="0">
                <a:solidFill>
                  <a:prstClr val="black"/>
                </a:solidFill>
                <a:latin typeface="ＭＳ ゴシック" panose="020B0609070205080204" pitchFamily="49" charset="-128"/>
                <a:ea typeface="ＭＳ ゴシック" panose="020B0609070205080204" pitchFamily="49" charset="-128"/>
              </a:rPr>
              <a:t>【</a:t>
            </a:r>
            <a:r>
              <a:rPr kumimoji="1" lang="en-US" altLang="ja-JP" sz="1400" b="1" dirty="0">
                <a:solidFill>
                  <a:prstClr val="black"/>
                </a:solidFill>
                <a:latin typeface="ＭＳ ゴシック" panose="020B0609070205080204" pitchFamily="49" charset="-128"/>
                <a:ea typeface="ＭＳ ゴシック" panose="020B0609070205080204" pitchFamily="49" charset="-128"/>
              </a:rPr>
              <a:t>No.16】</a:t>
            </a:r>
            <a:r>
              <a:rPr kumimoji="1" lang="ja-JP" altLang="en-US" sz="1400" b="1" dirty="0">
                <a:solidFill>
                  <a:prstClr val="black"/>
                </a:solidFill>
                <a:latin typeface="ＭＳ ゴシック" panose="020B0609070205080204" pitchFamily="49" charset="-128"/>
                <a:ea typeface="ＭＳ ゴシック" panose="020B0609070205080204" pitchFamily="49" charset="-128"/>
              </a:rPr>
              <a:t>酒類提供飲食店等と連携した飲酒運転防止活動</a:t>
            </a:r>
            <a:endParaRPr kumimoji="1" lang="en-US" altLang="ja-JP" sz="1400" b="1" dirty="0">
              <a:solidFill>
                <a:prstClr val="black"/>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オンライン飲み会という新たな生活様式の浸透を踏まえ、</a:t>
            </a:r>
            <a:r>
              <a:rPr kumimoji="1" lang="ja-JP" altLang="en-US" sz="1300" dirty="0" smtClean="0">
                <a:solidFill>
                  <a:schemeClr val="tx1"/>
                </a:solidFill>
                <a:latin typeface="ＭＳ 明朝" panose="02020609040205080304" pitchFamily="17" charset="-128"/>
                <a:ea typeface="ＭＳ 明朝" panose="02020609040205080304" pitchFamily="17" charset="-128"/>
              </a:rPr>
              <a:t>酒類や飲食</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物</a:t>
            </a:r>
            <a:r>
              <a:rPr kumimoji="1" lang="ja-JP" altLang="en-US" sz="1300" dirty="0">
                <a:solidFill>
                  <a:schemeClr val="tx1"/>
                </a:solidFill>
                <a:latin typeface="ＭＳ 明朝" panose="02020609040205080304" pitchFamily="17" charset="-128"/>
                <a:ea typeface="ＭＳ 明朝" panose="02020609040205080304" pitchFamily="17" charset="-128"/>
              </a:rPr>
              <a:t>の宅配事業者の協力を得て、客に注文品を宅配する</a:t>
            </a:r>
            <a:r>
              <a:rPr kumimoji="1" lang="ja-JP" altLang="en-US" sz="1300" dirty="0" smtClean="0">
                <a:solidFill>
                  <a:schemeClr val="tx1"/>
                </a:solidFill>
                <a:latin typeface="ＭＳ 明朝" panose="02020609040205080304" pitchFamily="17" charset="-128"/>
                <a:ea typeface="ＭＳ 明朝" panose="02020609040205080304" pitchFamily="17" charset="-128"/>
              </a:rPr>
              <a:t>際に飲酒</a:t>
            </a:r>
            <a:r>
              <a:rPr kumimoji="1" lang="ja-JP" altLang="en-US" sz="1300" dirty="0">
                <a:solidFill>
                  <a:schemeClr val="tx1"/>
                </a:solidFill>
                <a:latin typeface="ＭＳ 明朝" panose="02020609040205080304" pitchFamily="17" charset="-128"/>
                <a:ea typeface="ＭＳ 明朝" panose="02020609040205080304" pitchFamily="17" charset="-128"/>
              </a:rPr>
              <a:t>運転</a:t>
            </a:r>
            <a:r>
              <a:rPr kumimoji="1" lang="ja-JP" altLang="en-US" sz="1300" dirty="0" smtClean="0">
                <a:solidFill>
                  <a:schemeClr val="tx1"/>
                </a:solidFill>
                <a:latin typeface="ＭＳ 明朝" panose="02020609040205080304" pitchFamily="17" charset="-128"/>
                <a:ea typeface="ＭＳ 明朝" panose="02020609040205080304" pitchFamily="17" charset="-128"/>
              </a:rPr>
              <a:t>根</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絶</a:t>
            </a:r>
            <a:r>
              <a:rPr kumimoji="1" lang="ja-JP" altLang="en-US" sz="1300" dirty="0">
                <a:solidFill>
                  <a:schemeClr val="tx1"/>
                </a:solidFill>
                <a:latin typeface="ＭＳ 明朝" panose="02020609040205080304" pitchFamily="17" charset="-128"/>
                <a:ea typeface="ＭＳ 明朝" panose="02020609040205080304" pitchFamily="17" charset="-128"/>
              </a:rPr>
              <a:t>を訴える交通安全情報を配布</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a:solidFill>
                <a:schemeClr val="tx1"/>
              </a:solidFill>
              <a:latin typeface="ＭＳ 明朝" panose="02020609040205080304" pitchFamily="17" charset="-128"/>
              <a:ea typeface="ＭＳ 明朝" panose="02020609040205080304" pitchFamily="17" charset="-128"/>
            </a:endParaRPr>
          </a:p>
        </p:txBody>
      </p:sp>
      <p:sp>
        <p:nvSpPr>
          <p:cNvPr id="31" name="正方形/長方形 30"/>
          <p:cNvSpPr/>
          <p:nvPr/>
        </p:nvSpPr>
        <p:spPr>
          <a:xfrm>
            <a:off x="355907" y="2062032"/>
            <a:ext cx="8684574" cy="22159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【No.7</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妊娠相談ほっとライン</a:t>
            </a:r>
            <a:endParaRPr kumimoji="1" lang="en-US" altLang="ja-JP" sz="1400" b="1"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新型コロナウイルス感染症の感染拡大に伴う出産にかかる</a:t>
            </a:r>
            <a:r>
              <a:rPr kumimoji="1" lang="ja-JP" altLang="en-US" sz="1300" dirty="0" smtClean="0">
                <a:solidFill>
                  <a:schemeClr val="tx1"/>
                </a:solidFill>
                <a:latin typeface="ＭＳ 明朝" panose="02020609040205080304" pitchFamily="17" charset="-128"/>
                <a:ea typeface="ＭＳ 明朝" panose="02020609040205080304" pitchFamily="17" charset="-128"/>
              </a:rPr>
              <a:t>不安等について</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より</a:t>
            </a:r>
            <a:r>
              <a:rPr kumimoji="1" lang="ja-JP" altLang="en-US" sz="1300" dirty="0">
                <a:solidFill>
                  <a:schemeClr val="tx1"/>
                </a:solidFill>
                <a:latin typeface="ＭＳ 明朝" panose="02020609040205080304" pitchFamily="17" charset="-128"/>
                <a:ea typeface="ＭＳ 明朝" panose="02020609040205080304" pitchFamily="17" charset="-128"/>
              </a:rPr>
              <a:t>きめ細かい支援をするため、妊娠相談</a:t>
            </a:r>
            <a:r>
              <a:rPr kumimoji="1" lang="ja-JP" altLang="en-US" sz="1300" dirty="0" smtClean="0">
                <a:solidFill>
                  <a:schemeClr val="tx1"/>
                </a:solidFill>
                <a:latin typeface="ＭＳ 明朝" panose="02020609040205080304" pitchFamily="17" charset="-128"/>
                <a:ea typeface="ＭＳ 明朝" panose="02020609040205080304" pitchFamily="17" charset="-128"/>
              </a:rPr>
              <a:t>ほっとラインの相談体制を</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拡充</a:t>
            </a:r>
            <a:r>
              <a:rPr kumimoji="1" lang="ja-JP" altLang="en-US" sz="1300" dirty="0">
                <a:solidFill>
                  <a:schemeClr val="tx1"/>
                </a:solidFill>
                <a:latin typeface="ＭＳ 明朝" panose="02020609040205080304" pitchFamily="17" charset="-128"/>
                <a:ea typeface="ＭＳ 明朝" panose="02020609040205080304" pitchFamily="17" charset="-128"/>
              </a:rPr>
              <a:t>した</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400" dirty="0">
              <a:solidFill>
                <a:schemeClr val="tx1"/>
              </a:solidFill>
              <a:latin typeface="ＭＳ 明朝" panose="02020609040205080304" pitchFamily="17" charset="-128"/>
              <a:ea typeface="ＭＳ 明朝" panose="02020609040205080304" pitchFamily="17" charset="-128"/>
            </a:endParaRPr>
          </a:p>
          <a:p>
            <a:pPr lvl="0">
              <a:spcBef>
                <a:spcPts val="300"/>
              </a:spcBef>
            </a:pPr>
            <a:r>
              <a:rPr kumimoji="1" lang="en-US" altLang="ja-JP" sz="1400" b="1" dirty="0" smtClean="0">
                <a:solidFill>
                  <a:prstClr val="black"/>
                </a:solidFill>
                <a:latin typeface="ＭＳ ゴシック" panose="020B0609070205080204" pitchFamily="49" charset="-128"/>
                <a:ea typeface="ＭＳ ゴシック" panose="020B0609070205080204" pitchFamily="49" charset="-128"/>
              </a:rPr>
              <a:t>【</a:t>
            </a:r>
            <a:r>
              <a:rPr kumimoji="1" lang="en-US" altLang="ja-JP" sz="1400" b="1" dirty="0">
                <a:solidFill>
                  <a:prstClr val="black"/>
                </a:solidFill>
                <a:latin typeface="ＭＳ ゴシック" panose="020B0609070205080204" pitchFamily="49" charset="-128"/>
                <a:ea typeface="ＭＳ ゴシック" panose="020B0609070205080204" pitchFamily="49" charset="-128"/>
              </a:rPr>
              <a:t>No.28】</a:t>
            </a:r>
            <a:r>
              <a:rPr kumimoji="1" lang="ja-JP" altLang="en-US" sz="1400" b="1" dirty="0">
                <a:solidFill>
                  <a:prstClr val="black"/>
                </a:solidFill>
                <a:latin typeface="ＭＳ ゴシック" panose="020B0609070205080204" pitchFamily="49" charset="-128"/>
                <a:ea typeface="ＭＳ ゴシック" panose="020B0609070205080204" pitchFamily="49" charset="-128"/>
              </a:rPr>
              <a:t>アルコール健康障害等に関する相談支援等（自殺相談窓口</a:t>
            </a:r>
            <a:r>
              <a:rPr kumimoji="1" lang="ja-JP" altLang="en-US" sz="1400" b="1" dirty="0" smtClean="0">
                <a:solidFill>
                  <a:prstClr val="black"/>
                </a:solidFill>
                <a:latin typeface="ＭＳ ゴシック" panose="020B0609070205080204" pitchFamily="49" charset="-128"/>
                <a:ea typeface="ＭＳ ゴシック" panose="020B0609070205080204" pitchFamily="49" charset="-128"/>
              </a:rPr>
              <a:t>）</a:t>
            </a:r>
            <a:endParaRPr kumimoji="1" lang="en-US" altLang="ja-JP" sz="1400" b="1" dirty="0" smtClean="0">
              <a:solidFill>
                <a:prstClr val="black"/>
              </a:solidFill>
              <a:latin typeface="ＭＳ ゴシック" panose="020B0609070205080204" pitchFamily="49" charset="-128"/>
              <a:ea typeface="ＭＳ ゴシック" panose="020B0609070205080204" pitchFamily="49" charset="-128"/>
            </a:endParaRPr>
          </a:p>
          <a:p>
            <a:r>
              <a:rPr kumimoji="1" lang="ja-JP" altLang="en-US" sz="1400" dirty="0" smtClean="0">
                <a:solidFill>
                  <a:srgbClr val="FF0000"/>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・自殺相談窓口では、電話相談、</a:t>
            </a:r>
            <a:r>
              <a:rPr kumimoji="1" lang="en-US" altLang="ja-JP" sz="1300" dirty="0" smtClean="0">
                <a:solidFill>
                  <a:schemeClr val="tx1"/>
                </a:solidFill>
                <a:latin typeface="ＭＳ 明朝" panose="02020609040205080304" pitchFamily="17" charset="-128"/>
                <a:ea typeface="ＭＳ 明朝" panose="02020609040205080304" pitchFamily="17" charset="-128"/>
              </a:rPr>
              <a:t>SNS</a:t>
            </a:r>
            <a:r>
              <a:rPr kumimoji="1" lang="ja-JP" altLang="en-US" sz="1300" dirty="0" smtClean="0">
                <a:solidFill>
                  <a:schemeClr val="tx1"/>
                </a:solidFill>
                <a:latin typeface="ＭＳ 明朝" panose="02020609040205080304" pitchFamily="17" charset="-128"/>
                <a:ea typeface="ＭＳ 明朝" panose="02020609040205080304" pitchFamily="17" charset="-128"/>
              </a:rPr>
              <a:t>相談ともに新型</a:t>
            </a:r>
            <a:r>
              <a:rPr kumimoji="1" lang="ja-JP" altLang="en-US" sz="1300" dirty="0">
                <a:solidFill>
                  <a:schemeClr val="tx1"/>
                </a:solidFill>
                <a:latin typeface="ＭＳ 明朝" panose="02020609040205080304" pitchFamily="17" charset="-128"/>
                <a:ea typeface="ＭＳ 明朝" panose="02020609040205080304" pitchFamily="17" charset="-128"/>
              </a:rPr>
              <a:t>コロナウイルス</a:t>
            </a:r>
            <a:r>
              <a:rPr kumimoji="1" lang="ja-JP" altLang="en-US" sz="1300" dirty="0" smtClean="0">
                <a:solidFill>
                  <a:schemeClr val="tx1"/>
                </a:solidFill>
                <a:latin typeface="ＭＳ 明朝" panose="02020609040205080304" pitchFamily="17" charset="-128"/>
                <a:ea typeface="ＭＳ 明朝" panose="02020609040205080304" pitchFamily="17" charset="-128"/>
              </a:rPr>
              <a:t>感染症</a:t>
            </a:r>
            <a:r>
              <a:rPr kumimoji="1" lang="ja-JP" altLang="en-US" sz="1300" dirty="0">
                <a:solidFill>
                  <a:schemeClr val="tx1"/>
                </a:solidFill>
                <a:latin typeface="ＭＳ 明朝" panose="02020609040205080304" pitchFamily="17" charset="-128"/>
                <a:ea typeface="ＭＳ 明朝" panose="02020609040205080304" pitchFamily="17" charset="-128"/>
              </a:rPr>
              <a:t>の</a:t>
            </a:r>
            <a:r>
              <a:rPr kumimoji="1" lang="ja-JP" altLang="en-US" sz="1300" dirty="0" smtClean="0">
                <a:solidFill>
                  <a:schemeClr val="tx1"/>
                </a:solidFill>
                <a:latin typeface="ＭＳ 明朝" panose="02020609040205080304" pitchFamily="17" charset="-128"/>
                <a:ea typeface="ＭＳ 明朝" panose="02020609040205080304" pitchFamily="17" charset="-128"/>
              </a:rPr>
              <a:t>影響による相談需要の高まりを</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踏まえ、相談体制を拡充</a:t>
            </a:r>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dirty="0" smtClean="0">
                <a:solidFill>
                  <a:schemeClr val="tx1"/>
                </a:solidFill>
                <a:latin typeface="ＭＳ 明朝" panose="02020609040205080304" pitchFamily="17" charset="-128"/>
                <a:ea typeface="ＭＳ 明朝" panose="02020609040205080304" pitchFamily="17" charset="-128"/>
              </a:rPr>
              <a:t>令和</a:t>
            </a:r>
            <a:r>
              <a:rPr kumimoji="1" lang="ja-JP" altLang="en-US" sz="1300" dirty="0">
                <a:solidFill>
                  <a:schemeClr val="tx1"/>
                </a:solidFill>
                <a:latin typeface="ＭＳ 明朝" panose="02020609040205080304" pitchFamily="17" charset="-128"/>
                <a:ea typeface="ＭＳ 明朝" panose="02020609040205080304" pitchFamily="17" charset="-128"/>
              </a:rPr>
              <a:t>２年：６月以降、令和３年：７月</a:t>
            </a:r>
            <a:r>
              <a:rPr kumimoji="1" lang="ja-JP" altLang="en-US" sz="1300" dirty="0" smtClean="0">
                <a:solidFill>
                  <a:schemeClr val="tx1"/>
                </a:solidFill>
                <a:latin typeface="ＭＳ 明朝" panose="02020609040205080304" pitchFamily="17" charset="-128"/>
                <a:ea typeface="ＭＳ 明朝" panose="02020609040205080304" pitchFamily="17" charset="-128"/>
              </a:rPr>
              <a:t>以降</a:t>
            </a:r>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令和２年度・３年度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pPr lvl="0">
              <a:spcBef>
                <a:spcPts val="300"/>
              </a:spcBef>
            </a:pPr>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【No.30</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依存症対策の推進（治療・回復支援等</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lvl="0"/>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一部のセンターにおいて、</a:t>
            </a:r>
            <a:r>
              <a:rPr lang="ja-JP" altLang="ja-JP" sz="1300" dirty="0">
                <a:solidFill>
                  <a:schemeClr val="tx1"/>
                </a:solidFill>
                <a:latin typeface="ＭＳ 明朝" panose="02020609040205080304" pitchFamily="17" charset="-128"/>
                <a:ea typeface="ＭＳ 明朝" panose="02020609040205080304" pitchFamily="17" charset="-128"/>
              </a:rPr>
              <a:t>回復プログラムを実施する際</a:t>
            </a:r>
            <a:r>
              <a:rPr lang="ja-JP" altLang="ja-JP" sz="1300" dirty="0" smtClean="0">
                <a:solidFill>
                  <a:schemeClr val="tx1"/>
                </a:solidFill>
                <a:latin typeface="ＭＳ 明朝" panose="02020609040205080304" pitchFamily="17" charset="-128"/>
                <a:ea typeface="ＭＳ 明朝" panose="02020609040205080304" pitchFamily="17" charset="-128"/>
              </a:rPr>
              <a:t>、</a:t>
            </a:r>
            <a:r>
              <a:rPr lang="ja-JP" altLang="en-US" sz="1300" dirty="0" smtClean="0">
                <a:solidFill>
                  <a:schemeClr val="tx1"/>
                </a:solidFill>
                <a:latin typeface="ＭＳ 明朝" panose="02020609040205080304" pitchFamily="17" charset="-128"/>
                <a:ea typeface="ＭＳ 明朝" panose="02020609040205080304" pitchFamily="17" charset="-128"/>
              </a:rPr>
              <a:t>オンライン形式</a:t>
            </a:r>
            <a:r>
              <a:rPr lang="ja-JP" altLang="ja-JP" sz="1300" dirty="0" smtClean="0">
                <a:solidFill>
                  <a:schemeClr val="tx1"/>
                </a:solidFill>
                <a:latin typeface="ＭＳ 明朝" panose="02020609040205080304" pitchFamily="17" charset="-128"/>
                <a:ea typeface="ＭＳ 明朝" panose="02020609040205080304" pitchFamily="17" charset="-128"/>
              </a:rPr>
              <a:t>を</a:t>
            </a:r>
            <a:r>
              <a:rPr lang="ja-JP" altLang="ja-JP" sz="1300" dirty="0">
                <a:solidFill>
                  <a:schemeClr val="tx1"/>
                </a:solidFill>
                <a:latin typeface="ＭＳ 明朝" panose="02020609040205080304" pitchFamily="17" charset="-128"/>
                <a:ea typeface="ＭＳ 明朝" panose="02020609040205080304" pitchFamily="17" charset="-128"/>
              </a:rPr>
              <a:t>活用</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令和２年度～４年度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pPr lvl="0"/>
            <a:r>
              <a:rPr kumimoji="1" lang="ja-JP" altLang="en-US" sz="1000" dirty="0">
                <a:solidFill>
                  <a:prstClr val="black"/>
                </a:solidFill>
                <a:latin typeface="ＭＳ 明朝" panose="02020609040205080304" pitchFamily="17" charset="-128"/>
                <a:ea typeface="ＭＳ 明朝" panose="02020609040205080304" pitchFamily="17" charset="-128"/>
              </a:rPr>
              <a:t>　　　　　　　　　　　　　　　　　　　　　　　　　　　　　　　　</a:t>
            </a:r>
            <a:r>
              <a:rPr kumimoji="1" lang="ja-JP" altLang="en-US" sz="1000" dirty="0" smtClean="0">
                <a:solidFill>
                  <a:prstClr val="black"/>
                </a:solidFill>
                <a:latin typeface="ＭＳ 明朝" panose="02020609040205080304" pitchFamily="17" charset="-128"/>
                <a:ea typeface="ＭＳ 明朝" panose="02020609040205080304" pitchFamily="17" charset="-128"/>
              </a:rPr>
              <a:t>　　（</a:t>
            </a:r>
            <a:r>
              <a:rPr kumimoji="1" lang="en-US" altLang="ja-JP" sz="1000" dirty="0">
                <a:solidFill>
                  <a:prstClr val="black"/>
                </a:solidFill>
                <a:latin typeface="ＭＳ 明朝" panose="02020609040205080304" pitchFamily="17" charset="-128"/>
                <a:ea typeface="ＭＳ 明朝" panose="02020609040205080304" pitchFamily="17" charset="-128"/>
              </a:rPr>
              <a:t>※</a:t>
            </a:r>
            <a:r>
              <a:rPr kumimoji="1" lang="ja-JP" altLang="en-US" sz="1000" dirty="0">
                <a:solidFill>
                  <a:prstClr val="black"/>
                </a:solidFill>
                <a:latin typeface="ＭＳ 明朝" panose="02020609040205080304" pitchFamily="17" charset="-128"/>
                <a:ea typeface="ＭＳ 明朝" panose="02020609040205080304" pitchFamily="17" charset="-128"/>
              </a:rPr>
              <a:t>アルコール以外も含めた物質依存を対象としたプログラム</a:t>
            </a:r>
            <a:r>
              <a:rPr kumimoji="1" lang="ja-JP" altLang="en-US" sz="1000" dirty="0" smtClean="0">
                <a:solidFill>
                  <a:prstClr val="black"/>
                </a:solidFill>
                <a:latin typeface="ＭＳ 明朝" panose="02020609040205080304" pitchFamily="17" charset="-128"/>
                <a:ea typeface="ＭＳ 明朝" panose="02020609040205080304" pitchFamily="17" charset="-128"/>
              </a:rPr>
              <a:t>）</a:t>
            </a:r>
            <a:endParaRPr kumimoji="1" lang="en-US" altLang="ja-JP" sz="1000" dirty="0">
              <a:solidFill>
                <a:prstClr val="black"/>
              </a:solidFill>
              <a:latin typeface="ＭＳ 明朝" panose="02020609040205080304" pitchFamily="17" charset="-128"/>
              <a:ea typeface="ＭＳ 明朝" panose="02020609040205080304" pitchFamily="17" charset="-128"/>
            </a:endParaRPr>
          </a:p>
        </p:txBody>
      </p:sp>
      <p:sp>
        <p:nvSpPr>
          <p:cNvPr id="20" name="正方形/長方形 19"/>
          <p:cNvSpPr/>
          <p:nvPr/>
        </p:nvSpPr>
        <p:spPr>
          <a:xfrm>
            <a:off x="7490129" y="2940949"/>
            <a:ext cx="1383528" cy="2751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latin typeface="ＭＳ 明朝" panose="02020609040205080304" pitchFamily="17" charset="-128"/>
                <a:ea typeface="ＭＳ 明朝" panose="02020609040205080304" pitchFamily="17" charset="-128"/>
              </a:rPr>
              <a:t>（警視庁ＨＰより）</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p:txBody>
      </p:sp>
      <p:sp>
        <p:nvSpPr>
          <p:cNvPr id="38" name="正方形/長方形 37"/>
          <p:cNvSpPr/>
          <p:nvPr/>
        </p:nvSpPr>
        <p:spPr>
          <a:xfrm>
            <a:off x="355907" y="4685356"/>
            <a:ext cx="8684574" cy="2108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kumimoji="1" lang="en-US" altLang="ja-JP" sz="1400" b="1" dirty="0">
                <a:solidFill>
                  <a:schemeClr val="tx1"/>
                </a:solidFill>
                <a:latin typeface="ＭＳ ゴシック" panose="020B0609070205080204" pitchFamily="49" charset="-128"/>
                <a:ea typeface="ＭＳ ゴシック" panose="020B0609070205080204" pitchFamily="49" charset="-128"/>
              </a:rPr>
              <a:t>【No.2】</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自動車教習所における飲酒運転防止に係る教習の</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実施</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a:solidFill>
                  <a:schemeClr val="tx1"/>
                </a:solidFill>
                <a:latin typeface="ＭＳ 明朝" panose="02020609040205080304" pitchFamily="17" charset="-128"/>
                <a:ea typeface="ＭＳ 明朝" panose="02020609040205080304" pitchFamily="17" charset="-128"/>
              </a:rPr>
              <a:t>教習計画の変更等の届出に柔軟に対応し、各教習所が感染防止策を講じやすい環境を</a:t>
            </a:r>
            <a:r>
              <a:rPr kumimoji="1" lang="ja-JP" altLang="en-US" sz="1300" dirty="0" smtClean="0">
                <a:solidFill>
                  <a:schemeClr val="tx1"/>
                </a:solidFill>
                <a:latin typeface="ＭＳ 明朝" panose="02020609040205080304" pitchFamily="17" charset="-128"/>
                <a:ea typeface="ＭＳ 明朝" panose="02020609040205080304" pitchFamily="17" charset="-128"/>
              </a:rPr>
              <a:t>整えた</a:t>
            </a:r>
            <a:r>
              <a:rPr kumimoji="1" lang="en-US" altLang="ja-JP" sz="900" dirty="0">
                <a:solidFill>
                  <a:schemeClr val="tx1"/>
                </a:solidFill>
                <a:latin typeface="ＭＳ 明朝" panose="02020609040205080304" pitchFamily="17" charset="-128"/>
                <a:ea typeface="ＭＳ 明朝" panose="02020609040205080304" pitchFamily="17" charset="-128"/>
              </a:rPr>
              <a:t>【</a:t>
            </a:r>
            <a:r>
              <a:rPr kumimoji="1" lang="ja-JP" altLang="en-US" sz="900" dirty="0">
                <a:solidFill>
                  <a:schemeClr val="tx1"/>
                </a:solidFill>
                <a:latin typeface="ＭＳ 明朝" panose="02020609040205080304" pitchFamily="17" charset="-128"/>
                <a:ea typeface="ＭＳ 明朝" panose="02020609040205080304" pitchFamily="17" charset="-128"/>
              </a:rPr>
              <a:t>令和２年度～４年度</a:t>
            </a:r>
            <a:r>
              <a:rPr kumimoji="1" lang="en-US" altLang="ja-JP" sz="9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pPr lvl="0"/>
            <a:r>
              <a:rPr kumimoji="1" lang="en-US" altLang="ja-JP" sz="1400" b="1" dirty="0">
                <a:solidFill>
                  <a:schemeClr val="tx1"/>
                </a:solidFill>
                <a:latin typeface="ＭＳ ゴシック" panose="020B0609070205080204" pitchFamily="49" charset="-128"/>
                <a:ea typeface="ＭＳ ゴシック" panose="020B0609070205080204" pitchFamily="49" charset="-128"/>
              </a:rPr>
              <a:t>【No.3】</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各種講習における飲酒運転防止の</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周知</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講習参加人数は、会場収容人数の半数以下としている</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令和２年度・３年度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参加者のマスク着用・手指の消毒・検温の実施等、感染防止対策を実施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a:t>
            </a:r>
            <a:r>
              <a:rPr kumimoji="1" lang="ja-JP" altLang="en-US" sz="1000" dirty="0" smtClean="0">
                <a:solidFill>
                  <a:schemeClr val="tx1"/>
                </a:solidFill>
                <a:latin typeface="ＭＳ 明朝" panose="02020609040205080304" pitchFamily="17" charset="-128"/>
                <a:ea typeface="ＭＳ 明朝" panose="02020609040205080304" pitchFamily="17" charset="-128"/>
              </a:rPr>
              <a:t>２年度～</a:t>
            </a:r>
            <a:r>
              <a:rPr kumimoji="1" lang="ja-JP" altLang="en-US" sz="1000" dirty="0">
                <a:solidFill>
                  <a:schemeClr val="tx1"/>
                </a:solidFill>
                <a:latin typeface="ＭＳ 明朝" panose="02020609040205080304" pitchFamily="17" charset="-128"/>
                <a:ea typeface="ＭＳ 明朝" panose="02020609040205080304" pitchFamily="17" charset="-128"/>
              </a:rPr>
              <a:t>４</a:t>
            </a:r>
            <a:r>
              <a:rPr kumimoji="1" lang="ja-JP" altLang="en-US" sz="1000" dirty="0" smtClean="0">
                <a:solidFill>
                  <a:schemeClr val="tx1"/>
                </a:solidFill>
                <a:latin typeface="ＭＳ 明朝" panose="02020609040205080304" pitchFamily="17" charset="-128"/>
                <a:ea typeface="ＭＳ 明朝" panose="02020609040205080304" pitchFamily="17" charset="-128"/>
              </a:rPr>
              <a:t>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安全運転管理者講習のうち、一部をオンラインにより実施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令和３年度・４年度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pPr lvl="0"/>
            <a:r>
              <a:rPr kumimoji="1" lang="en-US" altLang="ja-JP" sz="1400" b="1" dirty="0">
                <a:solidFill>
                  <a:schemeClr val="tx1"/>
                </a:solidFill>
                <a:latin typeface="ＭＳ ゴシック" panose="020B0609070205080204" pitchFamily="49" charset="-128"/>
                <a:ea typeface="ＭＳ ゴシック" panose="020B0609070205080204" pitchFamily="49" charset="-128"/>
              </a:rPr>
              <a:t>【No.4】</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酒気帯び運転防止の徹底（都営交通）</a:t>
            </a:r>
            <a:endParaRPr kumimoji="1" lang="en-US" altLang="ja-JP" sz="1400" b="1" dirty="0">
              <a:solidFill>
                <a:schemeClr val="tx1"/>
              </a:solidFill>
              <a:latin typeface="ＭＳ ゴシック" panose="020B0609070205080204" pitchFamily="49" charset="-128"/>
              <a:ea typeface="ＭＳ ゴシック" panose="020B0609070205080204" pitchFamily="49" charset="-128"/>
            </a:endParaRPr>
          </a:p>
          <a:p>
            <a:pPr lvl="0"/>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300" dirty="0">
                <a:solidFill>
                  <a:schemeClr val="tx1"/>
                </a:solidFill>
                <a:latin typeface="ＭＳ 明朝" panose="02020609040205080304" pitchFamily="17" charset="-128"/>
                <a:ea typeface="ＭＳ 明朝" panose="02020609040205080304" pitchFamily="17" charset="-128"/>
              </a:rPr>
              <a:t>・アルコールチェックに使用するストローを個別包装の使い捨てへ変更</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令和２年度～４年度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pPr lvl="0"/>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300" dirty="0">
                <a:solidFill>
                  <a:schemeClr val="tx1"/>
                </a:solidFill>
                <a:latin typeface="ＭＳ 明朝" panose="02020609040205080304" pitchFamily="17" charset="-128"/>
                <a:ea typeface="ＭＳ 明朝" panose="02020609040205080304" pitchFamily="17" charset="-128"/>
              </a:rPr>
              <a:t>・酒気帯び出勤の撲滅にむけた職場での研修を講義方式から動画視聴方式に変更</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a:solidFill>
                <a:schemeClr val="tx1"/>
              </a:solidFill>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583969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8393" y="146650"/>
            <a:ext cx="8587214" cy="656847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04800" y="222462"/>
            <a:ext cx="8543925" cy="6617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No.9】</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母子保健支援</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事業</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・母子</a:t>
            </a:r>
            <a:r>
              <a:rPr kumimoji="1" lang="ja-JP" altLang="en-US" sz="1300" dirty="0">
                <a:solidFill>
                  <a:schemeClr val="tx1"/>
                </a:solidFill>
                <a:latin typeface="ＭＳ 明朝" panose="02020609040205080304" pitchFamily="17" charset="-128"/>
                <a:ea typeface="ＭＳ 明朝" panose="02020609040205080304" pitchFamily="17" charset="-128"/>
              </a:rPr>
              <a:t>保健運営協議会を書面開催とし、新型コロナウイルス感染症に関する事業の報告等を実施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母子保健研修については、令和２年度は集合研修から書面開催へ変更したが、令和３年度の研修</a:t>
            </a:r>
            <a:r>
              <a:rPr kumimoji="1" lang="ja-JP" altLang="en-US" sz="1300" dirty="0" smtClean="0">
                <a:solidFill>
                  <a:schemeClr val="tx1"/>
                </a:solidFill>
                <a:latin typeface="ＭＳ 明朝" panose="02020609040205080304" pitchFamily="17" charset="-128"/>
                <a:ea typeface="ＭＳ 明朝" panose="02020609040205080304" pitchFamily="17" charset="-128"/>
              </a:rPr>
              <a:t>はすべて</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ＷＥＢ、令和４年度の研修</a:t>
            </a:r>
            <a:r>
              <a:rPr kumimoji="1" lang="ja-JP" altLang="en-US" sz="1300" dirty="0">
                <a:solidFill>
                  <a:schemeClr val="tx1"/>
                </a:solidFill>
                <a:latin typeface="ＭＳ 明朝" panose="02020609040205080304" pitchFamily="17" charset="-128"/>
                <a:ea typeface="ＭＳ 明朝" panose="02020609040205080304" pitchFamily="17" charset="-128"/>
              </a:rPr>
              <a:t>は一部ＷＥＢにより開催</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a:t>
            </a:r>
            <a:r>
              <a:rPr kumimoji="1" lang="ja-JP" altLang="en-US" sz="1000" dirty="0" smtClean="0">
                <a:solidFill>
                  <a:schemeClr val="tx1"/>
                </a:solidFill>
                <a:latin typeface="ＭＳ 明朝" panose="02020609040205080304" pitchFamily="17" charset="-128"/>
                <a:ea typeface="ＭＳ 明朝" panose="02020609040205080304" pitchFamily="17" charset="-128"/>
              </a:rPr>
              <a:t>２年度～４年度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pPr lvl="0">
              <a:spcBef>
                <a:spcPts val="600"/>
              </a:spcBef>
            </a:pPr>
            <a:r>
              <a:rPr kumimoji="1" lang="en-US" altLang="ja-JP" sz="1400" b="1" dirty="0">
                <a:solidFill>
                  <a:schemeClr val="tx1"/>
                </a:solidFill>
                <a:latin typeface="ＭＳ ゴシック" panose="020B0609070205080204" pitchFamily="49" charset="-128"/>
                <a:ea typeface="ＭＳ ゴシック" panose="020B0609070205080204" pitchFamily="49" charset="-128"/>
              </a:rPr>
              <a:t>【</a:t>
            </a:r>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No.18】</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酒類販売業者等に対する指導等（</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カラオケボックス店舗管理者</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講習会）</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lvl="0"/>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【No.20】</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教育機関等との連携による広報啓発</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活動（薬物乱用防止教室）</a:t>
            </a:r>
            <a:endParaRPr kumimoji="1" lang="ja-JP" altLang="en-US" sz="1400" b="1" dirty="0">
              <a:solidFill>
                <a:schemeClr val="tx1"/>
              </a:solidFill>
              <a:latin typeface="ＭＳ ゴシック" panose="020B0609070205080204" pitchFamily="49" charset="-128"/>
              <a:ea typeface="ＭＳ ゴシック" panose="020B0609070205080204" pitchFamily="49" charset="-128"/>
            </a:endParaRPr>
          </a:p>
          <a:p>
            <a:pPr lvl="0"/>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・参加人数を会場収容人数の半数以下とし、参加者のマスク着用・手指の消毒・検温の実施等、感染防止対策</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pPr lvl="0"/>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を実施</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pPr>
              <a:spcBef>
                <a:spcPts val="600"/>
              </a:spcBef>
            </a:pPr>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No.21】</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風俗営業者等に対する指導・取締り</a:t>
            </a:r>
          </a:p>
          <a:p>
            <a:pPr lvl="0"/>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自治体と連携した飲食店に対する感染予防対策の呼びかけ</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pPr lvl="0">
              <a:spcBef>
                <a:spcPts val="600"/>
              </a:spcBef>
            </a:pPr>
            <a:r>
              <a:rPr kumimoji="1" lang="en-US" altLang="ja-JP" sz="1400" dirty="0" smtClean="0">
                <a:solidFill>
                  <a:schemeClr val="tx1"/>
                </a:solidFill>
                <a:latin typeface="ＭＳ 明朝" panose="02020609040205080304" pitchFamily="17" charset="-128"/>
                <a:ea typeface="ＭＳ 明朝" panose="02020609040205080304" pitchFamily="17" charset="-128"/>
              </a:rPr>
              <a:t>【</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No.22</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32】</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健康づくり事業推進指導者育成</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事業</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感染症対策の観点から、令和２年度は一部オンラインによる講義としたが、令和</a:t>
            </a:r>
            <a:r>
              <a:rPr kumimoji="1" lang="ja-JP" altLang="en-US" sz="1300" dirty="0" smtClean="0">
                <a:solidFill>
                  <a:schemeClr val="tx1"/>
                </a:solidFill>
                <a:latin typeface="ＭＳ 明朝" panose="02020609040205080304" pitchFamily="17" charset="-128"/>
                <a:ea typeface="ＭＳ 明朝" panose="02020609040205080304" pitchFamily="17" charset="-128"/>
              </a:rPr>
              <a:t>３年度・４年度は全て</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オンラインで講義</a:t>
            </a:r>
            <a:r>
              <a:rPr kumimoji="1" lang="ja-JP" altLang="en-US" sz="1300" dirty="0">
                <a:solidFill>
                  <a:schemeClr val="tx1"/>
                </a:solidFill>
                <a:latin typeface="ＭＳ 明朝" panose="02020609040205080304" pitchFamily="17" charset="-128"/>
                <a:ea typeface="ＭＳ 明朝" panose="02020609040205080304" pitchFamily="17" charset="-128"/>
              </a:rPr>
              <a:t>を実施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a:t>
            </a:r>
            <a:r>
              <a:rPr kumimoji="1" lang="ja-JP" altLang="en-US" sz="1000" dirty="0" smtClean="0">
                <a:solidFill>
                  <a:schemeClr val="tx1"/>
                </a:solidFill>
                <a:latin typeface="ＭＳ 明朝" panose="02020609040205080304" pitchFamily="17" charset="-128"/>
                <a:ea typeface="ＭＳ 明朝" panose="02020609040205080304" pitchFamily="17" charset="-128"/>
              </a:rPr>
              <a:t>２年度～４年度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pPr>
              <a:spcBef>
                <a:spcPts val="600"/>
              </a:spcBef>
            </a:pPr>
            <a:r>
              <a:rPr kumimoji="1" lang="en-US" altLang="ja-JP" sz="1400" b="1" dirty="0">
                <a:solidFill>
                  <a:schemeClr val="tx1"/>
                </a:solidFill>
                <a:latin typeface="ＭＳ ゴシック" panose="020B0609070205080204" pitchFamily="49" charset="-128"/>
                <a:ea typeface="ＭＳ ゴシック" panose="020B0609070205080204" pitchFamily="49" charset="-128"/>
              </a:rPr>
              <a:t>【No.23】</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依存症対策の推進（専門医療機関等の選定）</a:t>
            </a:r>
            <a:endParaRPr kumimoji="1" lang="en-US" altLang="ja-JP" sz="1400" b="1" dirty="0">
              <a:solidFill>
                <a:schemeClr val="tx1"/>
              </a:solidFill>
              <a:latin typeface="ＭＳ ゴシック" panose="020B0609070205080204" pitchFamily="49" charset="-128"/>
              <a:ea typeface="ＭＳ ゴシック" panose="020B0609070205080204" pitchFamily="49" charset="-128"/>
            </a:endParaRPr>
          </a:p>
          <a:p>
            <a:pPr lvl="0"/>
            <a:r>
              <a:rPr kumimoji="1" lang="ja-JP" altLang="en-US" sz="13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a:solidFill>
                  <a:schemeClr val="tx1"/>
                </a:solidFill>
                <a:latin typeface="ＭＳ 明朝" panose="02020609040205080304" pitchFamily="17" charset="-128"/>
                <a:ea typeface="ＭＳ 明朝" panose="02020609040205080304" pitchFamily="17" charset="-128"/>
              </a:rPr>
              <a:t>感染症対策の観点から、東京都地方精神保健福祉審議会における依存症対策部会を書面で</a:t>
            </a:r>
            <a:r>
              <a:rPr kumimoji="1" lang="ja-JP" altLang="en-US" sz="1300" dirty="0" smtClean="0">
                <a:solidFill>
                  <a:schemeClr val="tx1"/>
                </a:solidFill>
                <a:latin typeface="ＭＳ 明朝" panose="02020609040205080304" pitchFamily="17" charset="-128"/>
                <a:ea typeface="ＭＳ 明朝" panose="02020609040205080304" pitchFamily="17" charset="-128"/>
              </a:rPr>
              <a:t>開催</a:t>
            </a:r>
            <a:r>
              <a:rPr kumimoji="1" lang="en-US" altLang="ja-JP" sz="700" dirty="0" smtClean="0">
                <a:solidFill>
                  <a:schemeClr val="tx1"/>
                </a:solidFill>
                <a:latin typeface="ＭＳ 明朝" panose="02020609040205080304" pitchFamily="17" charset="-128"/>
                <a:ea typeface="ＭＳ 明朝" panose="02020609040205080304" pitchFamily="17" charset="-128"/>
              </a:rPr>
              <a:t>【</a:t>
            </a:r>
            <a:r>
              <a:rPr kumimoji="1" lang="ja-JP" altLang="en-US" sz="700" dirty="0">
                <a:solidFill>
                  <a:schemeClr val="tx1"/>
                </a:solidFill>
                <a:latin typeface="ＭＳ 明朝" panose="02020609040205080304" pitchFamily="17" charset="-128"/>
                <a:ea typeface="ＭＳ 明朝" panose="02020609040205080304" pitchFamily="17" charset="-128"/>
              </a:rPr>
              <a:t>令和</a:t>
            </a:r>
            <a:r>
              <a:rPr kumimoji="1" lang="ja-JP" altLang="en-US" sz="700" dirty="0" smtClean="0">
                <a:solidFill>
                  <a:schemeClr val="tx1"/>
                </a:solidFill>
                <a:latin typeface="ＭＳ 明朝" panose="02020609040205080304" pitchFamily="17" charset="-128"/>
                <a:ea typeface="ＭＳ 明朝" panose="02020609040205080304" pitchFamily="17" charset="-128"/>
              </a:rPr>
              <a:t>２年度・４年度</a:t>
            </a:r>
            <a:r>
              <a:rPr kumimoji="1" lang="en-US" altLang="ja-JP" sz="7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pPr lvl="0">
              <a:spcBef>
                <a:spcPts val="600"/>
              </a:spcBef>
            </a:pPr>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【No.24</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a:t>
            </a:r>
            <a:r>
              <a:rPr kumimoji="1" lang="en-US" altLang="ja-JP" sz="1400" b="1" dirty="0">
                <a:solidFill>
                  <a:schemeClr val="tx1"/>
                </a:solidFill>
                <a:latin typeface="ＭＳ ゴシック" panose="020B0609070205080204" pitchFamily="49" charset="-128"/>
                <a:ea typeface="ＭＳ ゴシック" panose="020B0609070205080204" pitchFamily="49" charset="-128"/>
              </a:rPr>
              <a:t>33】</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依存症対策の推進（支援者研修）</a:t>
            </a:r>
            <a:endParaRPr kumimoji="1" lang="en-US" altLang="ja-JP" sz="1400" b="1" dirty="0">
              <a:solidFill>
                <a:schemeClr val="tx1"/>
              </a:solidFill>
              <a:latin typeface="ＭＳ ゴシック" panose="020B0609070205080204" pitchFamily="49" charset="-128"/>
              <a:ea typeface="ＭＳ ゴシック" panose="020B0609070205080204" pitchFamily="49" charset="-128"/>
            </a:endParaRPr>
          </a:p>
          <a:p>
            <a:pPr lvl="0"/>
            <a:r>
              <a:rPr kumimoji="1" lang="en-US" altLang="ja-JP" sz="1400" b="1" dirty="0">
                <a:solidFill>
                  <a:schemeClr val="tx1"/>
                </a:solidFill>
                <a:latin typeface="ＭＳ ゴシック" panose="020B0609070205080204" pitchFamily="49" charset="-128"/>
                <a:ea typeface="ＭＳ ゴシック" panose="020B0609070205080204" pitchFamily="49" charset="-128"/>
              </a:rPr>
              <a:t>【No.28】</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アルコール健康障害等に関する相談支援等</a:t>
            </a:r>
            <a:endParaRPr kumimoji="1" lang="en-US" altLang="ja-JP" sz="1400" b="1" dirty="0">
              <a:solidFill>
                <a:schemeClr val="tx1"/>
              </a:solidFill>
              <a:latin typeface="ＭＳ ゴシック" panose="020B0609070205080204" pitchFamily="49" charset="-128"/>
              <a:ea typeface="ＭＳ ゴシック" panose="020B0609070205080204" pitchFamily="49" charset="-128"/>
            </a:endParaRPr>
          </a:p>
          <a:p>
            <a:pPr lvl="0"/>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【No.31】</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依存症対策の推進（関係機関との連携等）</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・研修については、感染症対策の観点から一部オンラインで実施しているなど、感染症対策に配慮を行い</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err="1" smtClean="0">
                <a:solidFill>
                  <a:schemeClr val="tx1"/>
                </a:solidFill>
                <a:latin typeface="ＭＳ 明朝" panose="02020609040205080304" pitchFamily="17" charset="-128"/>
                <a:ea typeface="ＭＳ 明朝" panose="02020609040205080304" pitchFamily="17" charset="-128"/>
              </a:rPr>
              <a:t>ながら</a:t>
            </a:r>
            <a:r>
              <a:rPr kumimoji="1" lang="ja-JP" altLang="en-US" sz="1300" dirty="0" smtClean="0">
                <a:solidFill>
                  <a:schemeClr val="tx1"/>
                </a:solidFill>
                <a:latin typeface="ＭＳ 明朝" panose="02020609040205080304" pitchFamily="17" charset="-128"/>
                <a:ea typeface="ＭＳ 明朝" panose="02020609040205080304" pitchFamily="17" charset="-128"/>
              </a:rPr>
              <a:t>実施</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令和２年度～４年度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地域連携会議について、一部センターでオンライン開催としたほか、他のセンターにおいても</a:t>
            </a:r>
            <a:r>
              <a:rPr kumimoji="1" lang="ja-JP" altLang="en-US" sz="1300" dirty="0" smtClean="0">
                <a:solidFill>
                  <a:schemeClr val="tx1"/>
                </a:solidFill>
                <a:latin typeface="ＭＳ 明朝" panose="02020609040205080304" pitchFamily="17" charset="-128"/>
                <a:ea typeface="ＭＳ 明朝" panose="02020609040205080304" pitchFamily="17" charset="-128"/>
              </a:rPr>
              <a:t>、ソーシャル</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ディスタンス</a:t>
            </a:r>
            <a:r>
              <a:rPr kumimoji="1" lang="ja-JP" altLang="en-US" sz="1300" dirty="0">
                <a:solidFill>
                  <a:schemeClr val="tx1"/>
                </a:solidFill>
                <a:latin typeface="ＭＳ 明朝" panose="02020609040205080304" pitchFamily="17" charset="-128"/>
                <a:ea typeface="ＭＳ 明朝" panose="02020609040205080304" pitchFamily="17" charset="-128"/>
              </a:rPr>
              <a:t>への配慮等、感染症対策に配慮しながら実施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令和２年度・３年度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pPr>
              <a:spcBef>
                <a:spcPts val="600"/>
              </a:spcBef>
            </a:pPr>
            <a:r>
              <a:rPr kumimoji="1" lang="en-US" altLang="ja-JP" sz="1400" b="1" dirty="0">
                <a:solidFill>
                  <a:schemeClr val="tx1"/>
                </a:solidFill>
                <a:latin typeface="ＭＳ ゴシック" panose="020B0609070205080204" pitchFamily="49" charset="-128"/>
                <a:ea typeface="ＭＳ ゴシック" panose="020B0609070205080204" pitchFamily="49" charset="-128"/>
              </a:rPr>
              <a:t>【No.25】</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アルコール・スクリーニングテストの実施及び医療機関の</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紹介</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実車時は車両の窓を常時解放しての換気や受講生一人ずつの乗車とし、車両内での密を</a:t>
            </a:r>
            <a:r>
              <a:rPr kumimoji="1" lang="ja-JP" altLang="en-US" sz="1300" dirty="0" smtClean="0">
                <a:solidFill>
                  <a:schemeClr val="tx1"/>
                </a:solidFill>
                <a:latin typeface="ＭＳ 明朝" panose="02020609040205080304" pitchFamily="17" charset="-128"/>
                <a:ea typeface="ＭＳ 明朝" panose="02020609040205080304" pitchFamily="17" charset="-128"/>
              </a:rPr>
              <a:t>避ける感染対策を</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a:t>
            </a:r>
            <a:r>
              <a:rPr kumimoji="1" lang="ja-JP" altLang="en-US" sz="1000" dirty="0" smtClean="0">
                <a:solidFill>
                  <a:schemeClr val="tx1"/>
                </a:solidFill>
                <a:latin typeface="ＭＳ 明朝" panose="02020609040205080304" pitchFamily="17" charset="-128"/>
                <a:ea typeface="ＭＳ 明朝" panose="02020609040205080304" pitchFamily="17" charset="-128"/>
              </a:rPr>
              <a:t>３年度・４年度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err="1" smtClean="0">
                <a:solidFill>
                  <a:schemeClr val="tx1"/>
                </a:solidFill>
                <a:latin typeface="ＭＳ 明朝" panose="02020609040205080304" pitchFamily="17" charset="-128"/>
                <a:ea typeface="ＭＳ 明朝" panose="02020609040205080304" pitchFamily="17" charset="-128"/>
              </a:rPr>
              <a:t>、</a:t>
            </a:r>
            <a:r>
              <a:rPr kumimoji="1" lang="ja-JP" altLang="en-US" sz="1300" dirty="0" smtClean="0">
                <a:solidFill>
                  <a:schemeClr val="tx1"/>
                </a:solidFill>
                <a:latin typeface="ＭＳ 明朝" panose="02020609040205080304" pitchFamily="17" charset="-128"/>
                <a:ea typeface="ＭＳ 明朝" panose="02020609040205080304" pitchFamily="17" charset="-128"/>
              </a:rPr>
              <a:t>実車</a:t>
            </a:r>
            <a:r>
              <a:rPr kumimoji="1" lang="ja-JP" altLang="en-US" sz="1300" dirty="0">
                <a:solidFill>
                  <a:schemeClr val="tx1"/>
                </a:solidFill>
                <a:latin typeface="ＭＳ 明朝" panose="02020609040205080304" pitchFamily="17" charset="-128"/>
                <a:ea typeface="ＭＳ 明朝" panose="02020609040205080304" pitchFamily="17" charset="-128"/>
              </a:rPr>
              <a:t>終了の都度、車両内のアルコール消毒を</a:t>
            </a:r>
            <a:r>
              <a:rPr kumimoji="1" lang="ja-JP" altLang="en-US" sz="1300" dirty="0" smtClean="0">
                <a:solidFill>
                  <a:schemeClr val="tx1"/>
                </a:solidFill>
                <a:latin typeface="ＭＳ 明朝" panose="02020609040205080304" pitchFamily="17" charset="-128"/>
                <a:ea typeface="ＭＳ 明朝" panose="02020609040205080304" pitchFamily="17" charset="-128"/>
              </a:rPr>
              <a:t>実施</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令和４年度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取消処分者講習におけるディスカッションの際は、飛沫感染防止に努め、少人数で</a:t>
            </a:r>
            <a:r>
              <a:rPr kumimoji="1" lang="ja-JP" altLang="en-US" sz="1300" dirty="0" smtClean="0">
                <a:solidFill>
                  <a:schemeClr val="tx1"/>
                </a:solidFill>
                <a:latin typeface="ＭＳ 明朝" panose="02020609040205080304" pitchFamily="17" charset="-128"/>
                <a:ea typeface="ＭＳ 明朝" panose="02020609040205080304" pitchFamily="17" charset="-128"/>
              </a:rPr>
              <a:t>ソーシャルディスタンス</a:t>
            </a:r>
            <a:endParaRPr kumimoji="1" lang="en-US" altLang="ja-JP" sz="1300" dirty="0" smtClean="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　を保ちながら</a:t>
            </a:r>
            <a:r>
              <a:rPr kumimoji="1" lang="ja-JP" altLang="en-US" sz="1300" dirty="0">
                <a:solidFill>
                  <a:schemeClr val="tx1"/>
                </a:solidFill>
                <a:latin typeface="ＭＳ 明朝" panose="02020609040205080304" pitchFamily="17" charset="-128"/>
                <a:ea typeface="ＭＳ 明朝" panose="02020609040205080304" pitchFamily="17" charset="-128"/>
              </a:rPr>
              <a:t>実施</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令和２年度</a:t>
            </a:r>
            <a:r>
              <a:rPr kumimoji="1" lang="en-US" altLang="ja-JP" sz="1000" dirty="0">
                <a:solidFill>
                  <a:schemeClr val="tx1"/>
                </a:solidFill>
                <a:latin typeface="ＭＳ 明朝" panose="02020609040205080304" pitchFamily="17" charset="-128"/>
                <a:ea typeface="ＭＳ 明朝" panose="02020609040205080304" pitchFamily="17" charset="-128"/>
              </a:rPr>
              <a:t>】</a:t>
            </a:r>
          </a:p>
          <a:p>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300" dirty="0" smtClean="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接触防止のため、酒酔い体験ゴーグルの使用を中止するなど、講習カリキュラムを変更</a:t>
            </a:r>
            <a:r>
              <a:rPr kumimoji="1" lang="en-US" altLang="ja-JP" sz="1000" dirty="0">
                <a:solidFill>
                  <a:schemeClr val="tx1"/>
                </a:solidFill>
                <a:latin typeface="ＭＳ 明朝" panose="02020609040205080304" pitchFamily="17" charset="-128"/>
                <a:ea typeface="ＭＳ 明朝" panose="02020609040205080304" pitchFamily="17" charset="-128"/>
              </a:rPr>
              <a:t>【</a:t>
            </a:r>
            <a:r>
              <a:rPr kumimoji="1" lang="ja-JP" altLang="en-US" sz="1000" dirty="0">
                <a:solidFill>
                  <a:schemeClr val="tx1"/>
                </a:solidFill>
                <a:latin typeface="ＭＳ 明朝" panose="02020609040205080304" pitchFamily="17" charset="-128"/>
                <a:ea typeface="ＭＳ 明朝" panose="02020609040205080304" pitchFamily="17" charset="-128"/>
              </a:rPr>
              <a:t>令和元年度</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endParaRPr kumimoji="1" lang="en-US" altLang="ja-JP" sz="1000" dirty="0">
              <a:solidFill>
                <a:schemeClr val="tx1"/>
              </a:solidFill>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9577759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1550</TotalTime>
  <Words>1406</Words>
  <Application>Microsoft Office PowerPoint</Application>
  <PresentationFormat>画面に合わせる (4:3)</PresentationFormat>
  <Paragraphs>89</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ＭＳ ゴシック</vt:lpstr>
      <vt:lpstr>ＭＳ 明朝</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隅田　明子</cp:lastModifiedBy>
  <cp:revision>197</cp:revision>
  <cp:lastPrinted>2021-02-22T09:55:28Z</cp:lastPrinted>
  <dcterms:created xsi:type="dcterms:W3CDTF">2020-10-05T05:27:46Z</dcterms:created>
  <dcterms:modified xsi:type="dcterms:W3CDTF">2023-02-16T10:00:41Z</dcterms:modified>
</cp:coreProperties>
</file>