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handoutMasterIdLst>
    <p:handoutMasterId r:id="rId5"/>
  </p:handoutMasterIdLst>
  <p:sldIdLst>
    <p:sldId id="271" r:id="rId3"/>
  </p:sldIdLst>
  <p:sldSz cx="9144000" cy="6858000" type="screen4x3"/>
  <p:notesSz cx="9866313" cy="67357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56" autoAdjust="0"/>
    <p:restoredTop sz="92077" autoAdjust="0"/>
  </p:normalViewPr>
  <p:slideViewPr>
    <p:cSldViewPr snapToGrid="0">
      <p:cViewPr>
        <p:scale>
          <a:sx n="100" d="100"/>
          <a:sy n="100" d="100"/>
        </p:scale>
        <p:origin x="-80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-1734" y="-10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587733" y="6397620"/>
            <a:ext cx="4276254" cy="337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05DF83-B262-44C6-93C9-F24ADBCFD8D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011988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6255" cy="337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7733" y="1"/>
            <a:ext cx="4276254" cy="337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E6FFE-1823-4439-AD95-724DE14D187D}" type="datetimeFigureOut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248025" y="504825"/>
            <a:ext cx="3370263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5934" y="3199352"/>
            <a:ext cx="7894446" cy="30313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397620"/>
            <a:ext cx="4276255" cy="337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7733" y="6397620"/>
            <a:ext cx="4276254" cy="337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B9B9E-2F60-4EA3-AD8F-D38C93F0C7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1916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C02-33FC-45C0-9149-C124C2FA5D17}" type="datetime1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137C-C3BC-4F1A-BB11-37E97B2733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33961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BB55D-DE11-4B05-AF40-74AB7B4A6F30}" type="datetime1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137C-C3BC-4F1A-BB11-37E97B2733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551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F9134-ADA4-407C-8F9D-0378421E3063}" type="datetime1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137C-C3BC-4F1A-BB11-37E97B2733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29080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18BA-84AA-4E27-BF6F-1D8683B54ACC}" type="datetime1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758CD-12F3-4240-805C-9DC345D33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62563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0DA08-498D-4D84-9C54-C1211662FB16}" type="datetime1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758CD-12F3-4240-805C-9DC345D33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78575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A0114-0BF0-43DC-A80D-57EAD68DF923}" type="datetime1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758CD-12F3-4240-805C-9DC345D33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18374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DC24B-A222-46AC-B66D-8DC3352E03DB}" type="datetime1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758CD-12F3-4240-805C-9DC345D33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13619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C5CCF-B6E6-46A8-B5C9-4F28793B2176}" type="datetime1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758CD-12F3-4240-805C-9DC345D33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1936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8FD65-917B-4DB7-925E-8767C7288383}" type="datetime1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758CD-12F3-4240-805C-9DC345D33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93461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3F33A-72B7-49AF-962A-752A0328744F}" type="datetime1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758CD-12F3-4240-805C-9DC345D33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3623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82FC3-D4EA-4E6F-8EB8-B39B3267D26F}" type="datetime1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758CD-12F3-4240-805C-9DC345D33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3307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E6B52-A221-48AB-8158-96FE0A30B5F8}" type="datetime1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137C-C3BC-4F1A-BB11-37E97B2733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024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6CF67-8170-4E38-8B1E-C0F3BB989BE7}" type="datetime1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758CD-12F3-4240-805C-9DC345D33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1699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D82B4-790F-468C-87FA-E3E6F093A079}" type="datetime1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758CD-12F3-4240-805C-9DC345D33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0739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A938-2BC1-4A51-BF96-5F125B5CFE2B}" type="datetime1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758CD-12F3-4240-805C-9DC345D33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9320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62EA4-10F2-4CA9-893C-AC6A583F3FAD}" type="datetime1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137C-C3BC-4F1A-BB11-37E97B2733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13361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7D55D-D102-4E75-A20D-80F4DC42AF3D}" type="datetime1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137C-C3BC-4F1A-BB11-37E97B2733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62647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95FC3-829A-4049-88EA-15E63A8E1DD7}" type="datetime1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137C-C3BC-4F1A-BB11-37E97B2733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6974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79CEC-3CA4-457C-ABD2-F8D0AC026C1A}" type="datetime1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137C-C3BC-4F1A-BB11-37E97B2733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5858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6DE9-AB9D-4DA8-88F6-AF2364D99829}" type="datetime1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137C-C3BC-4F1A-BB11-37E97B2733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1748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B1B8A-3F5F-4C18-8A9A-D23E4E78C352}" type="datetime1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137C-C3BC-4F1A-BB11-37E97B2733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2333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89AE0-C73F-41E8-A570-FC1C70164822}" type="datetime1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137C-C3BC-4F1A-BB11-37E97B2733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81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5657DB-8984-4FC0-8D24-23C143E1F736}" type="datetime1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8137C-C3BC-4F1A-BB11-37E97B2733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3724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E79E1-AA3E-4503-AC95-E2700C58D72D}" type="datetime1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758CD-12F3-4240-805C-9DC345D334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0310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0" y="-1"/>
            <a:ext cx="9144000" cy="36933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東京都福祉のまちづくり条例  </a:t>
            </a:r>
            <a:r>
              <a:rPr kumimoji="1" lang="ja-JP" altLang="en-US" sz="1750" b="1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施行規則及び施設整備マニュアルの改正について（案）</a:t>
            </a:r>
            <a:endParaRPr kumimoji="1" lang="ja-JP" altLang="en-US" sz="1750" b="1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1117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44436" rIns="0" bIns="214245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b="0" i="0" u="none" strike="noStrike" cap="none" normalizeH="0" baseline="0" smtClean="0">
              <a:ln>
                <a:noFill/>
              </a:ln>
              <a:solidFill>
                <a:srgbClr val="0054A8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26996" y="1427328"/>
            <a:ext cx="9050329" cy="944397"/>
          </a:xfrm>
          <a:prstGeom prst="roundRect">
            <a:avLst>
              <a:gd name="adj" fmla="val 591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66184" y="1288828"/>
            <a:ext cx="2002882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　規則改正（案）の内容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11117" y="2585675"/>
            <a:ext cx="9082086" cy="2691489"/>
          </a:xfrm>
          <a:prstGeom prst="roundRect">
            <a:avLst>
              <a:gd name="adj" fmla="val 167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155615" y="2447176"/>
            <a:ext cx="2199736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　マニュアル</a:t>
            </a:r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改正の主な内容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9" name="角丸四角形 38"/>
          <p:cNvSpPr/>
          <p:nvPr/>
        </p:nvSpPr>
        <p:spPr>
          <a:xfrm>
            <a:off x="19050" y="536797"/>
            <a:ext cx="9058275" cy="692848"/>
          </a:xfrm>
          <a:prstGeom prst="roundRect">
            <a:avLst>
              <a:gd name="adj" fmla="val 872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166183" y="409575"/>
            <a:ext cx="1310193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　改正の目的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85724" y="2087540"/>
            <a:ext cx="9058275" cy="284185"/>
          </a:xfrm>
          <a:prstGeom prst="roundRect">
            <a:avLst>
              <a:gd name="adj" fmla="val 3223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1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※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サイトライン（可視線）：劇場等の客席・観覧席の各々の人が、前列の人の頭又は肩を越して視焦点（舞台や競技場）を見ることのできる視野の限界線</a:t>
            </a:r>
            <a:endParaRPr kumimoji="1" lang="ja-JP" altLang="en-US" sz="1100" dirty="0">
              <a:solidFill>
                <a:schemeClr val="tx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166184" y="1537251"/>
            <a:ext cx="9058275" cy="348037"/>
          </a:xfrm>
          <a:prstGeom prst="roundRect">
            <a:avLst>
              <a:gd name="adj" fmla="val 3223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車いす使用者</a:t>
            </a:r>
            <a:r>
              <a:rPr lang="ja-JP" altLang="en-US" sz="1200" b="1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対応観覧席・客席等から</a:t>
            </a:r>
            <a:r>
              <a:rPr lang="ja-JP" altLang="en-US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のサイトライン（</a:t>
            </a:r>
            <a:r>
              <a:rPr lang="en-US" altLang="ja-JP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r>
              <a:rPr lang="ja-JP" altLang="en-US" sz="1200" b="1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lang="ja-JP" altLang="en-US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配慮</a:t>
            </a:r>
            <a:r>
              <a:rPr lang="ja-JP" altLang="en-US" sz="1200" b="1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を整備基準に</a:t>
            </a:r>
            <a:r>
              <a:rPr lang="ja-JP" altLang="en-US" sz="1200" b="1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追加</a:t>
            </a:r>
            <a:r>
              <a:rPr lang="ja-JP" altLang="en-US" sz="12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（遵守、努力 共通</a:t>
            </a:r>
            <a:r>
              <a:rPr lang="ja-JP" altLang="en-US" sz="1200" b="1" u="sng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ja-JP" altLang="en-US" sz="1200" b="1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Rectangle 46"/>
          <p:cNvSpPr>
            <a:spLocks noChangeArrowheads="1"/>
          </p:cNvSpPr>
          <p:nvPr/>
        </p:nvSpPr>
        <p:spPr bwMode="auto">
          <a:xfrm>
            <a:off x="77790" y="2720830"/>
            <a:ext cx="4701091" cy="97737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</a:extLst>
        </p:spPr>
        <p:txBody>
          <a:bodyPr wrap="square" lIns="36576" tIns="22860" rIns="0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228600" indent="-228600" algn="l" rtl="0">
              <a:buAutoNum type="arabicParenBoth"/>
              <a:defRPr sz="1000"/>
            </a:pPr>
            <a:r>
              <a:rPr lang="ja-JP" altLang="en-US" sz="13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観覧席・客席</a:t>
            </a:r>
            <a:endParaRPr lang="en-US" altLang="ja-JP" sz="1300" b="1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defRPr sz="1000"/>
            </a:pPr>
            <a:r>
              <a:rPr lang="ja-JP" altLang="en-US" sz="13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○ 水平</a:t>
            </a: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方向及び垂直方向へ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の客席の分散</a:t>
            </a: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配置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を追加</a:t>
            </a:r>
            <a:endParaRPr lang="en-US" altLang="ja-JP" sz="1300" dirty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>
              <a:defRPr sz="1000"/>
            </a:pP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○ 配慮が必要</a:t>
            </a: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な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人の座席（付加アメニティ座席）の確保</a:t>
            </a:r>
            <a:endParaRPr lang="en-US" altLang="ja-JP" sz="1300" dirty="0" smtClean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>
              <a:defRPr sz="1000"/>
            </a:pPr>
            <a:r>
              <a:rPr lang="en-US" altLang="ja-JP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</a:t>
            </a:r>
            <a:r>
              <a:rPr lang="en-US" altLang="ja-JP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   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を追加</a:t>
            </a:r>
            <a:endParaRPr lang="ja-JP" altLang="en-US" sz="1300" b="1" i="0" strike="noStrike" baseline="0" dirty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Rectangle 46"/>
          <p:cNvSpPr>
            <a:spLocks noChangeArrowheads="1"/>
          </p:cNvSpPr>
          <p:nvPr/>
        </p:nvSpPr>
        <p:spPr bwMode="auto">
          <a:xfrm>
            <a:off x="83221" y="3702802"/>
            <a:ext cx="4642970" cy="94199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</a:extLst>
        </p:spPr>
        <p:txBody>
          <a:bodyPr wrap="square" lIns="36576" tIns="22860" rIns="0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en-US" altLang="ja-JP" sz="13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(2)</a:t>
            </a:r>
            <a:r>
              <a:rPr lang="ja-JP" altLang="en-US" sz="13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便所（トイレ）</a:t>
            </a:r>
            <a:endParaRPr lang="en-US" altLang="ja-JP" sz="1300" b="1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defRPr sz="1000"/>
            </a:pP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○ 機能</a:t>
            </a: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分散に配慮した便所の配置例を改正</a:t>
            </a:r>
            <a:endParaRPr lang="en-US" altLang="ja-JP" sz="1300" dirty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>
              <a:defRPr sz="1000"/>
            </a:pP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○ ピクトグラム</a:t>
            </a: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等によるわかりやすい案内表示を例示</a:t>
            </a:r>
            <a:endParaRPr lang="en-US" altLang="ja-JP" sz="1300" dirty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>
              <a:defRPr sz="1000"/>
            </a:pP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○ 「</a:t>
            </a:r>
            <a:r>
              <a:rPr lang="en-US" altLang="ja-JP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1</a:t>
            </a: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か所を除き、残りのすべての大便器を腰掛式とする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」</a:t>
            </a:r>
            <a:endParaRPr lang="en-US" altLang="ja-JP" sz="1300" dirty="0" smtClean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>
              <a:defRPr sz="1000"/>
            </a:pPr>
            <a:r>
              <a:rPr lang="en-US" altLang="ja-JP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</a:t>
            </a:r>
            <a:r>
              <a:rPr lang="en-US" altLang="ja-JP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   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を削除</a:t>
            </a:r>
            <a:endParaRPr lang="ja-JP" altLang="en-US" sz="1300" dirty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17" name="Rectangle 46"/>
          <p:cNvSpPr>
            <a:spLocks noChangeArrowheads="1"/>
          </p:cNvSpPr>
          <p:nvPr/>
        </p:nvSpPr>
        <p:spPr bwMode="auto">
          <a:xfrm>
            <a:off x="57750" y="4688628"/>
            <a:ext cx="4634417" cy="588536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</a:extLst>
        </p:spPr>
        <p:txBody>
          <a:bodyPr wrap="square" lIns="36576" tIns="22860" rIns="0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en-US" altLang="ja-JP" sz="13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(3)</a:t>
            </a:r>
            <a:r>
              <a:rPr lang="ja-JP" altLang="en-US" sz="13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宿泊施設の客室</a:t>
            </a:r>
            <a:endParaRPr lang="en-US" altLang="ja-JP" sz="1300" b="1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defRPr sz="1000"/>
            </a:pP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○ 既存</a:t>
            </a: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客室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の改善・改修に</a:t>
            </a: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当たって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の留意点を追加</a:t>
            </a:r>
            <a:endParaRPr lang="ja-JP" altLang="en-US" sz="1300" b="1" i="0" strike="noStrike" baseline="0" dirty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18" name="Rectangle 46"/>
          <p:cNvSpPr>
            <a:spLocks noChangeArrowheads="1"/>
          </p:cNvSpPr>
          <p:nvPr/>
        </p:nvSpPr>
        <p:spPr bwMode="auto">
          <a:xfrm>
            <a:off x="4529652" y="2720831"/>
            <a:ext cx="4318148" cy="66054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</a:extLst>
        </p:spPr>
        <p:txBody>
          <a:bodyPr wrap="square" lIns="36576" tIns="22860" rIns="0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 sz="1000"/>
            </a:pPr>
            <a:r>
              <a:rPr lang="en-US" altLang="ja-JP" sz="13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(4)</a:t>
            </a:r>
            <a:r>
              <a:rPr lang="ja-JP" altLang="en-US" sz="13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店舗</a:t>
            </a:r>
            <a:endParaRPr lang="en-US" altLang="ja-JP" sz="1300" dirty="0" smtClean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defRPr sz="1000"/>
            </a:pPr>
            <a:r>
              <a:rPr lang="ja-JP" altLang="en-US" sz="13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○</a:t>
            </a: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店舗内</a:t>
            </a: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の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通路</a:t>
            </a: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や座席等の配慮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を追加</a:t>
            </a:r>
            <a:endParaRPr lang="ja-JP" altLang="en-US" sz="1300" b="1" i="0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Rectangle 46"/>
          <p:cNvSpPr>
            <a:spLocks noChangeArrowheads="1"/>
          </p:cNvSpPr>
          <p:nvPr/>
        </p:nvSpPr>
        <p:spPr bwMode="auto">
          <a:xfrm>
            <a:off x="4529652" y="3387934"/>
            <a:ext cx="4519719" cy="78586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</a:extLst>
        </p:spPr>
        <p:txBody>
          <a:bodyPr wrap="square" lIns="36576" tIns="22860" rIns="0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 sz="1000"/>
            </a:pPr>
            <a:r>
              <a:rPr lang="en-US" altLang="ja-JP" sz="13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(5)</a:t>
            </a:r>
            <a:r>
              <a:rPr lang="ja-JP" altLang="en-US" sz="13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ソフト面の取組の推進</a:t>
            </a:r>
            <a:endParaRPr lang="en-US" altLang="ja-JP" sz="1300" dirty="0" smtClean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defRPr sz="1000"/>
            </a:pPr>
            <a:r>
              <a:rPr lang="ja-JP" altLang="en-US" sz="13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○ 施設</a:t>
            </a: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・設備を必要としている人が円滑に利用できるよう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、</a:t>
            </a:r>
            <a:endParaRPr lang="en-US" altLang="ja-JP" sz="1300" dirty="0" smtClean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>
              <a:defRPr sz="1000"/>
            </a:pPr>
            <a:r>
              <a:rPr lang="en-US" altLang="ja-JP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 </a:t>
            </a:r>
            <a:r>
              <a:rPr lang="en-US" altLang="ja-JP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  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使用ルール</a:t>
            </a: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の明示や普及啓発、情報提供等の取組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を追加</a:t>
            </a:r>
            <a:endParaRPr lang="ja-JP" altLang="en-US" sz="1300" b="1" i="0" strike="noStrike" baseline="0" dirty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20" name="Rectangle 46"/>
          <p:cNvSpPr>
            <a:spLocks noChangeArrowheads="1"/>
          </p:cNvSpPr>
          <p:nvPr/>
        </p:nvSpPr>
        <p:spPr bwMode="auto">
          <a:xfrm>
            <a:off x="4538348" y="4257675"/>
            <a:ext cx="4567438" cy="107428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</a:extLst>
        </p:spPr>
        <p:txBody>
          <a:bodyPr wrap="square" lIns="36576" tIns="22860" rIns="0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defRPr sz="1000"/>
            </a:pPr>
            <a:r>
              <a:rPr lang="en-US" altLang="ja-JP" sz="13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(6)</a:t>
            </a:r>
            <a:r>
              <a:rPr lang="ja-JP" altLang="en-US" sz="1300" b="1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その他</a:t>
            </a:r>
            <a:r>
              <a:rPr lang="ja-JP" altLang="en-US" sz="13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endParaRPr lang="en-US" altLang="ja-JP" sz="1300" dirty="0" smtClean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defRPr sz="1000"/>
            </a:pP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○ 救急処置室や休憩室の設置を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追加</a:t>
            </a:r>
            <a:endParaRPr lang="en-US" altLang="ja-JP" sz="1300" dirty="0" smtClean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>
              <a:defRPr sz="1000"/>
            </a:pPr>
            <a:r>
              <a:rPr lang="en-US" altLang="ja-JP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○ 建物内駐車場</a:t>
            </a: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の天井の高さ（</a:t>
            </a:r>
            <a:r>
              <a:rPr lang="en-US" altLang="ja-JP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230</a:t>
            </a:r>
            <a:r>
              <a:rPr lang="ja-JP" altLang="en-US" sz="13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㎝以上）の確保</a:t>
            </a: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を追加</a:t>
            </a:r>
            <a:endParaRPr lang="en-US" altLang="ja-JP" sz="1300" dirty="0" smtClean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>
              <a:defRPr sz="1000"/>
            </a:pPr>
            <a:r>
              <a:rPr lang="ja-JP" altLang="en-US" sz="13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○ 高齢者や障害者等の参加による施設整備の推進を追加</a:t>
            </a:r>
            <a:endParaRPr lang="en-US" altLang="ja-JP" sz="1300" dirty="0" smtClean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algn="l" rtl="0">
              <a:defRPr sz="1000"/>
            </a:pPr>
            <a:endParaRPr lang="ja-JP" altLang="en-US" sz="1300" b="1" i="0" strike="noStrike" baseline="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7" name="角丸四角形 26"/>
          <p:cNvSpPr/>
          <p:nvPr/>
        </p:nvSpPr>
        <p:spPr>
          <a:xfrm>
            <a:off x="34928" y="5517409"/>
            <a:ext cx="9058275" cy="1094386"/>
          </a:xfrm>
          <a:prstGeom prst="roundRect">
            <a:avLst>
              <a:gd name="adj" fmla="val 458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174116" y="5378910"/>
            <a:ext cx="1779454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　今後のスケジュール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8" name="Rectangle 46"/>
          <p:cNvSpPr>
            <a:spLocks noChangeArrowheads="1"/>
          </p:cNvSpPr>
          <p:nvPr/>
        </p:nvSpPr>
        <p:spPr bwMode="auto">
          <a:xfrm>
            <a:off x="183640" y="6027985"/>
            <a:ext cx="4120067" cy="26093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</a:extLst>
        </p:spPr>
        <p:txBody>
          <a:bodyPr wrap="square" lIns="36576" tIns="22860" rIns="0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平成</a:t>
            </a:r>
            <a:r>
              <a:rPr lang="en-US" altLang="ja-JP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30</a:t>
            </a: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年</a:t>
            </a:r>
            <a:r>
              <a:rPr lang="en-US" altLang="ja-JP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5</a:t>
            </a: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月　　規則改正案に対するパブリックコメント</a:t>
            </a:r>
            <a:endParaRPr lang="en-US" altLang="ja-JP" sz="1200" dirty="0" smtClean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29" name="Rectangle 46"/>
          <p:cNvSpPr>
            <a:spLocks noChangeArrowheads="1"/>
          </p:cNvSpPr>
          <p:nvPr/>
        </p:nvSpPr>
        <p:spPr bwMode="auto">
          <a:xfrm>
            <a:off x="4721834" y="5753775"/>
            <a:ext cx="3986717" cy="26093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</a:extLst>
        </p:spPr>
        <p:txBody>
          <a:bodyPr wrap="square" lIns="36576" tIns="22860" rIns="0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平成</a:t>
            </a:r>
            <a:r>
              <a:rPr lang="en-US" altLang="ja-JP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30</a:t>
            </a: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年</a:t>
            </a:r>
            <a:r>
              <a:rPr lang="en-US" altLang="ja-JP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10</a:t>
            </a: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月　　規則改正</a:t>
            </a:r>
            <a:endParaRPr lang="en-US" altLang="ja-JP" sz="1200" dirty="0" smtClean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30" name="Rectangle 46"/>
          <p:cNvSpPr>
            <a:spLocks noChangeArrowheads="1"/>
          </p:cNvSpPr>
          <p:nvPr/>
        </p:nvSpPr>
        <p:spPr bwMode="auto">
          <a:xfrm>
            <a:off x="4732532" y="6018941"/>
            <a:ext cx="3986717" cy="26093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</a:extLst>
        </p:spPr>
        <p:txBody>
          <a:bodyPr wrap="square" lIns="36576" tIns="22860" rIns="0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平成</a:t>
            </a:r>
            <a:r>
              <a:rPr lang="en-US" altLang="ja-JP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30</a:t>
            </a: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年</a:t>
            </a:r>
            <a:r>
              <a:rPr lang="en-US" altLang="ja-JP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11</a:t>
            </a: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月　　マニュアル改正</a:t>
            </a:r>
            <a:endParaRPr lang="en-US" altLang="ja-JP" sz="1200" dirty="0" smtClean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31" name="Rectangle 46"/>
          <p:cNvSpPr>
            <a:spLocks noChangeArrowheads="1"/>
          </p:cNvSpPr>
          <p:nvPr/>
        </p:nvSpPr>
        <p:spPr bwMode="auto">
          <a:xfrm>
            <a:off x="183640" y="5755412"/>
            <a:ext cx="3986717" cy="26093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</a:extLst>
        </p:spPr>
        <p:txBody>
          <a:bodyPr wrap="square" lIns="36576" tIns="22860" rIns="0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平成</a:t>
            </a:r>
            <a:r>
              <a:rPr lang="en-US" altLang="ja-JP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30</a:t>
            </a: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年</a:t>
            </a:r>
            <a:r>
              <a:rPr lang="en-US" altLang="ja-JP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5</a:t>
            </a: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月　　第</a:t>
            </a:r>
            <a:r>
              <a:rPr lang="en-US" altLang="ja-JP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9</a:t>
            </a: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回専門部会</a:t>
            </a:r>
            <a:endParaRPr lang="en-US" altLang="ja-JP" sz="1200" dirty="0" smtClean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32" name="Rectangle 46"/>
          <p:cNvSpPr>
            <a:spLocks noChangeArrowheads="1"/>
          </p:cNvSpPr>
          <p:nvPr/>
        </p:nvSpPr>
        <p:spPr bwMode="auto">
          <a:xfrm>
            <a:off x="181574" y="6280546"/>
            <a:ext cx="3986717" cy="26093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</a:extLst>
        </p:spPr>
        <p:txBody>
          <a:bodyPr wrap="square" lIns="36576" tIns="22860" rIns="0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平成</a:t>
            </a:r>
            <a:r>
              <a:rPr lang="en-US" altLang="ja-JP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30</a:t>
            </a: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年</a:t>
            </a:r>
            <a:r>
              <a:rPr lang="en-US" altLang="ja-JP" sz="12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6</a:t>
            </a: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月　　第</a:t>
            </a:r>
            <a:r>
              <a:rPr lang="en-US" altLang="ja-JP" sz="1200" dirty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3</a:t>
            </a: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回推進協議会</a:t>
            </a:r>
            <a:endParaRPr lang="en-US" altLang="ja-JP" sz="1200" dirty="0" smtClean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33" name="Rectangle 46"/>
          <p:cNvSpPr>
            <a:spLocks noChangeArrowheads="1"/>
          </p:cNvSpPr>
          <p:nvPr/>
        </p:nvSpPr>
        <p:spPr bwMode="auto">
          <a:xfrm>
            <a:off x="4732533" y="6275635"/>
            <a:ext cx="3986717" cy="26093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</a:extLst>
        </p:spPr>
        <p:txBody>
          <a:bodyPr wrap="square" lIns="36576" tIns="22860" rIns="0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平成</a:t>
            </a:r>
            <a:r>
              <a:rPr lang="en-US" altLang="ja-JP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31</a:t>
            </a: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年</a:t>
            </a:r>
            <a:r>
              <a:rPr lang="en-US" altLang="ja-JP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4</a:t>
            </a:r>
            <a:r>
              <a:rPr lang="ja-JP" altLang="en-US" sz="1200" dirty="0" smtClean="0">
                <a:solidFill>
                  <a:srgbClr val="000000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月　　  改正規則施行</a:t>
            </a:r>
            <a:endParaRPr lang="en-US" altLang="ja-JP" sz="1200" dirty="0" smtClean="0">
              <a:solidFill>
                <a:srgbClr val="000000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34" name="Rectangle 46"/>
          <p:cNvSpPr>
            <a:spLocks noChangeArrowheads="1"/>
          </p:cNvSpPr>
          <p:nvPr/>
        </p:nvSpPr>
        <p:spPr bwMode="auto">
          <a:xfrm>
            <a:off x="266699" y="648474"/>
            <a:ext cx="8658225" cy="58117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65"/>
                </a:solidFill>
              </a14:hiddenFill>
            </a:ext>
          </a:extLst>
        </p:spPr>
        <p:txBody>
          <a:bodyPr wrap="square" lIns="36576" tIns="22860" rIns="0" bIns="2286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東京</a:t>
            </a:r>
            <a:r>
              <a:rPr lang="en-US" altLang="ja-JP" sz="13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2020</a:t>
            </a:r>
            <a:r>
              <a:rPr lang="ja-JP" altLang="en-US" sz="13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大会も見据えて、誰</a:t>
            </a:r>
            <a:r>
              <a:rPr lang="ja-JP" altLang="en-US" sz="13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もがまちの中を円滑に移動できるとともに</a:t>
            </a:r>
            <a:r>
              <a:rPr lang="ja-JP" altLang="en-US" sz="13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、すべての人々が同じ水準のサービスを受けられることなどを目指し、共</a:t>
            </a:r>
            <a:r>
              <a:rPr lang="ja-JP" altLang="en-US" sz="13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に楽しむことが</a:t>
            </a:r>
            <a:r>
              <a:rPr lang="ja-JP" altLang="en-US" sz="13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できる福祉のまちづくりをより一層推進</a:t>
            </a:r>
            <a:endParaRPr lang="ja-JP" altLang="en-US" sz="130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35" name="角丸四角形 34"/>
          <p:cNvSpPr/>
          <p:nvPr/>
        </p:nvSpPr>
        <p:spPr>
          <a:xfrm>
            <a:off x="204988" y="1767219"/>
            <a:ext cx="9058275" cy="333473"/>
          </a:xfrm>
          <a:prstGeom prst="roundRect">
            <a:avLst>
              <a:gd name="adj" fmla="val 3223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dirty="0" smtClean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（建築物における「観覧席・客席」、公園における「野外劇場・野外音楽堂」</a:t>
            </a:r>
            <a:r>
              <a:rPr lang="ja-JP" altLang="en-US" sz="1200" dirty="0" smtClean="0">
                <a:solidFill>
                  <a:schemeClr val="tx1"/>
                </a:solidFill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）</a:t>
            </a:r>
            <a:endParaRPr lang="ja-JP" altLang="en-US" sz="1200" dirty="0">
              <a:solidFill>
                <a:schemeClr val="tx1"/>
              </a:solidFill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37" name="角丸四角形 36"/>
          <p:cNvSpPr/>
          <p:nvPr/>
        </p:nvSpPr>
        <p:spPr>
          <a:xfrm>
            <a:off x="85724" y="6611795"/>
            <a:ext cx="9058275" cy="284185"/>
          </a:xfrm>
          <a:prstGeom prst="roundRect">
            <a:avLst>
              <a:gd name="adj" fmla="val 3223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100" dirty="0" smtClean="0">
                <a:solidFill>
                  <a:schemeClr val="tx1"/>
                </a:solidFill>
                <a:latin typeface="+mn-ea"/>
              </a:rPr>
              <a:t>※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+mn-ea"/>
              </a:rPr>
              <a:t>国の動向を踏まえ、公共交通施設や宿泊施設等については検討</a:t>
            </a:r>
            <a:endParaRPr kumimoji="1" lang="ja-JP" altLang="en-US" sz="11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6" name="テキスト ボックス 4"/>
          <p:cNvSpPr txBox="1"/>
          <p:nvPr/>
        </p:nvSpPr>
        <p:spPr>
          <a:xfrm>
            <a:off x="8116893" y="21968"/>
            <a:ext cx="1000124" cy="331231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　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78386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2889</TotalTime>
  <Words>358</Words>
  <Application>Microsoft Office PowerPoint</Application>
  <PresentationFormat>画面に合わせる (4:3)</PresentationFormat>
  <Paragraphs>37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Office ​​テーマ</vt:lpstr>
      <vt:lpstr>デザインの設定</vt:lpstr>
      <vt:lpstr>PowerPoint プレゼンテーション</vt:lpstr>
    </vt:vector>
  </TitlesOfParts>
  <Company>TAIMS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東京都</cp:lastModifiedBy>
  <cp:revision>256</cp:revision>
  <cp:lastPrinted>2018-04-11T02:09:10Z</cp:lastPrinted>
  <dcterms:created xsi:type="dcterms:W3CDTF">2016-12-01T08:09:09Z</dcterms:created>
  <dcterms:modified xsi:type="dcterms:W3CDTF">2018-04-11T08:29:18Z</dcterms:modified>
</cp:coreProperties>
</file>