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71" r:id="rId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2077" autoAdjust="0"/>
  </p:normalViewPr>
  <p:slideViewPr>
    <p:cSldViewPr snapToGrid="0">
      <p:cViewPr>
        <p:scale>
          <a:sx n="100" d="100"/>
          <a:sy n="10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734" y="-10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DF83-B262-44C6-93C9-F24ADBCFD8D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198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E6FFE-1823-4439-AD95-724DE14D187D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9B9E-2F60-4EA3-AD8F-D38C93F0C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91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C02-33FC-45C0-9149-C124C2FA5D17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9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55D-DE11-4B05-AF40-74AB7B4A6F30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5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9134-ADA4-407C-8F9D-0378421E3063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90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8BA-84AA-4E27-BF6F-1D8683B54ACC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256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DA08-498D-4D84-9C54-C1211662FB16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85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0114-0BF0-43DC-A80D-57EAD68DF923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37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C24B-A222-46AC-B66D-8DC3352E03DB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61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CF-B6E6-46A8-B5C9-4F28793B2176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3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FD65-917B-4DB7-925E-8767C7288383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34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F33A-72B7-49AF-962A-752A0328744F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6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2FC3-D4EA-4E6F-8EB8-B39B3267D26F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30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6B52-A221-48AB-8158-96FE0A30B5F8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2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CF67-8170-4E38-8B1E-C0F3BB989BE7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69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2B4-790F-468C-87FA-E3E6F093A079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A938-2BC1-4A51-BF96-5F125B5CFE2B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32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2EA4-10F2-4CA9-893C-AC6A583F3FAD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3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D55D-D102-4E75-A20D-80F4DC42AF3D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5FC3-829A-4049-88EA-15E63A8E1DD7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74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9CEC-3CA4-457C-ABD2-F8D0AC026C1A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85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6DE9-AB9D-4DA8-88F6-AF2364D99829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4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1B8A-3F5F-4C18-8A9A-D23E4E78C352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9AE0-C73F-41E8-A570-FC1C70164822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57DB-8984-4FC0-8D24-23C143E1F736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137C-C3BC-4F1A-BB11-37E97B273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7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79E1-AA3E-4503-AC95-E2700C58D72D}" type="datetime1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58CD-12F3-4240-805C-9DC345D33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31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東京都福祉のまちづくり条例  </a:t>
            </a:r>
            <a:r>
              <a:rPr kumimoji="1" lang="ja-JP" altLang="en-US" sz="175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施行規則及び施設整備マニュアルの改正について（案）</a:t>
            </a:r>
            <a:endParaRPr kumimoji="1" lang="ja-JP" altLang="en-US" sz="17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117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21424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b="0" i="0" u="none" strike="noStrike" cap="none" normalizeH="0" baseline="0" smtClean="0">
              <a:ln>
                <a:noFill/>
              </a:ln>
              <a:solidFill>
                <a:srgbClr val="0054A8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6996" y="1427328"/>
            <a:ext cx="9050329" cy="944397"/>
          </a:xfrm>
          <a:prstGeom prst="roundRect">
            <a:avLst>
              <a:gd name="adj" fmla="val 59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6184" y="1288828"/>
            <a:ext cx="200288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規則改正（案）の内容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1117" y="2585675"/>
            <a:ext cx="9082086" cy="2691489"/>
          </a:xfrm>
          <a:prstGeom prst="roundRect">
            <a:avLst>
              <a:gd name="adj" fmla="val 16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5615" y="2447176"/>
            <a:ext cx="219973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マニュアル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改正の主な内容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9050" y="536797"/>
            <a:ext cx="9058275" cy="692848"/>
          </a:xfrm>
          <a:prstGeom prst="roundRect">
            <a:avLst>
              <a:gd name="adj" fmla="val 87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66183" y="409575"/>
            <a:ext cx="13101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改正の目的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5724" y="2087540"/>
            <a:ext cx="9058275" cy="284185"/>
          </a:xfrm>
          <a:prstGeom prst="roundRect">
            <a:avLst>
              <a:gd name="adj" fmla="val 322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サイトライン（可視線）：劇場等の客席・観覧席の各々の人が、前列の人の頭又は肩を越して視焦点（舞台や競技場）を見ることのできる視野の限界線</a:t>
            </a:r>
            <a:endParaRPr kumimoji="1" lang="ja-JP" altLang="en-US" sz="11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66184" y="1537251"/>
            <a:ext cx="9058275" cy="348037"/>
          </a:xfrm>
          <a:prstGeom prst="roundRect">
            <a:avLst>
              <a:gd name="adj" fmla="val 322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車いす使用者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対応観覧席・客席等から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のサイトライン（</a:t>
            </a:r>
            <a:r>
              <a:rPr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を整備基準に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（遵守、努力 共通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77790" y="2720830"/>
            <a:ext cx="4701091" cy="9773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 rtl="0">
              <a:buAutoNum type="arabicParenBoth"/>
              <a:defRPr sz="1000"/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観覧席・客席</a:t>
            </a:r>
            <a:endParaRPr lang="en-US" altLang="ja-JP" sz="13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水平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方向及び垂直方向へ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の客席の分散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配置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を追加</a:t>
            </a:r>
            <a:endParaRPr lang="en-US" altLang="ja-JP" sz="13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配慮が必要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な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人の座席（付加アメニティ座席）の確保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を追加</a:t>
            </a:r>
            <a:endParaRPr lang="ja-JP" altLang="en-US" sz="1300" b="1" i="0" strike="noStrike" baseline="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83221" y="3702802"/>
            <a:ext cx="4642970" cy="9419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altLang="ja-JP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(2)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便所（トイレ）</a:t>
            </a:r>
            <a:endParaRPr lang="en-US" altLang="ja-JP" sz="13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機能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分散に配慮した便所の配置例を改正</a:t>
            </a:r>
            <a:endParaRPr lang="en-US" altLang="ja-JP" sz="13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○ ピクトグラム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等によるわかりやすい案内表示を例示</a:t>
            </a:r>
            <a:endParaRPr lang="en-US" altLang="ja-JP" sz="13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○ 「</a:t>
            </a: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か所を除き、残りのすべての大便器を腰掛式とする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」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を削除</a:t>
            </a:r>
            <a:endParaRPr lang="ja-JP" altLang="en-US" sz="13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57750" y="4688628"/>
            <a:ext cx="4634417" cy="588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altLang="ja-JP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宿泊施設の客室</a:t>
            </a:r>
            <a:endParaRPr lang="en-US" altLang="ja-JP" sz="13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○ 既存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客室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の改善・改修に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当たって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の留意点を追加</a:t>
            </a:r>
            <a:endParaRPr lang="ja-JP" altLang="en-US" sz="1300" b="1" i="0" strike="noStrike" baseline="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46"/>
          <p:cNvSpPr>
            <a:spLocks noChangeArrowheads="1"/>
          </p:cNvSpPr>
          <p:nvPr/>
        </p:nvSpPr>
        <p:spPr bwMode="auto">
          <a:xfrm>
            <a:off x="4529652" y="2720831"/>
            <a:ext cx="4318148" cy="660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altLang="ja-JP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(4)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店舗</a:t>
            </a:r>
            <a:endParaRPr lang="en-US" altLang="ja-JP" sz="13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店舗内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通路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や座席等の配慮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を追加</a:t>
            </a:r>
            <a:endParaRPr lang="ja-JP" altLang="en-US" sz="1300" b="1" i="0" strike="noStrike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Rectangle 46"/>
          <p:cNvSpPr>
            <a:spLocks noChangeArrowheads="1"/>
          </p:cNvSpPr>
          <p:nvPr/>
        </p:nvSpPr>
        <p:spPr bwMode="auto">
          <a:xfrm>
            <a:off x="4529652" y="3387934"/>
            <a:ext cx="4519719" cy="7858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altLang="ja-JP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(5)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ソフト面の取組の推進</a:t>
            </a:r>
            <a:endParaRPr lang="en-US" altLang="ja-JP" sz="13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施設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・設備を必要としている人が円滑に利用できるよう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</a:t>
            </a:r>
            <a:r>
              <a:rPr lang="en-US" altLang="ja-JP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使用ルール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の明示や普及啓発、情報提供等の取組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を追加</a:t>
            </a:r>
            <a:endParaRPr lang="ja-JP" altLang="en-US" sz="1300" b="1" i="0" strike="noStrike" baseline="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4538348" y="4257675"/>
            <a:ext cx="4567438" cy="10742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altLang="ja-JP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(6)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その他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3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○ 救急処置室や休憩室の設置を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追加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建物内駐車場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の天井の高さ（</a:t>
            </a:r>
            <a:r>
              <a:rPr lang="en-US" altLang="ja-JP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230</a:t>
            </a:r>
            <a:r>
              <a:rPr lang="ja-JP" altLang="en-US" sz="13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㎝以上）の確保</a:t>
            </a: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を追加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○ 高齢者や障害者等の参加による施設整備の推進を追加</a:t>
            </a:r>
            <a:endParaRPr lang="en-US" altLang="ja-JP" sz="13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 rtl="0">
              <a:defRPr sz="1000"/>
            </a:pPr>
            <a:endParaRPr lang="ja-JP" altLang="en-US" sz="1300" b="1" i="0" strike="noStrike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4928" y="5517409"/>
            <a:ext cx="9058275" cy="1094386"/>
          </a:xfrm>
          <a:prstGeom prst="roundRect">
            <a:avLst>
              <a:gd name="adj" fmla="val 45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4116" y="5378910"/>
            <a:ext cx="177945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　今後のスケジュール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183640" y="6027985"/>
            <a:ext cx="412006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規則改正案に対するパブリックコメント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4721834" y="5753775"/>
            <a:ext cx="398671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規則改正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4732532" y="6018941"/>
            <a:ext cx="398671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マニュアル改正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1" name="Rectangle 46"/>
          <p:cNvSpPr>
            <a:spLocks noChangeArrowheads="1"/>
          </p:cNvSpPr>
          <p:nvPr/>
        </p:nvSpPr>
        <p:spPr bwMode="auto">
          <a:xfrm>
            <a:off x="183640" y="5755412"/>
            <a:ext cx="398671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第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回専門部会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81574" y="6280546"/>
            <a:ext cx="398671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第</a:t>
            </a:r>
            <a:r>
              <a:rPr lang="en-US" altLang="ja-JP" sz="12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回推進協議会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4732533" y="6275635"/>
            <a:ext cx="3986717" cy="260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31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</a:t>
            </a:r>
            <a:r>
              <a:rPr lang="ja-JP" altLang="en-US" sz="12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　　  改正規則施行</a:t>
            </a:r>
            <a:endParaRPr lang="en-US" altLang="ja-JP" sz="1200" dirty="0" smtClean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4" name="Rectangle 46"/>
          <p:cNvSpPr>
            <a:spLocks noChangeArrowheads="1"/>
          </p:cNvSpPr>
          <p:nvPr/>
        </p:nvSpPr>
        <p:spPr bwMode="auto">
          <a:xfrm>
            <a:off x="266699" y="648474"/>
            <a:ext cx="8658225" cy="5811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36576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東京</a:t>
            </a:r>
            <a:r>
              <a:rPr lang="en-US" altLang="ja-JP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2020</a:t>
            </a:r>
            <a:r>
              <a:rPr lang="ja-JP" altLang="en-US" sz="1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大会も見据えて、誰</a:t>
            </a:r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もがまちの中を円滑に移動できるとともに</a:t>
            </a:r>
            <a:r>
              <a:rPr lang="ja-JP" altLang="en-US" sz="1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、すべての人々が同じ水準のサービスを受けられることなどを目指し、共</a:t>
            </a:r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に楽しむことが</a:t>
            </a:r>
            <a:r>
              <a:rPr lang="ja-JP" altLang="en-US" sz="1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できる福祉のまちづくりをより一層推進</a:t>
            </a:r>
            <a:endParaRPr lang="ja-JP" altLang="en-US" sz="1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04988" y="1767219"/>
            <a:ext cx="9058275" cy="333473"/>
          </a:xfrm>
          <a:prstGeom prst="roundRect">
            <a:avLst>
              <a:gd name="adj" fmla="val 322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（建築物における「観覧席・客席」、公園における「野外劇場・野外音楽堂」</a:t>
            </a:r>
            <a:r>
              <a:rPr lang="ja-JP" altLang="en-US" sz="12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ja-JP" altLang="en-US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5724" y="6611795"/>
            <a:ext cx="9058275" cy="284185"/>
          </a:xfrm>
          <a:prstGeom prst="roundRect">
            <a:avLst>
              <a:gd name="adj" fmla="val 322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国の動向を踏まえ、公共交通施設や宿泊施設等については検討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テキスト ボックス 4"/>
          <p:cNvSpPr txBox="1"/>
          <p:nvPr/>
        </p:nvSpPr>
        <p:spPr>
          <a:xfrm>
            <a:off x="8116893" y="21968"/>
            <a:ext cx="1000124" cy="3312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3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358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デザインの設定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256</cp:revision>
  <cp:lastPrinted>2018-04-11T02:09:10Z</cp:lastPrinted>
  <dcterms:created xsi:type="dcterms:W3CDTF">2016-12-01T08:09:09Z</dcterms:created>
  <dcterms:modified xsi:type="dcterms:W3CDTF">2018-04-11T08:29:18Z</dcterms:modified>
</cp:coreProperties>
</file>