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72" r:id="rId2"/>
  </p:sldIdLst>
  <p:sldSz cx="6858000" cy="1026001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xmlns="">
        <p15:guide id="1" orient="horz" pos="3232"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985B"/>
    <a:srgbClr val="4472C4"/>
    <a:srgbClr val="916442"/>
    <a:srgbClr val="C1A86A"/>
    <a:srgbClr val="ECC196"/>
    <a:srgbClr val="D29F5C"/>
    <a:srgbClr val="E0BCBC"/>
    <a:srgbClr val="EBB7AE"/>
    <a:srgbClr val="FF33C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74" autoAdjust="0"/>
    <p:restoredTop sz="94542" autoAdjust="0"/>
  </p:normalViewPr>
  <p:slideViewPr>
    <p:cSldViewPr>
      <p:cViewPr>
        <p:scale>
          <a:sx n="100" d="100"/>
          <a:sy n="100" d="100"/>
        </p:scale>
        <p:origin x="-1662" y="-108"/>
      </p:cViewPr>
      <p:guideLst>
        <p:guide orient="horz" pos="3232"/>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79128"/>
            <a:ext cx="5829300" cy="3572005"/>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388883"/>
            <a:ext cx="5143500" cy="247712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35C1E978-A3B9-4673-8199-379729392307}" type="slidenum">
              <a:rPr lang="en-US" altLang="ja-JP" smtClean="0"/>
              <a:pPr>
                <a:defRPr/>
              </a:pPr>
              <a:t>‹#›</a:t>
            </a:fld>
            <a:endParaRPr lang="en-US" altLang="ja-JP"/>
          </a:p>
        </p:txBody>
      </p:sp>
      <p:pic>
        <p:nvPicPr>
          <p:cNvPr id="7" name="Picture 7" descr="mlit_top"/>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t="62230"/>
          <a:stretch>
            <a:fillRect/>
          </a:stretch>
        </p:blipFill>
        <p:spPr bwMode="auto">
          <a:xfrm>
            <a:off x="0" y="9761264"/>
            <a:ext cx="6858000" cy="498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9"/>
          <p:cNvSpPr>
            <a:spLocks noChangeArrowheads="1"/>
          </p:cNvSpPr>
          <p:nvPr userDrawn="1"/>
        </p:nvSpPr>
        <p:spPr bwMode="auto">
          <a:xfrm>
            <a:off x="1269207" y="4913885"/>
            <a:ext cx="5588794" cy="109251"/>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9"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 y="9053514"/>
            <a:ext cx="1593056" cy="707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12"/>
          <p:cNvSpPr txBox="1">
            <a:spLocks noChangeArrowheads="1"/>
          </p:cNvSpPr>
          <p:nvPr userDrawn="1"/>
        </p:nvSpPr>
        <p:spPr bwMode="auto">
          <a:xfrm>
            <a:off x="2" y="9761264"/>
            <a:ext cx="5600187" cy="39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878" i="1">
                <a:solidFill>
                  <a:schemeClr val="bg1"/>
                </a:solidFill>
                <a:latin typeface="Times New Roman" pitchFamily="18" charset="0"/>
              </a:rPr>
              <a:t>Ministry of Land, Infrastructure, Transport and Tourism</a:t>
            </a:r>
          </a:p>
        </p:txBody>
      </p:sp>
      <p:sp>
        <p:nvSpPr>
          <p:cNvPr id="11" name="テキスト ボックス 18"/>
          <p:cNvSpPr txBox="1">
            <a:spLocks noChangeArrowheads="1"/>
          </p:cNvSpPr>
          <p:nvPr userDrawn="1"/>
        </p:nvSpPr>
        <p:spPr bwMode="auto">
          <a:xfrm>
            <a:off x="5994799" y="85500"/>
            <a:ext cx="837009" cy="694267"/>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1878" b="1" dirty="0" smtClean="0"/>
              <a:t>【</a:t>
            </a:r>
            <a:r>
              <a:rPr lang="ja-JP" altLang="en-US" sz="1878" b="1" dirty="0" smtClean="0"/>
              <a:t>機密性２</a:t>
            </a:r>
            <a:r>
              <a:rPr lang="en-US" altLang="ja-JP" sz="1878" b="1" dirty="0" smtClean="0"/>
              <a:t>】</a:t>
            </a:r>
            <a:endParaRPr lang="en-US" altLang="ja-JP" sz="1878" b="1" dirty="0"/>
          </a:p>
        </p:txBody>
      </p:sp>
    </p:spTree>
    <p:extLst>
      <p:ext uri="{BB962C8B-B14F-4D97-AF65-F5344CB8AC3E}">
        <p14:creationId xmlns:p14="http://schemas.microsoft.com/office/powerpoint/2010/main" val="126870840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FFDCE21E-3BF4-4A13-BE4A-B95BE9787BE2}" type="slidenum">
              <a:rPr lang="en-US" altLang="ja-JP" smtClean="0"/>
              <a:pPr>
                <a:defRPr/>
              </a:pPr>
              <a:t>‹#›</a:t>
            </a:fld>
            <a:endParaRPr lang="en-US" altLang="ja-JP"/>
          </a:p>
        </p:txBody>
      </p:sp>
    </p:spTree>
    <p:extLst>
      <p:ext uri="{BB962C8B-B14F-4D97-AF65-F5344CB8AC3E}">
        <p14:creationId xmlns:p14="http://schemas.microsoft.com/office/powerpoint/2010/main" val="2386262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46251"/>
            <a:ext cx="1478756" cy="869488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46251"/>
            <a:ext cx="4350544" cy="869488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FFDCE21E-3BF4-4A13-BE4A-B95BE9787BE2}" type="slidenum">
              <a:rPr lang="en-US" altLang="ja-JP" smtClean="0"/>
              <a:pPr>
                <a:defRPr/>
              </a:pPr>
              <a:t>‹#›</a:t>
            </a:fld>
            <a:endParaRPr lang="en-US" altLang="ja-JP"/>
          </a:p>
        </p:txBody>
      </p:sp>
    </p:spTree>
    <p:extLst>
      <p:ext uri="{BB962C8B-B14F-4D97-AF65-F5344CB8AC3E}">
        <p14:creationId xmlns:p14="http://schemas.microsoft.com/office/powerpoint/2010/main" val="134339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651FC12D-27C1-4F31-90C9-A93D49E44687}" type="slidenum">
              <a:rPr lang="en-US" altLang="ja-JP" smtClean="0"/>
              <a:pPr>
                <a:defRPr/>
              </a:pPr>
              <a:t>‹#›</a:t>
            </a:fld>
            <a:endParaRPr lang="en-US" altLang="ja-JP"/>
          </a:p>
        </p:txBody>
      </p:sp>
    </p:spTree>
    <p:extLst>
      <p:ext uri="{BB962C8B-B14F-4D97-AF65-F5344CB8AC3E}">
        <p14:creationId xmlns:p14="http://schemas.microsoft.com/office/powerpoint/2010/main" val="242439653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557881"/>
            <a:ext cx="5915025" cy="426788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866137"/>
            <a:ext cx="5915025" cy="224437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A7694BDB-530F-4364-A4B7-5A1182A1D62D}" type="slidenum">
              <a:rPr lang="en-US" altLang="ja-JP" smtClean="0"/>
              <a:pPr>
                <a:defRPr/>
              </a:pPr>
              <a:t>‹#›</a:t>
            </a:fld>
            <a:endParaRPr lang="en-US" altLang="ja-JP"/>
          </a:p>
        </p:txBody>
      </p:sp>
    </p:spTree>
    <p:extLst>
      <p:ext uri="{BB962C8B-B14F-4D97-AF65-F5344CB8AC3E}">
        <p14:creationId xmlns:p14="http://schemas.microsoft.com/office/powerpoint/2010/main" val="419954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731253"/>
            <a:ext cx="2914650" cy="65098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731253"/>
            <a:ext cx="2914650" cy="65098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964DE403-68E0-47EB-9A36-3C247B164772}" type="slidenum">
              <a:rPr lang="en-US" altLang="ja-JP" smtClean="0"/>
              <a:pPr>
                <a:defRPr/>
              </a:pPr>
              <a:t>‹#›</a:t>
            </a:fld>
            <a:endParaRPr lang="en-US" altLang="ja-JP"/>
          </a:p>
        </p:txBody>
      </p:sp>
    </p:spTree>
    <p:extLst>
      <p:ext uri="{BB962C8B-B14F-4D97-AF65-F5344CB8AC3E}">
        <p14:creationId xmlns:p14="http://schemas.microsoft.com/office/powerpoint/2010/main" val="928328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46253"/>
            <a:ext cx="5915025" cy="1983128"/>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515129"/>
            <a:ext cx="2901255" cy="123262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747755"/>
            <a:ext cx="2901255" cy="55123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515129"/>
            <a:ext cx="2915543" cy="123262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747755"/>
            <a:ext cx="2915543" cy="55123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pPr>
              <a:defRPr/>
            </a:pPr>
            <a:endParaRPr lang="en-US" altLang="ja-JP"/>
          </a:p>
        </p:txBody>
      </p:sp>
      <p:sp>
        <p:nvSpPr>
          <p:cNvPr id="8" name="Footer Placeholder 7"/>
          <p:cNvSpPr>
            <a:spLocks noGrp="1"/>
          </p:cNvSpPr>
          <p:nvPr>
            <p:ph type="ftr" sz="quarter" idx="11"/>
          </p:nvPr>
        </p:nvSpPr>
        <p:spPr/>
        <p:txBody>
          <a:bodyPr/>
          <a:lstStyle/>
          <a:p>
            <a:pPr>
              <a:defRPr/>
            </a:pPr>
            <a:endParaRPr lang="en-US" altLang="ja-JP"/>
          </a:p>
        </p:txBody>
      </p:sp>
      <p:sp>
        <p:nvSpPr>
          <p:cNvPr id="9" name="Slide Number Placeholder 8"/>
          <p:cNvSpPr>
            <a:spLocks noGrp="1"/>
          </p:cNvSpPr>
          <p:nvPr>
            <p:ph type="sldNum" sz="quarter" idx="12"/>
          </p:nvPr>
        </p:nvSpPr>
        <p:spPr/>
        <p:txBody>
          <a:bodyPr/>
          <a:lstStyle/>
          <a:p>
            <a:pPr>
              <a:defRPr/>
            </a:pPr>
            <a:fld id="{DB541BEC-AD9E-4104-AF2B-4C626651FF89}" type="slidenum">
              <a:rPr lang="en-US" altLang="ja-JP" smtClean="0"/>
              <a:pPr>
                <a:defRPr/>
              </a:pPr>
              <a:t>‹#›</a:t>
            </a:fld>
            <a:endParaRPr lang="en-US" altLang="ja-JP"/>
          </a:p>
        </p:txBody>
      </p:sp>
    </p:spTree>
    <p:extLst>
      <p:ext uri="{BB962C8B-B14F-4D97-AF65-F5344CB8AC3E}">
        <p14:creationId xmlns:p14="http://schemas.microsoft.com/office/powerpoint/2010/main" val="3951239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pPr>
              <a:defRPr/>
            </a:pPr>
            <a:endParaRPr lang="en-US" altLang="ja-JP"/>
          </a:p>
        </p:txBody>
      </p:sp>
      <p:sp>
        <p:nvSpPr>
          <p:cNvPr id="4" name="Footer Placeholder 3"/>
          <p:cNvSpPr>
            <a:spLocks noGrp="1"/>
          </p:cNvSpPr>
          <p:nvPr>
            <p:ph type="ftr" sz="quarter" idx="11"/>
          </p:nvPr>
        </p:nvSpPr>
        <p:spPr/>
        <p:txBody>
          <a:bodyPr/>
          <a:lstStyle/>
          <a:p>
            <a:pPr>
              <a:defRPr/>
            </a:pPr>
            <a:endParaRPr lang="en-US" altLang="ja-JP"/>
          </a:p>
        </p:txBody>
      </p:sp>
      <p:sp>
        <p:nvSpPr>
          <p:cNvPr id="5" name="Slide Number Placeholder 4"/>
          <p:cNvSpPr>
            <a:spLocks noGrp="1"/>
          </p:cNvSpPr>
          <p:nvPr>
            <p:ph type="sldNum" sz="quarter" idx="12"/>
          </p:nvPr>
        </p:nvSpPr>
        <p:spPr/>
        <p:txBody>
          <a:bodyPr/>
          <a:lstStyle/>
          <a:p>
            <a:pPr>
              <a:defRPr/>
            </a:pPr>
            <a:fld id="{06FFE511-5094-4685-A035-FB392A6605D8}" type="slidenum">
              <a:rPr lang="en-US" altLang="ja-JP" smtClean="0"/>
              <a:pPr>
                <a:defRPr/>
              </a:pPr>
              <a:t>‹#›</a:t>
            </a:fld>
            <a:endParaRPr lang="en-US" altLang="ja-JP"/>
          </a:p>
        </p:txBody>
      </p:sp>
    </p:spTree>
    <p:extLst>
      <p:ext uri="{BB962C8B-B14F-4D97-AF65-F5344CB8AC3E}">
        <p14:creationId xmlns:p14="http://schemas.microsoft.com/office/powerpoint/2010/main" val="1632048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ja-JP"/>
          </a:p>
        </p:txBody>
      </p:sp>
      <p:sp>
        <p:nvSpPr>
          <p:cNvPr id="3" name="Footer Placeholder 2"/>
          <p:cNvSpPr>
            <a:spLocks noGrp="1"/>
          </p:cNvSpPr>
          <p:nvPr>
            <p:ph type="ftr" sz="quarter" idx="11"/>
          </p:nvPr>
        </p:nvSpPr>
        <p:spPr/>
        <p:txBody>
          <a:bodyPr/>
          <a:lstStyle/>
          <a:p>
            <a:pPr>
              <a:defRPr/>
            </a:pPr>
            <a:endParaRPr lang="en-US" altLang="ja-JP"/>
          </a:p>
        </p:txBody>
      </p:sp>
      <p:sp>
        <p:nvSpPr>
          <p:cNvPr id="4" name="Slide Number Placeholder 3"/>
          <p:cNvSpPr>
            <a:spLocks noGrp="1"/>
          </p:cNvSpPr>
          <p:nvPr>
            <p:ph type="sldNum" sz="quarter" idx="12"/>
          </p:nvPr>
        </p:nvSpPr>
        <p:spPr/>
        <p:txBody>
          <a:bodyPr/>
          <a:lstStyle/>
          <a:p>
            <a:pPr>
              <a:defRPr/>
            </a:pPr>
            <a:fld id="{DE9C2EA1-6911-4BAC-954D-0A2DD024DDCF}" type="slidenum">
              <a:rPr lang="en-US" altLang="ja-JP" smtClean="0"/>
              <a:pPr>
                <a:defRPr/>
              </a:pPr>
              <a:t>‹#›</a:t>
            </a:fld>
            <a:endParaRPr lang="en-US" altLang="ja-JP"/>
          </a:p>
        </p:txBody>
      </p:sp>
    </p:spTree>
    <p:extLst>
      <p:ext uri="{BB962C8B-B14F-4D97-AF65-F5344CB8AC3E}">
        <p14:creationId xmlns:p14="http://schemas.microsoft.com/office/powerpoint/2010/main" val="588220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84001"/>
            <a:ext cx="2211884" cy="2394003"/>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77254"/>
            <a:ext cx="3471863" cy="729125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3078004"/>
            <a:ext cx="2211884" cy="570238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FFDCE21E-3BF4-4A13-BE4A-B95BE9787BE2}" type="slidenum">
              <a:rPr lang="en-US" altLang="ja-JP" smtClean="0"/>
              <a:pPr>
                <a:defRPr/>
              </a:pPr>
              <a:t>‹#›</a:t>
            </a:fld>
            <a:endParaRPr lang="en-US" altLang="ja-JP"/>
          </a:p>
        </p:txBody>
      </p:sp>
    </p:spTree>
    <p:extLst>
      <p:ext uri="{BB962C8B-B14F-4D97-AF65-F5344CB8AC3E}">
        <p14:creationId xmlns:p14="http://schemas.microsoft.com/office/powerpoint/2010/main" val="3050964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84001"/>
            <a:ext cx="2211884" cy="2394003"/>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77254"/>
            <a:ext cx="3471863" cy="729125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3078004"/>
            <a:ext cx="2211884" cy="570238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0A3F5529-272E-4A2C-90D7-160EE3AC1005}" type="slidenum">
              <a:rPr lang="en-US" altLang="ja-JP" smtClean="0"/>
              <a:pPr>
                <a:defRPr/>
              </a:pPr>
              <a:t>‹#›</a:t>
            </a:fld>
            <a:endParaRPr lang="en-US" altLang="ja-JP"/>
          </a:p>
        </p:txBody>
      </p:sp>
    </p:spTree>
    <p:extLst>
      <p:ext uri="{BB962C8B-B14F-4D97-AF65-F5344CB8AC3E}">
        <p14:creationId xmlns:p14="http://schemas.microsoft.com/office/powerpoint/2010/main" val="2122360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46253"/>
            <a:ext cx="5915025" cy="1983128"/>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731253"/>
            <a:ext cx="5915025" cy="650988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509514"/>
            <a:ext cx="1543050" cy="546251"/>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ja-JP"/>
          </a:p>
        </p:txBody>
      </p:sp>
      <p:sp>
        <p:nvSpPr>
          <p:cNvPr id="5" name="Footer Placeholder 4"/>
          <p:cNvSpPr>
            <a:spLocks noGrp="1"/>
          </p:cNvSpPr>
          <p:nvPr>
            <p:ph type="ftr" sz="quarter" idx="3"/>
          </p:nvPr>
        </p:nvSpPr>
        <p:spPr>
          <a:xfrm>
            <a:off x="2271713" y="9509514"/>
            <a:ext cx="2314575" cy="546251"/>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ja-JP"/>
          </a:p>
        </p:txBody>
      </p:sp>
      <p:sp>
        <p:nvSpPr>
          <p:cNvPr id="6" name="Slide Number Placeholder 5"/>
          <p:cNvSpPr>
            <a:spLocks noGrp="1"/>
          </p:cNvSpPr>
          <p:nvPr>
            <p:ph type="sldNum" sz="quarter" idx="4"/>
          </p:nvPr>
        </p:nvSpPr>
        <p:spPr>
          <a:xfrm>
            <a:off x="4843463" y="9509514"/>
            <a:ext cx="1543050" cy="546251"/>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FFDCE21E-3BF4-4A13-BE4A-B95BE9787BE2}" type="slidenum">
              <a:rPr lang="en-US" altLang="ja-JP" smtClean="0"/>
              <a:pPr>
                <a:defRPr/>
              </a:pPr>
              <a:t>‹#›</a:t>
            </a:fld>
            <a:endParaRPr lang="en-US" altLang="ja-JP"/>
          </a:p>
        </p:txBody>
      </p:sp>
    </p:spTree>
    <p:extLst>
      <p:ext uri="{BB962C8B-B14F-4D97-AF65-F5344CB8AC3E}">
        <p14:creationId xmlns:p14="http://schemas.microsoft.com/office/powerpoint/2010/main" val="48291138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50357" y="850019"/>
            <a:ext cx="2201385" cy="17958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50888" y="-39712"/>
            <a:ext cx="6102633" cy="307777"/>
          </a:xfrm>
          <a:prstGeom prst="rect">
            <a:avLst/>
          </a:prstGeom>
          <a:noFill/>
        </p:spPr>
        <p:txBody>
          <a:bodyPr wrap="none" rtlCol="0">
            <a:spAutoFit/>
          </a:bodyPr>
          <a:lstStyle/>
          <a:p>
            <a:r>
              <a:rPr lang="ja-JP" altLang="en-US" sz="1400" b="1" spc="-120" dirty="0"/>
              <a:t>●高齢者、障害者等の移動等の円滑化の促進に関する法律の一部を改正する法律案</a:t>
            </a:r>
          </a:p>
        </p:txBody>
      </p:sp>
      <p:sp>
        <p:nvSpPr>
          <p:cNvPr id="4" name="テキスト ボックス 3"/>
          <p:cNvSpPr txBox="1"/>
          <p:nvPr/>
        </p:nvSpPr>
        <p:spPr>
          <a:xfrm>
            <a:off x="23160" y="408212"/>
            <a:ext cx="1172116" cy="215444"/>
          </a:xfrm>
          <a:prstGeom prst="rect">
            <a:avLst/>
          </a:prstGeom>
          <a:solidFill>
            <a:srgbClr val="0070C0"/>
          </a:solidFill>
        </p:spPr>
        <p:txBody>
          <a:bodyPr wrap="none" tIns="0" bIns="0" rtlCol="0">
            <a:spAutoFit/>
          </a:bodyPr>
          <a:lstStyle/>
          <a:p>
            <a:r>
              <a:rPr lang="ja-JP" altLang="en-US" sz="1400" b="1" dirty="0">
                <a:solidFill>
                  <a:schemeClr val="bg1"/>
                </a:solidFill>
              </a:rPr>
              <a:t>背景・必要性</a:t>
            </a:r>
          </a:p>
        </p:txBody>
      </p:sp>
      <p:sp>
        <p:nvSpPr>
          <p:cNvPr id="5" name="正方形/長方形 4"/>
          <p:cNvSpPr/>
          <p:nvPr/>
        </p:nvSpPr>
        <p:spPr>
          <a:xfrm>
            <a:off x="19224" y="415257"/>
            <a:ext cx="6804000" cy="2859576"/>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27924" y="3308158"/>
            <a:ext cx="6804000" cy="5638272"/>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30926" y="3301811"/>
            <a:ext cx="1082348" cy="215444"/>
          </a:xfrm>
          <a:prstGeom prst="rect">
            <a:avLst/>
          </a:prstGeom>
          <a:solidFill>
            <a:srgbClr val="FF0000"/>
          </a:solidFill>
        </p:spPr>
        <p:txBody>
          <a:bodyPr wrap="none" tIns="0" bIns="0" rtlCol="0">
            <a:spAutoFit/>
          </a:bodyPr>
          <a:lstStyle/>
          <a:p>
            <a:r>
              <a:rPr lang="ja-JP" altLang="en-US" sz="1400" b="1" dirty="0">
                <a:solidFill>
                  <a:schemeClr val="bg1"/>
                </a:solidFill>
              </a:rPr>
              <a:t>法案の概要</a:t>
            </a:r>
          </a:p>
        </p:txBody>
      </p:sp>
      <p:sp>
        <p:nvSpPr>
          <p:cNvPr id="6" name="二等辺三角形 5"/>
          <p:cNvSpPr/>
          <p:nvPr/>
        </p:nvSpPr>
        <p:spPr>
          <a:xfrm rot="10800000">
            <a:off x="1064611" y="8982055"/>
            <a:ext cx="4752528" cy="123221"/>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7115" y="9162454"/>
            <a:ext cx="6804000" cy="1061999"/>
          </a:xfrm>
          <a:prstGeom prst="rect">
            <a:avLst/>
          </a:prstGeom>
          <a:solidFill>
            <a:srgbClr val="FFFF00"/>
          </a:solidFill>
          <a:ln w="190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9" name="テキスト ボックス 8"/>
          <p:cNvSpPr txBox="1"/>
          <p:nvPr/>
        </p:nvSpPr>
        <p:spPr>
          <a:xfrm>
            <a:off x="-13823" y="9162454"/>
            <a:ext cx="1895068" cy="292388"/>
          </a:xfrm>
          <a:prstGeom prst="rect">
            <a:avLst/>
          </a:prstGeom>
          <a:noFill/>
        </p:spPr>
        <p:txBody>
          <a:bodyPr wrap="square" rtlCol="0">
            <a:spAutoFit/>
          </a:bodyPr>
          <a:lstStyle/>
          <a:p>
            <a:r>
              <a:rPr lang="en-US" altLang="ja-JP" sz="1300" b="1" dirty="0">
                <a:solidFill>
                  <a:srgbClr val="FF0000"/>
                </a:solidFill>
                <a:latin typeface="+mn-ea"/>
                <a:ea typeface="+mn-ea"/>
              </a:rPr>
              <a:t>【</a:t>
            </a:r>
            <a:r>
              <a:rPr lang="ja-JP" altLang="en-US" sz="1300" b="1" dirty="0">
                <a:solidFill>
                  <a:srgbClr val="FF0000"/>
                </a:solidFill>
                <a:latin typeface="+mn-ea"/>
                <a:ea typeface="+mn-ea"/>
              </a:rPr>
              <a:t>目標・効果</a:t>
            </a:r>
            <a:r>
              <a:rPr lang="en-US" altLang="ja-JP" sz="1300" b="1" dirty="0">
                <a:solidFill>
                  <a:srgbClr val="FF0000"/>
                </a:solidFill>
                <a:latin typeface="+mn-ea"/>
                <a:ea typeface="+mn-ea"/>
              </a:rPr>
              <a:t>】</a:t>
            </a:r>
            <a:endParaRPr lang="ja-JP" altLang="en-US" sz="1300" b="1" dirty="0">
              <a:solidFill>
                <a:srgbClr val="FF0000"/>
              </a:solidFill>
              <a:latin typeface="+mn-ea"/>
              <a:ea typeface="+mn-ea"/>
            </a:endParaRPr>
          </a:p>
        </p:txBody>
      </p:sp>
      <p:sp>
        <p:nvSpPr>
          <p:cNvPr id="11" name="テキスト ボックス 10"/>
          <p:cNvSpPr txBox="1"/>
          <p:nvPr/>
        </p:nvSpPr>
        <p:spPr>
          <a:xfrm>
            <a:off x="966776" y="9162454"/>
            <a:ext cx="5918608" cy="276999"/>
          </a:xfrm>
          <a:prstGeom prst="rect">
            <a:avLst/>
          </a:prstGeom>
          <a:noFill/>
        </p:spPr>
        <p:txBody>
          <a:bodyPr wrap="none" rtlCol="0">
            <a:spAutoFit/>
          </a:bodyPr>
          <a:lstStyle/>
          <a:p>
            <a:r>
              <a:rPr lang="ja-JP" altLang="en-US" sz="1200" b="1" dirty="0">
                <a:solidFill>
                  <a:srgbClr val="FF0000"/>
                </a:solidFill>
              </a:rPr>
              <a:t>高齢者、障害者や、子育て世代など、全ての人々が安心して生活・移動できる環境を実現</a:t>
            </a:r>
          </a:p>
        </p:txBody>
      </p:sp>
      <p:sp>
        <p:nvSpPr>
          <p:cNvPr id="13" name="テキスト ボックス 12"/>
          <p:cNvSpPr txBox="1"/>
          <p:nvPr/>
        </p:nvSpPr>
        <p:spPr>
          <a:xfrm>
            <a:off x="17533" y="9411577"/>
            <a:ext cx="7011867" cy="830997"/>
          </a:xfrm>
          <a:prstGeom prst="rect">
            <a:avLst/>
          </a:prstGeom>
          <a:noFill/>
        </p:spPr>
        <p:txBody>
          <a:bodyPr wrap="square" rtlCol="0">
            <a:spAutoFit/>
          </a:bodyPr>
          <a:lstStyle/>
          <a:p>
            <a:r>
              <a:rPr lang="en-US" altLang="ja-JP" sz="1200" b="1" dirty="0" smtClean="0">
                <a:solidFill>
                  <a:srgbClr val="FF0000"/>
                </a:solidFill>
                <a:latin typeface="+mn-ea"/>
                <a:ea typeface="+mn-ea"/>
              </a:rPr>
              <a:t>《KPI》</a:t>
            </a:r>
            <a:r>
              <a:rPr lang="ja-JP" altLang="en-US" sz="1200" b="1" dirty="0" smtClean="0">
                <a:solidFill>
                  <a:srgbClr val="FF0000"/>
                </a:solidFill>
                <a:latin typeface="+mn-ea"/>
                <a:ea typeface="+mn-ea"/>
              </a:rPr>
              <a:t>・</a:t>
            </a:r>
            <a:r>
              <a:rPr lang="ja-JP" altLang="en-US" sz="1200" b="1" dirty="0" smtClean="0">
                <a:solidFill>
                  <a:srgbClr val="FF0000"/>
                </a:solidFill>
                <a:latin typeface="+mn-ea"/>
              </a:rPr>
              <a:t>利用者</a:t>
            </a:r>
            <a:r>
              <a:rPr lang="en-US" altLang="ja-JP" sz="1200" b="1" dirty="0">
                <a:solidFill>
                  <a:srgbClr val="FF0000"/>
                </a:solidFill>
                <a:latin typeface="+mn-ea"/>
              </a:rPr>
              <a:t>3,000</a:t>
            </a:r>
            <a:r>
              <a:rPr lang="ja-JP" altLang="en-US" sz="1200" b="1" dirty="0">
                <a:solidFill>
                  <a:srgbClr val="FF0000"/>
                </a:solidFill>
                <a:latin typeface="+mn-ea"/>
              </a:rPr>
              <a:t>人</a:t>
            </a:r>
            <a:r>
              <a:rPr lang="ja-JP" altLang="en-US" sz="1200" b="1" dirty="0" smtClean="0">
                <a:solidFill>
                  <a:srgbClr val="FF0000"/>
                </a:solidFill>
                <a:latin typeface="+mn-ea"/>
              </a:rPr>
              <a:t>以上</a:t>
            </a:r>
            <a:r>
              <a:rPr lang="en-US" altLang="ja-JP" sz="1200" b="1" dirty="0">
                <a:solidFill>
                  <a:srgbClr val="FF0000"/>
                </a:solidFill>
                <a:latin typeface="+mn-ea"/>
              </a:rPr>
              <a:t>/</a:t>
            </a:r>
            <a:r>
              <a:rPr lang="ja-JP" altLang="en-US" sz="1200" b="1" dirty="0" smtClean="0">
                <a:solidFill>
                  <a:srgbClr val="FF0000"/>
                </a:solidFill>
                <a:latin typeface="+mn-ea"/>
              </a:rPr>
              <a:t>日</a:t>
            </a:r>
            <a:r>
              <a:rPr lang="ja-JP" altLang="en-US" sz="1200" b="1" dirty="0">
                <a:solidFill>
                  <a:srgbClr val="FF0000"/>
                </a:solidFill>
                <a:latin typeface="+mn-ea"/>
              </a:rPr>
              <a:t>である旅客施設の段差</a:t>
            </a:r>
            <a:r>
              <a:rPr lang="ja-JP" altLang="en-US" sz="1200" b="1" dirty="0" smtClean="0">
                <a:solidFill>
                  <a:srgbClr val="FF0000"/>
                </a:solidFill>
                <a:latin typeface="+mn-ea"/>
              </a:rPr>
              <a:t>解消率</a:t>
            </a:r>
            <a:r>
              <a:rPr lang="ja-JP" altLang="en-US" sz="1200" b="1" dirty="0">
                <a:solidFill>
                  <a:srgbClr val="FF0000"/>
                </a:solidFill>
                <a:latin typeface="+mn-ea"/>
              </a:rPr>
              <a:t>：</a:t>
            </a:r>
            <a:r>
              <a:rPr lang="en-US" altLang="ja-JP" sz="1200" b="1" dirty="0" smtClean="0">
                <a:solidFill>
                  <a:srgbClr val="FF0000"/>
                </a:solidFill>
                <a:latin typeface="+mn-ea"/>
              </a:rPr>
              <a:t>87.2</a:t>
            </a:r>
            <a:r>
              <a:rPr lang="ja-JP" altLang="en-US" sz="1200" b="1" dirty="0" smtClean="0">
                <a:solidFill>
                  <a:srgbClr val="FF0000"/>
                </a:solidFill>
                <a:latin typeface="+mn-ea"/>
              </a:rPr>
              <a:t>％</a:t>
            </a:r>
            <a:r>
              <a:rPr lang="en-US" altLang="ja-JP" sz="1200" b="1" dirty="0">
                <a:solidFill>
                  <a:srgbClr val="FF0000"/>
                </a:solidFill>
                <a:latin typeface="+mn-ea"/>
              </a:rPr>
              <a:t>(</a:t>
            </a:r>
            <a:r>
              <a:rPr lang="en-US" altLang="ja-JP" sz="1200" b="1" dirty="0" smtClean="0">
                <a:solidFill>
                  <a:srgbClr val="FF0000"/>
                </a:solidFill>
                <a:latin typeface="+mn-ea"/>
              </a:rPr>
              <a:t>2016</a:t>
            </a:r>
            <a:r>
              <a:rPr lang="ja-JP" altLang="en-US" sz="1200" b="1" dirty="0">
                <a:solidFill>
                  <a:srgbClr val="FF0000"/>
                </a:solidFill>
                <a:latin typeface="+mn-ea"/>
              </a:rPr>
              <a:t>年度</a:t>
            </a:r>
            <a:r>
              <a:rPr lang="ja-JP" altLang="en-US" sz="1200" b="1" dirty="0" smtClean="0">
                <a:solidFill>
                  <a:srgbClr val="FF0000"/>
                </a:solidFill>
                <a:latin typeface="+mn-ea"/>
              </a:rPr>
              <a:t>末</a:t>
            </a:r>
            <a:r>
              <a:rPr lang="en-US" altLang="ja-JP" sz="1200" b="1" dirty="0" smtClean="0">
                <a:solidFill>
                  <a:srgbClr val="FF0000"/>
                </a:solidFill>
                <a:latin typeface="+mn-ea"/>
              </a:rPr>
              <a:t>)</a:t>
            </a:r>
            <a:r>
              <a:rPr lang="ja-JP" altLang="en-US" sz="1200" b="1" dirty="0" smtClean="0">
                <a:solidFill>
                  <a:srgbClr val="FF0000"/>
                </a:solidFill>
                <a:latin typeface="+mn-ea"/>
              </a:rPr>
              <a:t>⇒約</a:t>
            </a:r>
            <a:r>
              <a:rPr lang="en-US" altLang="ja-JP" sz="1200" b="1" dirty="0" smtClean="0">
                <a:solidFill>
                  <a:srgbClr val="FF0000"/>
                </a:solidFill>
                <a:latin typeface="+mn-ea"/>
              </a:rPr>
              <a:t>100</a:t>
            </a:r>
            <a:r>
              <a:rPr lang="ja-JP" altLang="en-US" sz="1200" b="1" dirty="0" smtClean="0">
                <a:solidFill>
                  <a:srgbClr val="FF0000"/>
                </a:solidFill>
                <a:latin typeface="+mn-ea"/>
              </a:rPr>
              <a:t>％</a:t>
            </a:r>
            <a:r>
              <a:rPr lang="en-US" altLang="ja-JP" sz="1200" b="1" dirty="0" smtClean="0">
                <a:solidFill>
                  <a:srgbClr val="FF0000"/>
                </a:solidFill>
                <a:latin typeface="+mn-ea"/>
              </a:rPr>
              <a:t>(2020</a:t>
            </a:r>
            <a:r>
              <a:rPr lang="ja-JP" altLang="en-US" sz="1200" b="1" dirty="0" smtClean="0">
                <a:solidFill>
                  <a:srgbClr val="FF0000"/>
                </a:solidFill>
                <a:latin typeface="+mn-ea"/>
              </a:rPr>
              <a:t>年度</a:t>
            </a:r>
            <a:r>
              <a:rPr lang="en-US" altLang="ja-JP" sz="1200" b="1" dirty="0" smtClean="0">
                <a:solidFill>
                  <a:srgbClr val="FF0000"/>
                </a:solidFill>
                <a:latin typeface="+mn-ea"/>
              </a:rPr>
              <a:t>)</a:t>
            </a:r>
            <a:endParaRPr lang="en-US" altLang="ja-JP" sz="1200" b="1" dirty="0">
              <a:solidFill>
                <a:srgbClr val="FF0000"/>
              </a:solidFill>
              <a:latin typeface="+mn-ea"/>
            </a:endParaRPr>
          </a:p>
          <a:p>
            <a:r>
              <a:rPr lang="en-US" altLang="ja-JP" sz="1200" b="1" dirty="0">
                <a:solidFill>
                  <a:srgbClr val="FF0000"/>
                </a:solidFill>
                <a:latin typeface="+mn-ea"/>
                <a:ea typeface="+mn-ea"/>
              </a:rPr>
              <a:t> </a:t>
            </a:r>
            <a:r>
              <a:rPr lang="en-US" altLang="ja-JP" sz="1200" b="1" dirty="0" smtClean="0">
                <a:solidFill>
                  <a:srgbClr val="FF0000"/>
                </a:solidFill>
                <a:latin typeface="+mn-ea"/>
                <a:ea typeface="+mn-ea"/>
              </a:rPr>
              <a:t>       </a:t>
            </a:r>
            <a:r>
              <a:rPr lang="ja-JP" altLang="en-US" sz="1200" b="1" dirty="0" smtClean="0">
                <a:solidFill>
                  <a:srgbClr val="FF0000"/>
                </a:solidFill>
                <a:latin typeface="+mn-ea"/>
                <a:ea typeface="+mn-ea"/>
              </a:rPr>
              <a:t>・</a:t>
            </a:r>
            <a:r>
              <a:rPr lang="ja-JP" altLang="en-US" sz="1200" b="1" spc="-60" dirty="0" smtClean="0">
                <a:solidFill>
                  <a:srgbClr val="FF0000"/>
                </a:solidFill>
                <a:latin typeface="+mn-ea"/>
                <a:ea typeface="+mn-ea"/>
              </a:rPr>
              <a:t>国が示す先進的な研修（様々な障害特性への対応充実等</a:t>
            </a:r>
            <a:r>
              <a:rPr lang="ja-JP" altLang="en-US" sz="1200" b="1" spc="-60" dirty="0" smtClean="0">
                <a:solidFill>
                  <a:srgbClr val="FF0000"/>
                </a:solidFill>
                <a:latin typeface="+mn-ea"/>
              </a:rPr>
              <a:t>）を行う東京ｵﾘ・ﾊﾟﾗ大会関連交通事業者の</a:t>
            </a:r>
            <a:endParaRPr lang="en-US" altLang="ja-JP" sz="1200" b="1" spc="-60" dirty="0" smtClean="0">
              <a:solidFill>
                <a:srgbClr val="FF0000"/>
              </a:solidFill>
              <a:latin typeface="+mn-ea"/>
            </a:endParaRPr>
          </a:p>
          <a:p>
            <a:r>
              <a:rPr lang="ja-JP" altLang="en-US" sz="1200" b="1" spc="-60" dirty="0">
                <a:solidFill>
                  <a:srgbClr val="FF0000"/>
                </a:solidFill>
                <a:latin typeface="+mn-ea"/>
              </a:rPr>
              <a:t>　</a:t>
            </a:r>
            <a:r>
              <a:rPr lang="ja-JP" altLang="en-US" sz="1200" b="1" spc="-60" dirty="0" smtClean="0">
                <a:solidFill>
                  <a:srgbClr val="FF0000"/>
                </a:solidFill>
                <a:latin typeface="+mn-ea"/>
              </a:rPr>
              <a:t>　　　　割合：</a:t>
            </a:r>
            <a:r>
              <a:rPr lang="en-US" altLang="ja-JP" sz="1200" b="1" dirty="0" smtClean="0">
                <a:solidFill>
                  <a:srgbClr val="FF0000"/>
                </a:solidFill>
                <a:latin typeface="+mn-ea"/>
              </a:rPr>
              <a:t>100</a:t>
            </a:r>
            <a:r>
              <a:rPr lang="ja-JP" altLang="en-US" sz="1200" b="1" dirty="0" smtClean="0">
                <a:solidFill>
                  <a:srgbClr val="FF0000"/>
                </a:solidFill>
                <a:latin typeface="+mn-ea"/>
              </a:rPr>
              <a:t>％</a:t>
            </a:r>
            <a:r>
              <a:rPr lang="en-US" altLang="ja-JP" sz="1200" b="1" dirty="0" smtClean="0">
                <a:solidFill>
                  <a:srgbClr val="FF0000"/>
                </a:solidFill>
                <a:latin typeface="+mn-ea"/>
              </a:rPr>
              <a:t>(2020</a:t>
            </a:r>
            <a:r>
              <a:rPr lang="ja-JP" altLang="en-US" sz="1200" b="1" dirty="0" smtClean="0">
                <a:solidFill>
                  <a:srgbClr val="FF0000"/>
                </a:solidFill>
                <a:latin typeface="+mn-ea"/>
              </a:rPr>
              <a:t>年度</a:t>
            </a:r>
            <a:r>
              <a:rPr lang="en-US" altLang="ja-JP" sz="1200" b="1" dirty="0" smtClean="0">
                <a:solidFill>
                  <a:srgbClr val="FF0000"/>
                </a:solidFill>
                <a:latin typeface="+mn-ea"/>
              </a:rPr>
              <a:t>)</a:t>
            </a:r>
            <a:endParaRPr lang="ja-JP" altLang="en-US" sz="1200" b="1" dirty="0">
              <a:solidFill>
                <a:srgbClr val="FF0000"/>
              </a:solidFill>
              <a:latin typeface="+mn-ea"/>
            </a:endParaRPr>
          </a:p>
          <a:p>
            <a:r>
              <a:rPr lang="ja-JP" altLang="en-US" sz="1200" b="1" dirty="0" smtClean="0">
                <a:solidFill>
                  <a:srgbClr val="FF0000"/>
                </a:solidFill>
                <a:latin typeface="+mn-ea"/>
                <a:ea typeface="+mn-ea"/>
              </a:rPr>
              <a:t>　　　  ・バリアフリーのマスタープランを定める市町村数：　</a:t>
            </a:r>
            <a:r>
              <a:rPr lang="ja-JP" altLang="en-US" sz="1200" b="1" dirty="0" smtClean="0">
                <a:solidFill>
                  <a:srgbClr val="FF0000"/>
                </a:solidFill>
                <a:latin typeface="+mn-ea"/>
                <a:ea typeface="+mn-ea"/>
                <a:sym typeface="Wingdings" panose="05000000000000000000" pitchFamily="2" charset="2"/>
              </a:rPr>
              <a:t>（新規）</a:t>
            </a:r>
            <a:r>
              <a:rPr lang="ja-JP" altLang="en-US" sz="1200" b="1" dirty="0" smtClean="0">
                <a:solidFill>
                  <a:srgbClr val="FF0000"/>
                </a:solidFill>
                <a:latin typeface="+mn-ea"/>
                <a:ea typeface="+mn-ea"/>
              </a:rPr>
              <a:t> </a:t>
            </a:r>
            <a:r>
              <a:rPr lang="ja-JP" altLang="en-US" sz="1200" b="1" dirty="0">
                <a:solidFill>
                  <a:srgbClr val="FF0000"/>
                </a:solidFill>
                <a:latin typeface="+mn-ea"/>
                <a:ea typeface="+mn-ea"/>
              </a:rPr>
              <a:t>⇒</a:t>
            </a:r>
            <a:r>
              <a:rPr lang="ja-JP" altLang="en-US" sz="1200" b="1" dirty="0" smtClean="0">
                <a:solidFill>
                  <a:srgbClr val="FF0000"/>
                </a:solidFill>
                <a:latin typeface="+mn-ea"/>
              </a:rPr>
              <a:t> </a:t>
            </a:r>
            <a:r>
              <a:rPr lang="en-US" altLang="ja-JP" sz="1200" b="1" dirty="0" smtClean="0">
                <a:solidFill>
                  <a:srgbClr val="FF0000"/>
                </a:solidFill>
                <a:latin typeface="+mn-ea"/>
              </a:rPr>
              <a:t>300</a:t>
            </a:r>
            <a:r>
              <a:rPr lang="ja-JP" altLang="en-US" sz="1200" b="1" dirty="0" smtClean="0">
                <a:solidFill>
                  <a:srgbClr val="FF0000"/>
                </a:solidFill>
                <a:latin typeface="+mn-ea"/>
                <a:ea typeface="+mn-ea"/>
              </a:rPr>
              <a:t>（</a:t>
            </a:r>
            <a:r>
              <a:rPr lang="en-US" altLang="ja-JP" sz="1200" b="1" dirty="0" smtClean="0">
                <a:solidFill>
                  <a:srgbClr val="FF0000"/>
                </a:solidFill>
                <a:latin typeface="+mn-ea"/>
                <a:ea typeface="+mn-ea"/>
              </a:rPr>
              <a:t>2023</a:t>
            </a:r>
            <a:r>
              <a:rPr lang="ja-JP" altLang="en-US" sz="1200" b="1" dirty="0" smtClean="0">
                <a:solidFill>
                  <a:srgbClr val="FF0000"/>
                </a:solidFill>
                <a:latin typeface="+mn-ea"/>
                <a:ea typeface="+mn-ea"/>
              </a:rPr>
              <a:t>年度）</a:t>
            </a:r>
            <a:endParaRPr lang="en-US" altLang="ja-JP" sz="1200" b="1" dirty="0">
              <a:solidFill>
                <a:srgbClr val="FF0000"/>
              </a:solidFill>
              <a:latin typeface="+mn-ea"/>
              <a:ea typeface="+mn-ea"/>
            </a:endParaRPr>
          </a:p>
        </p:txBody>
      </p:sp>
      <p:sp>
        <p:nvSpPr>
          <p:cNvPr id="152" name="テキスト ボックス 151"/>
          <p:cNvSpPr txBox="1"/>
          <p:nvPr/>
        </p:nvSpPr>
        <p:spPr>
          <a:xfrm>
            <a:off x="54777" y="4193902"/>
            <a:ext cx="6718194" cy="272758"/>
          </a:xfrm>
          <a:prstGeom prst="rect">
            <a:avLst/>
          </a:prstGeom>
          <a:noFill/>
        </p:spPr>
        <p:txBody>
          <a:bodyPr wrap="square" lIns="72000" tIns="36000" rIns="0" bIns="36000" rtlCol="0">
            <a:spAutoFit/>
          </a:bodyPr>
          <a:lstStyle/>
          <a:p>
            <a:r>
              <a:rPr lang="ja-JP" altLang="en-US" sz="1300" b="1" u="sng" dirty="0" smtClean="0">
                <a:solidFill>
                  <a:srgbClr val="C00000"/>
                </a:solidFill>
                <a:latin typeface="+mn-ea"/>
                <a:ea typeface="+mn-ea"/>
              </a:rPr>
              <a:t>②公共交通事業者等によるハード・ソフト一体的な取組の推進</a:t>
            </a:r>
            <a:endParaRPr lang="ja-JP" altLang="en-US" sz="1300" b="1" u="sng" spc="-110" dirty="0">
              <a:solidFill>
                <a:srgbClr val="C00000"/>
              </a:solidFill>
            </a:endParaRPr>
          </a:p>
        </p:txBody>
      </p:sp>
      <p:sp>
        <p:nvSpPr>
          <p:cNvPr id="153" name="テキスト ボックス 152"/>
          <p:cNvSpPr txBox="1"/>
          <p:nvPr/>
        </p:nvSpPr>
        <p:spPr>
          <a:xfrm>
            <a:off x="-27384" y="4409145"/>
            <a:ext cx="5253361" cy="669414"/>
          </a:xfrm>
          <a:prstGeom prst="rect">
            <a:avLst/>
          </a:prstGeom>
          <a:noFill/>
        </p:spPr>
        <p:txBody>
          <a:bodyPr wrap="none" rtlCol="0">
            <a:spAutoFit/>
          </a:bodyPr>
          <a:lstStyle/>
          <a:p>
            <a:pPr>
              <a:lnSpc>
                <a:spcPts val="1500"/>
              </a:lnSpc>
            </a:pPr>
            <a:r>
              <a:rPr lang="ja-JP" altLang="en-US" sz="1300" dirty="0" smtClean="0">
                <a:latin typeface="+mn-ea"/>
                <a:ea typeface="+mn-ea"/>
              </a:rPr>
              <a:t>　○ハード対策に加え、</a:t>
            </a:r>
            <a:r>
              <a:rPr lang="ja-JP" altLang="en-US" sz="1300" u="sng" dirty="0" smtClean="0">
                <a:solidFill>
                  <a:schemeClr val="accent2"/>
                </a:solidFill>
                <a:latin typeface="+mn-ea"/>
                <a:ea typeface="+mn-ea"/>
              </a:rPr>
              <a:t>接遇・研修のあり方を含むソフト対策のメニュー</a:t>
            </a:r>
            <a:r>
              <a:rPr lang="ja-JP" altLang="en-US" sz="1300" dirty="0" smtClean="0">
                <a:latin typeface="+mn-ea"/>
                <a:ea typeface="+mn-ea"/>
              </a:rPr>
              <a:t>を</a:t>
            </a:r>
            <a:endParaRPr lang="en-US" altLang="ja-JP" sz="1300" dirty="0" smtClean="0">
              <a:latin typeface="+mn-ea"/>
              <a:ea typeface="+mn-ea"/>
            </a:endParaRPr>
          </a:p>
          <a:p>
            <a:pPr>
              <a:lnSpc>
                <a:spcPts val="1500"/>
              </a:lnSpc>
            </a:pPr>
            <a:r>
              <a:rPr lang="ja-JP" altLang="en-US" sz="1300" dirty="0">
                <a:latin typeface="+mn-ea"/>
                <a:ea typeface="+mn-ea"/>
              </a:rPr>
              <a:t>　</a:t>
            </a:r>
            <a:r>
              <a:rPr lang="ja-JP" altLang="en-US" sz="1300" dirty="0" smtClean="0">
                <a:latin typeface="+mn-ea"/>
                <a:ea typeface="+mn-ea"/>
              </a:rPr>
              <a:t>　 国土交通大臣が新たに作成</a:t>
            </a:r>
            <a:endParaRPr lang="en-US" altLang="ja-JP" sz="1300" dirty="0" smtClean="0">
              <a:latin typeface="+mn-ea"/>
              <a:ea typeface="+mn-ea"/>
            </a:endParaRPr>
          </a:p>
          <a:p>
            <a:pPr>
              <a:lnSpc>
                <a:spcPts val="1500"/>
              </a:lnSpc>
            </a:pPr>
            <a:r>
              <a:rPr lang="ja-JP" altLang="en-US" sz="1300" dirty="0" smtClean="0">
                <a:latin typeface="+mn-ea"/>
                <a:ea typeface="+mn-ea"/>
              </a:rPr>
              <a:t>　○事業者は、</a:t>
            </a:r>
            <a:r>
              <a:rPr lang="ja-JP" altLang="en-US" sz="1300" u="sng" dirty="0" smtClean="0">
                <a:solidFill>
                  <a:schemeClr val="accent2"/>
                </a:solidFill>
                <a:latin typeface="+mn-ea"/>
                <a:ea typeface="+mn-ea"/>
              </a:rPr>
              <a:t>ハード・ソフト計画</a:t>
            </a:r>
            <a:r>
              <a:rPr lang="en-US" altLang="ja-JP" sz="1300" u="sng" baseline="30000" dirty="0" smtClean="0">
                <a:solidFill>
                  <a:schemeClr val="accent2"/>
                </a:solidFill>
                <a:latin typeface="+mn-ea"/>
                <a:ea typeface="+mn-ea"/>
              </a:rPr>
              <a:t>※</a:t>
            </a:r>
            <a:r>
              <a:rPr lang="ja-JP" altLang="en-US" sz="1300" u="sng" dirty="0" smtClean="0">
                <a:solidFill>
                  <a:schemeClr val="accent2"/>
                </a:solidFill>
                <a:latin typeface="+mn-ea"/>
                <a:ea typeface="+mn-ea"/>
              </a:rPr>
              <a:t>の作成</a:t>
            </a:r>
            <a:r>
              <a:rPr lang="ja-JP" altLang="en-US" sz="1300" dirty="0" smtClean="0">
                <a:latin typeface="+mn-ea"/>
                <a:ea typeface="+mn-ea"/>
              </a:rPr>
              <a:t>・</a:t>
            </a:r>
            <a:r>
              <a:rPr lang="ja-JP" altLang="en-US" sz="1300" u="sng" dirty="0" smtClean="0">
                <a:solidFill>
                  <a:schemeClr val="accent2"/>
                </a:solidFill>
                <a:latin typeface="+mn-ea"/>
                <a:ea typeface="+mn-ea"/>
              </a:rPr>
              <a:t>取組状況の報告</a:t>
            </a:r>
            <a:r>
              <a:rPr lang="ja-JP" altLang="en-US" sz="1300" dirty="0" smtClean="0">
                <a:latin typeface="+mn-ea"/>
                <a:ea typeface="+mn-ea"/>
              </a:rPr>
              <a:t>・</a:t>
            </a:r>
            <a:r>
              <a:rPr lang="ja-JP" altLang="en-US" sz="1300" u="sng" dirty="0" smtClean="0">
                <a:solidFill>
                  <a:schemeClr val="accent2"/>
                </a:solidFill>
                <a:latin typeface="+mn-ea"/>
                <a:ea typeface="+mn-ea"/>
              </a:rPr>
              <a:t>公表</a:t>
            </a:r>
            <a:endParaRPr lang="en-US" altLang="ja-JP" sz="1300" u="sng" dirty="0" smtClean="0">
              <a:solidFill>
                <a:schemeClr val="accent2"/>
              </a:solidFill>
              <a:latin typeface="+mn-ea"/>
              <a:ea typeface="+mn-ea"/>
            </a:endParaRPr>
          </a:p>
        </p:txBody>
      </p:sp>
      <p:sp>
        <p:nvSpPr>
          <p:cNvPr id="71" name="テキスト ボックス 70"/>
          <p:cNvSpPr txBox="1"/>
          <p:nvPr/>
        </p:nvSpPr>
        <p:spPr>
          <a:xfrm>
            <a:off x="56498" y="5205915"/>
            <a:ext cx="4467785" cy="272758"/>
          </a:xfrm>
          <a:prstGeom prst="rect">
            <a:avLst/>
          </a:prstGeom>
          <a:noFill/>
        </p:spPr>
        <p:txBody>
          <a:bodyPr wrap="square" lIns="72000" tIns="36000" rIns="0" bIns="36000" rtlCol="0">
            <a:spAutoFit/>
          </a:bodyPr>
          <a:lstStyle/>
          <a:p>
            <a:r>
              <a:rPr lang="ja-JP" altLang="en-US" sz="1300" b="1" u="sng" dirty="0" smtClean="0">
                <a:solidFill>
                  <a:srgbClr val="C00000"/>
                </a:solidFill>
              </a:rPr>
              <a:t>③バリアフリー</a:t>
            </a:r>
            <a:r>
              <a:rPr lang="ja-JP" altLang="en-US" sz="1300" b="1" u="sng" dirty="0">
                <a:solidFill>
                  <a:srgbClr val="C00000"/>
                </a:solidFill>
              </a:rPr>
              <a:t>のまちづくりに</a:t>
            </a:r>
            <a:r>
              <a:rPr lang="ja-JP" altLang="en-US" sz="1300" b="1" u="sng" dirty="0" smtClean="0">
                <a:solidFill>
                  <a:srgbClr val="C00000"/>
                </a:solidFill>
              </a:rPr>
              <a:t>向けた地域における取組強化</a:t>
            </a:r>
            <a:endParaRPr lang="en-US" altLang="ja-JP" sz="1300" b="1" u="sng" dirty="0">
              <a:solidFill>
                <a:srgbClr val="C00000"/>
              </a:solidFill>
            </a:endParaRPr>
          </a:p>
        </p:txBody>
      </p:sp>
      <p:sp>
        <p:nvSpPr>
          <p:cNvPr id="121" name="テキスト ボックス 120"/>
          <p:cNvSpPr txBox="1"/>
          <p:nvPr/>
        </p:nvSpPr>
        <p:spPr>
          <a:xfrm>
            <a:off x="2330542" y="1791350"/>
            <a:ext cx="2250586" cy="861774"/>
          </a:xfrm>
          <a:prstGeom prst="rect">
            <a:avLst/>
          </a:prstGeom>
          <a:noFill/>
        </p:spPr>
        <p:txBody>
          <a:bodyPr wrap="square" rtlCol="0">
            <a:spAutoFit/>
          </a:bodyPr>
          <a:lstStyle/>
          <a:p>
            <a:pPr>
              <a:lnSpc>
                <a:spcPts val="1200"/>
              </a:lnSpc>
            </a:pPr>
            <a:r>
              <a:rPr lang="en-US" altLang="ja-JP" sz="1100" dirty="0" smtClean="0">
                <a:latin typeface="+mn-ea"/>
                <a:ea typeface="+mn-ea"/>
              </a:rPr>
              <a:t>※</a:t>
            </a:r>
            <a:r>
              <a:rPr lang="ja-JP" altLang="en-US" sz="1100" dirty="0" smtClean="0">
                <a:latin typeface="+mn-ea"/>
                <a:ea typeface="+mn-ea"/>
              </a:rPr>
              <a:t>基本構想作成市町村数：</a:t>
            </a:r>
            <a:endParaRPr lang="en-US" altLang="ja-JP" sz="1100" dirty="0" smtClean="0">
              <a:latin typeface="+mn-ea"/>
              <a:ea typeface="+mn-ea"/>
            </a:endParaRPr>
          </a:p>
          <a:p>
            <a:pPr marL="171450" indent="-171450">
              <a:lnSpc>
                <a:spcPts val="1200"/>
              </a:lnSpc>
              <a:buFont typeface="Wingdings" panose="05000000000000000000" pitchFamily="2" charset="2"/>
              <a:buChar char="Ø"/>
            </a:pPr>
            <a:r>
              <a:rPr lang="ja-JP" altLang="en-US" sz="1100" spc="-120" dirty="0" smtClean="0">
                <a:latin typeface="+mn-ea"/>
                <a:ea typeface="+mn-ea"/>
              </a:rPr>
              <a:t>全市町村の約２割</a:t>
            </a:r>
            <a:r>
              <a:rPr lang="ja-JP" altLang="en-US" sz="1100" spc="-120" dirty="0">
                <a:latin typeface="+mn-ea"/>
                <a:ea typeface="+mn-ea"/>
              </a:rPr>
              <a:t>（</a:t>
            </a:r>
            <a:r>
              <a:rPr lang="en-US" altLang="ja-JP" sz="1100" spc="-120" dirty="0" smtClean="0">
                <a:latin typeface="+mn-ea"/>
                <a:ea typeface="+mn-ea"/>
              </a:rPr>
              <a:t>294/1,741</a:t>
            </a:r>
            <a:r>
              <a:rPr lang="ja-JP" altLang="en-US" sz="1100" spc="-120" dirty="0" smtClean="0">
                <a:latin typeface="+mn-ea"/>
                <a:ea typeface="+mn-ea"/>
              </a:rPr>
              <a:t>）</a:t>
            </a:r>
            <a:endParaRPr lang="en-US" altLang="ja-JP" sz="1100" spc="-120" dirty="0" smtClean="0">
              <a:latin typeface="+mn-ea"/>
              <a:ea typeface="+mn-ea"/>
            </a:endParaRPr>
          </a:p>
          <a:p>
            <a:pPr>
              <a:lnSpc>
                <a:spcPts val="1200"/>
              </a:lnSpc>
            </a:pPr>
            <a:r>
              <a:rPr lang="ja-JP" altLang="en-US" sz="1100" spc="-120" dirty="0" smtClean="0">
                <a:latin typeface="+mn-ea"/>
                <a:ea typeface="+mn-ea"/>
              </a:rPr>
              <a:t>　　</a:t>
            </a:r>
            <a:r>
              <a:rPr lang="ja-JP" altLang="en-US" sz="1100" spc="-120" dirty="0">
                <a:latin typeface="+mn-ea"/>
              </a:rPr>
              <a:t> ３千人</a:t>
            </a:r>
            <a:r>
              <a:rPr lang="en-US" altLang="ja-JP" sz="1100" spc="-120" dirty="0">
                <a:latin typeface="+mn-ea"/>
              </a:rPr>
              <a:t>/</a:t>
            </a:r>
            <a:r>
              <a:rPr lang="ja-JP" altLang="en-US" sz="1100" spc="-120" dirty="0">
                <a:latin typeface="+mn-ea"/>
              </a:rPr>
              <a:t>日</a:t>
            </a:r>
            <a:r>
              <a:rPr lang="ja-JP" altLang="en-US" sz="1100" spc="-120" dirty="0" smtClean="0">
                <a:latin typeface="+mn-ea"/>
              </a:rPr>
              <a:t>以上の</a:t>
            </a:r>
            <a:r>
              <a:rPr lang="ja-JP" altLang="en-US" sz="1100" spc="-120" dirty="0" smtClean="0">
                <a:latin typeface="+mn-ea"/>
                <a:ea typeface="+mn-ea"/>
              </a:rPr>
              <a:t>旅客施設のある</a:t>
            </a:r>
            <a:endParaRPr lang="en-US" altLang="ja-JP" sz="1100" spc="-120" dirty="0" smtClean="0">
              <a:latin typeface="+mn-ea"/>
              <a:ea typeface="+mn-ea"/>
            </a:endParaRPr>
          </a:p>
          <a:p>
            <a:pPr>
              <a:lnSpc>
                <a:spcPts val="1200"/>
              </a:lnSpc>
            </a:pPr>
            <a:r>
              <a:rPr lang="ja-JP" altLang="en-US" sz="1100" spc="-120" dirty="0">
                <a:latin typeface="+mn-ea"/>
                <a:ea typeface="+mn-ea"/>
              </a:rPr>
              <a:t>　</a:t>
            </a:r>
            <a:r>
              <a:rPr lang="ja-JP" altLang="en-US" sz="1100" spc="-120" dirty="0" smtClean="0">
                <a:latin typeface="+mn-ea"/>
                <a:ea typeface="+mn-ea"/>
              </a:rPr>
              <a:t>　 市町村</a:t>
            </a:r>
            <a:r>
              <a:rPr lang="ja-JP" altLang="en-US" sz="1100" spc="-120" dirty="0">
                <a:latin typeface="+mn-ea"/>
                <a:ea typeface="+mn-ea"/>
              </a:rPr>
              <a:t>の</a:t>
            </a:r>
            <a:r>
              <a:rPr lang="ja-JP" altLang="en-US" sz="1100" spc="-120" dirty="0" smtClean="0">
                <a:latin typeface="+mn-ea"/>
                <a:ea typeface="+mn-ea"/>
              </a:rPr>
              <a:t>約半数（</a:t>
            </a:r>
            <a:r>
              <a:rPr lang="en-US" altLang="ja-JP" sz="1100" spc="-120" dirty="0" smtClean="0">
                <a:latin typeface="+mn-ea"/>
                <a:ea typeface="+mn-ea"/>
              </a:rPr>
              <a:t>268/613</a:t>
            </a:r>
            <a:r>
              <a:rPr lang="ja-JP" altLang="en-US" sz="1100" spc="-120" dirty="0" smtClean="0">
                <a:latin typeface="+mn-ea"/>
                <a:ea typeface="+mn-ea"/>
              </a:rPr>
              <a:t>）</a:t>
            </a:r>
            <a:endParaRPr lang="en-US" altLang="ja-JP" sz="1100" spc="-120" dirty="0" smtClean="0">
              <a:latin typeface="+mn-ea"/>
              <a:ea typeface="+mn-ea"/>
            </a:endParaRPr>
          </a:p>
          <a:p>
            <a:pPr algn="r">
              <a:lnSpc>
                <a:spcPts val="1200"/>
              </a:lnSpc>
            </a:pPr>
            <a:r>
              <a:rPr lang="ja-JP" altLang="en-US" sz="1050" spc="-120" dirty="0" smtClean="0">
                <a:latin typeface="+mn-ea"/>
                <a:ea typeface="+mn-ea"/>
              </a:rPr>
              <a:t>［</a:t>
            </a:r>
            <a:r>
              <a:rPr lang="en-US" altLang="ja-JP" sz="1050" spc="-120" dirty="0" smtClean="0">
                <a:latin typeface="+mn-ea"/>
                <a:ea typeface="+mn-ea"/>
              </a:rPr>
              <a:t>H28</a:t>
            </a:r>
            <a:r>
              <a:rPr lang="ja-JP" altLang="en-US" sz="1050" spc="-120" dirty="0" smtClean="0">
                <a:latin typeface="+mn-ea"/>
                <a:ea typeface="+mn-ea"/>
              </a:rPr>
              <a:t>年度末時点］</a:t>
            </a:r>
            <a:endParaRPr lang="en-US" altLang="ja-JP" sz="1050" spc="-120" dirty="0">
              <a:latin typeface="+mn-ea"/>
              <a:ea typeface="+mn-ea"/>
            </a:endParaRPr>
          </a:p>
        </p:txBody>
      </p:sp>
      <p:sp>
        <p:nvSpPr>
          <p:cNvPr id="164" name="テキスト ボックス 163"/>
          <p:cNvSpPr txBox="1"/>
          <p:nvPr/>
        </p:nvSpPr>
        <p:spPr>
          <a:xfrm>
            <a:off x="2731" y="820504"/>
            <a:ext cx="2274141" cy="292388"/>
          </a:xfrm>
          <a:prstGeom prst="rect">
            <a:avLst/>
          </a:prstGeom>
          <a:noFill/>
        </p:spPr>
        <p:txBody>
          <a:bodyPr wrap="square" rtlCol="0">
            <a:spAutoFit/>
          </a:bodyPr>
          <a:lstStyle/>
          <a:p>
            <a:pPr algn="ctr"/>
            <a:r>
              <a:rPr lang="ja-JP" altLang="en-US" sz="1300" dirty="0" smtClean="0">
                <a:latin typeface="+mn-ea"/>
                <a:ea typeface="+mn-ea"/>
              </a:rPr>
              <a:t>≪</a:t>
            </a:r>
            <a:r>
              <a:rPr lang="ja-JP" altLang="en-US" sz="1300" spc="-150" dirty="0" smtClean="0">
                <a:latin typeface="+mn-ea"/>
                <a:ea typeface="+mn-ea"/>
              </a:rPr>
              <a:t>課題①：</a:t>
            </a:r>
            <a:r>
              <a:rPr lang="ja-JP" altLang="en-US" sz="1300" spc="-150" dirty="0" smtClean="0">
                <a:solidFill>
                  <a:srgbClr val="FF0000"/>
                </a:solidFill>
                <a:latin typeface="+mn-ea"/>
                <a:ea typeface="+mn-ea"/>
              </a:rPr>
              <a:t>ﾊｰﾄﾞ・ｿﾌﾄ両面の課題</a:t>
            </a:r>
            <a:r>
              <a:rPr lang="ja-JP" altLang="en-US" sz="1300" dirty="0" smtClean="0">
                <a:latin typeface="+mn-ea"/>
                <a:ea typeface="+mn-ea"/>
              </a:rPr>
              <a:t>≫</a:t>
            </a:r>
            <a:endParaRPr lang="en-US" altLang="ja-JP" sz="1300" dirty="0">
              <a:latin typeface="+mn-ea"/>
              <a:ea typeface="+mn-ea"/>
            </a:endParaRPr>
          </a:p>
        </p:txBody>
      </p:sp>
      <p:sp>
        <p:nvSpPr>
          <p:cNvPr id="17" name="テキスト ボックス 16"/>
          <p:cNvSpPr txBox="1"/>
          <p:nvPr/>
        </p:nvSpPr>
        <p:spPr>
          <a:xfrm>
            <a:off x="1196752" y="1841193"/>
            <a:ext cx="1002686" cy="738664"/>
          </a:xfrm>
          <a:prstGeom prst="rect">
            <a:avLst/>
          </a:prstGeom>
          <a:noFill/>
        </p:spPr>
        <p:txBody>
          <a:bodyPr wrap="square" lIns="36000" rIns="36000" rtlCol="0">
            <a:spAutoFit/>
          </a:bodyPr>
          <a:lstStyle/>
          <a:p>
            <a:r>
              <a:rPr lang="en-US" altLang="ja-JP" sz="1050" dirty="0">
                <a:latin typeface="+mn-ea"/>
                <a:ea typeface="+mn-ea"/>
              </a:rPr>
              <a:t>(</a:t>
            </a:r>
            <a:r>
              <a:rPr lang="ja-JP" altLang="en-US" sz="1050" dirty="0">
                <a:latin typeface="+mn-ea"/>
                <a:ea typeface="+mn-ea"/>
              </a:rPr>
              <a:t>参考</a:t>
            </a:r>
            <a:r>
              <a:rPr lang="en-US" altLang="ja-JP" sz="1050" dirty="0">
                <a:latin typeface="+mn-ea"/>
                <a:ea typeface="+mn-ea"/>
              </a:rPr>
              <a:t>)</a:t>
            </a:r>
          </a:p>
          <a:p>
            <a:r>
              <a:rPr lang="ja-JP" altLang="en-US" sz="1050" dirty="0">
                <a:latin typeface="+mn-ea"/>
                <a:ea typeface="+mn-ea"/>
              </a:rPr>
              <a:t>車いす利用者</a:t>
            </a:r>
            <a:r>
              <a:rPr lang="ja-JP" altLang="en-US" sz="1050" dirty="0" smtClean="0">
                <a:latin typeface="+mn-ea"/>
                <a:ea typeface="+mn-ea"/>
              </a:rPr>
              <a:t>のバス利用</a:t>
            </a:r>
            <a:r>
              <a:rPr lang="ja-JP" altLang="en-US" sz="1050" dirty="0">
                <a:latin typeface="+mn-ea"/>
                <a:ea typeface="+mn-ea"/>
              </a:rPr>
              <a:t>に係る介助の様子</a:t>
            </a:r>
          </a:p>
        </p:txBody>
      </p:sp>
      <p:sp>
        <p:nvSpPr>
          <p:cNvPr id="181" name="正方形/長方形 180"/>
          <p:cNvSpPr/>
          <p:nvPr/>
        </p:nvSpPr>
        <p:spPr>
          <a:xfrm>
            <a:off x="377442" y="6114908"/>
            <a:ext cx="2429452" cy="344042"/>
          </a:xfrm>
          <a:prstGeom prst="rect">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000"/>
              </a:lnSpc>
            </a:pPr>
            <a:r>
              <a:rPr lang="ja-JP" altLang="en-US" sz="1100" dirty="0" smtClean="0">
                <a:solidFill>
                  <a:schemeClr val="accent2"/>
                </a:solidFill>
                <a:latin typeface="+mn-ea"/>
              </a:rPr>
              <a:t>・市町村に</a:t>
            </a:r>
            <a:r>
              <a:rPr lang="ja-JP" altLang="en-US" sz="1100" dirty="0">
                <a:solidFill>
                  <a:schemeClr val="accent2"/>
                </a:solidFill>
                <a:latin typeface="+mn-ea"/>
              </a:rPr>
              <a:t>よる方針の</a:t>
            </a:r>
            <a:r>
              <a:rPr lang="ja-JP" altLang="en-US" sz="1100" dirty="0" smtClean="0">
                <a:solidFill>
                  <a:schemeClr val="accent2"/>
                </a:solidFill>
                <a:latin typeface="+mn-ea"/>
              </a:rPr>
              <a:t>作成</a:t>
            </a:r>
            <a:endParaRPr lang="en-US" altLang="ja-JP" sz="1100" dirty="0" smtClean="0">
              <a:solidFill>
                <a:schemeClr val="accent2"/>
              </a:solidFill>
              <a:latin typeface="+mn-ea"/>
            </a:endParaRPr>
          </a:p>
          <a:p>
            <a:pPr>
              <a:lnSpc>
                <a:spcPts val="1000"/>
              </a:lnSpc>
            </a:pPr>
            <a:r>
              <a:rPr lang="ja-JP" altLang="en-US" sz="1100" dirty="0" smtClean="0">
                <a:solidFill>
                  <a:schemeClr val="accent2"/>
                </a:solidFill>
                <a:latin typeface="+mn-ea"/>
              </a:rPr>
              <a:t>・重点的に取り組む対象地区</a:t>
            </a:r>
            <a:r>
              <a:rPr lang="ja-JP" altLang="en-US" sz="1100" baseline="30000" dirty="0" smtClean="0">
                <a:solidFill>
                  <a:schemeClr val="accent2"/>
                </a:solidFill>
                <a:latin typeface="+mn-ea"/>
              </a:rPr>
              <a:t>（</a:t>
            </a:r>
            <a:r>
              <a:rPr lang="en-US" altLang="ja-JP" sz="1100" baseline="30000" dirty="0" smtClean="0">
                <a:solidFill>
                  <a:schemeClr val="accent2"/>
                </a:solidFill>
                <a:latin typeface="+mn-ea"/>
              </a:rPr>
              <a:t>※</a:t>
            </a:r>
            <a:r>
              <a:rPr lang="ja-JP" altLang="en-US" sz="1100" baseline="30000" dirty="0" smtClean="0">
                <a:solidFill>
                  <a:schemeClr val="accent2"/>
                </a:solidFill>
                <a:latin typeface="+mn-ea"/>
              </a:rPr>
              <a:t>）</a:t>
            </a:r>
            <a:r>
              <a:rPr lang="ja-JP" altLang="en-US" sz="1100" dirty="0" smtClean="0">
                <a:solidFill>
                  <a:schemeClr val="accent2"/>
                </a:solidFill>
                <a:latin typeface="+mn-ea"/>
              </a:rPr>
              <a:t>の設定</a:t>
            </a:r>
            <a:endParaRPr lang="ja-JP" altLang="en-US" sz="1100" dirty="0">
              <a:solidFill>
                <a:schemeClr val="accent2"/>
              </a:solidFill>
              <a:latin typeface="+mn-ea"/>
            </a:endParaRPr>
          </a:p>
        </p:txBody>
      </p:sp>
      <p:sp>
        <p:nvSpPr>
          <p:cNvPr id="191" name="テキスト ボックス 190"/>
          <p:cNvSpPr txBox="1"/>
          <p:nvPr/>
        </p:nvSpPr>
        <p:spPr>
          <a:xfrm>
            <a:off x="306461" y="5888103"/>
            <a:ext cx="1970411" cy="253916"/>
          </a:xfrm>
          <a:prstGeom prst="rect">
            <a:avLst/>
          </a:prstGeom>
          <a:noFill/>
        </p:spPr>
        <p:txBody>
          <a:bodyPr wrap="none" rtlCol="0">
            <a:spAutoFit/>
          </a:bodyPr>
          <a:lstStyle/>
          <a:p>
            <a:r>
              <a:rPr lang="en-US" altLang="ja-JP" sz="1050" dirty="0" smtClean="0"/>
              <a:t>【</a:t>
            </a:r>
            <a:r>
              <a:rPr lang="ja-JP" altLang="en-US" sz="1050" dirty="0" smtClean="0"/>
              <a:t>バリアフリーのマスタープラン</a:t>
            </a:r>
            <a:r>
              <a:rPr lang="en-US" altLang="ja-JP" sz="1050" dirty="0" smtClean="0"/>
              <a:t>】</a:t>
            </a:r>
            <a:endParaRPr lang="en-US" altLang="ja-JP" sz="1050" dirty="0"/>
          </a:p>
        </p:txBody>
      </p:sp>
      <p:sp>
        <p:nvSpPr>
          <p:cNvPr id="72" name="正方形/長方形 71"/>
          <p:cNvSpPr/>
          <p:nvPr/>
        </p:nvSpPr>
        <p:spPr>
          <a:xfrm>
            <a:off x="2996952" y="6131473"/>
            <a:ext cx="1789539" cy="34587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050" dirty="0" smtClean="0">
                <a:solidFill>
                  <a:schemeClr val="tx1"/>
                </a:solidFill>
                <a:latin typeface="+mn-ea"/>
              </a:rPr>
              <a:t>・事業を実施する地区の設定</a:t>
            </a:r>
            <a:endParaRPr lang="en-US" altLang="ja-JP" sz="1050" dirty="0" smtClean="0">
              <a:solidFill>
                <a:schemeClr val="tx1"/>
              </a:solidFill>
              <a:latin typeface="+mn-ea"/>
            </a:endParaRPr>
          </a:p>
          <a:p>
            <a:r>
              <a:rPr lang="ja-JP" altLang="en-US" sz="1050" dirty="0" smtClean="0">
                <a:solidFill>
                  <a:schemeClr val="tx1"/>
                </a:solidFill>
                <a:latin typeface="+mn-ea"/>
              </a:rPr>
              <a:t>・事業内容の特定</a:t>
            </a:r>
            <a:endParaRPr lang="ja-JP" altLang="en-US" sz="1050" dirty="0">
              <a:solidFill>
                <a:schemeClr val="tx1"/>
              </a:solidFill>
              <a:latin typeface="+mn-ea"/>
            </a:endParaRPr>
          </a:p>
        </p:txBody>
      </p:sp>
      <p:sp>
        <p:nvSpPr>
          <p:cNvPr id="75" name="正方形/長方形 74"/>
          <p:cNvSpPr/>
          <p:nvPr/>
        </p:nvSpPr>
        <p:spPr>
          <a:xfrm>
            <a:off x="3933056" y="6741885"/>
            <a:ext cx="2231806" cy="471393"/>
          </a:xfrm>
          <a:prstGeom prst="rect">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1050" spc="-100" dirty="0">
                <a:solidFill>
                  <a:schemeClr val="accent2"/>
                </a:solidFill>
                <a:latin typeface="+mn-ea"/>
              </a:rPr>
              <a:t>当事者の参画する協議会の活用等に</a:t>
            </a:r>
            <a:r>
              <a:rPr lang="ja-JP" altLang="en-US" sz="1050" spc="-100" dirty="0" smtClean="0">
                <a:solidFill>
                  <a:schemeClr val="accent2"/>
                </a:solidFill>
                <a:latin typeface="+mn-ea"/>
              </a:rPr>
              <a:t>より</a:t>
            </a:r>
            <a:endParaRPr lang="en-US" altLang="ja-JP" sz="1050" spc="-100" dirty="0" smtClean="0">
              <a:solidFill>
                <a:schemeClr val="accent2"/>
              </a:solidFill>
              <a:latin typeface="+mn-ea"/>
            </a:endParaRPr>
          </a:p>
          <a:p>
            <a:r>
              <a:rPr lang="ja-JP" altLang="en-US" sz="1050" spc="-100" dirty="0" smtClean="0">
                <a:solidFill>
                  <a:schemeClr val="accent2"/>
                </a:solidFill>
                <a:latin typeface="+mn-ea"/>
              </a:rPr>
              <a:t>　　　　　　  定期的</a:t>
            </a:r>
            <a:r>
              <a:rPr lang="ja-JP" altLang="en-US" sz="1050" spc="-100" dirty="0">
                <a:solidFill>
                  <a:schemeClr val="accent2"/>
                </a:solidFill>
                <a:latin typeface="+mn-ea"/>
              </a:rPr>
              <a:t>評価・</a:t>
            </a:r>
            <a:r>
              <a:rPr lang="ja-JP" altLang="en-US" sz="1050" spc="-100" dirty="0" smtClean="0">
                <a:solidFill>
                  <a:schemeClr val="accent2"/>
                </a:solidFill>
                <a:latin typeface="+mn-ea"/>
              </a:rPr>
              <a:t>見直し</a:t>
            </a:r>
            <a:endParaRPr lang="ja-JP" altLang="en-US" sz="1050" spc="-100" dirty="0">
              <a:solidFill>
                <a:schemeClr val="accent2"/>
              </a:solidFill>
              <a:latin typeface="+mn-ea"/>
            </a:endParaRPr>
          </a:p>
        </p:txBody>
      </p:sp>
      <p:sp>
        <p:nvSpPr>
          <p:cNvPr id="81" name="テキスト ボックス 80"/>
          <p:cNvSpPr txBox="1"/>
          <p:nvPr/>
        </p:nvSpPr>
        <p:spPr>
          <a:xfrm>
            <a:off x="2924651" y="5888103"/>
            <a:ext cx="1800493" cy="253916"/>
          </a:xfrm>
          <a:prstGeom prst="rect">
            <a:avLst/>
          </a:prstGeom>
          <a:noFill/>
        </p:spPr>
        <p:txBody>
          <a:bodyPr wrap="none" rtlCol="0">
            <a:spAutoFit/>
          </a:bodyPr>
          <a:lstStyle/>
          <a:p>
            <a:pPr algn="ctr"/>
            <a:r>
              <a:rPr lang="en-US" altLang="ja-JP" sz="1050" dirty="0"/>
              <a:t>【</a:t>
            </a:r>
            <a:r>
              <a:rPr lang="ja-JP" altLang="en-US" sz="1050" dirty="0"/>
              <a:t>基本構想（具体事業調整）</a:t>
            </a:r>
            <a:r>
              <a:rPr lang="en-US" altLang="ja-JP" sz="1050" dirty="0" smtClean="0"/>
              <a:t>】</a:t>
            </a:r>
            <a:endParaRPr lang="en-US" altLang="ja-JP" sz="1050" spc="-120" dirty="0">
              <a:solidFill>
                <a:srgbClr val="FF33CC"/>
              </a:solidFill>
            </a:endParaRPr>
          </a:p>
        </p:txBody>
      </p:sp>
      <p:sp>
        <p:nvSpPr>
          <p:cNvPr id="14" name="テキスト ボックス 13"/>
          <p:cNvSpPr txBox="1"/>
          <p:nvPr/>
        </p:nvSpPr>
        <p:spPr>
          <a:xfrm>
            <a:off x="4670571" y="157406"/>
            <a:ext cx="2214813" cy="276999"/>
          </a:xfrm>
          <a:prstGeom prst="rect">
            <a:avLst/>
          </a:prstGeom>
          <a:noFill/>
        </p:spPr>
        <p:txBody>
          <a:bodyPr wrap="square" rtlCol="0">
            <a:spAutoFit/>
          </a:bodyPr>
          <a:lstStyle/>
          <a:p>
            <a:pPr algn="r"/>
            <a:r>
              <a:rPr lang="ja-JP" altLang="en-US" sz="1200" spc="-150" dirty="0"/>
              <a:t>＜予算関連法律</a:t>
            </a:r>
            <a:r>
              <a:rPr lang="ja-JP" altLang="en-US" sz="1200" spc="-150" dirty="0" smtClean="0"/>
              <a:t>案</a:t>
            </a:r>
            <a:r>
              <a:rPr lang="ja-JP" altLang="en-US" sz="1200" spc="-150" dirty="0" smtClean="0">
                <a:latin typeface="+mn-ea"/>
                <a:ea typeface="+mn-ea"/>
              </a:rPr>
              <a:t>＞</a:t>
            </a:r>
            <a:endParaRPr lang="ja-JP" altLang="en-US" sz="1200" spc="-150" dirty="0"/>
          </a:p>
        </p:txBody>
      </p:sp>
      <p:sp>
        <p:nvSpPr>
          <p:cNvPr id="74" name="正方形/長方形 73"/>
          <p:cNvSpPr/>
          <p:nvPr/>
        </p:nvSpPr>
        <p:spPr>
          <a:xfrm>
            <a:off x="44698" y="2676653"/>
            <a:ext cx="6741431" cy="570043"/>
          </a:xfrm>
          <a:prstGeom prst="rect">
            <a:avLst/>
          </a:prstGeom>
          <a:solidFill>
            <a:srgbClr val="FFFFCC"/>
          </a:solidFill>
          <a:ln>
            <a:solidFill>
              <a:srgbClr val="4472C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正方形/長方形 77"/>
          <p:cNvSpPr/>
          <p:nvPr/>
        </p:nvSpPr>
        <p:spPr>
          <a:xfrm>
            <a:off x="-1348" y="2796643"/>
            <a:ext cx="6848632" cy="8284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a:solidFill>
                  <a:schemeClr val="tx1"/>
                </a:solidFill>
                <a:latin typeface="+mn-ea"/>
              </a:rPr>
              <a:t>■</a:t>
            </a:r>
            <a:r>
              <a:rPr lang="ja-JP" altLang="en-US" sz="1200" u="sng" dirty="0">
                <a:solidFill>
                  <a:schemeClr val="tx1"/>
                </a:solidFill>
                <a:latin typeface="+mn-ea"/>
              </a:rPr>
              <a:t>ﾕﾆﾊﾞｰｻﾙﾃﾞｻﾞｲﾝ</a:t>
            </a:r>
            <a:r>
              <a:rPr lang="en-US" altLang="ja-JP" sz="1200" u="sng" dirty="0">
                <a:solidFill>
                  <a:schemeClr val="tx1"/>
                </a:solidFill>
                <a:latin typeface="+mn-ea"/>
              </a:rPr>
              <a:t>2020</a:t>
            </a:r>
            <a:r>
              <a:rPr lang="ja-JP" altLang="en-US" sz="1200" u="sng" dirty="0">
                <a:solidFill>
                  <a:schemeClr val="tx1"/>
                </a:solidFill>
                <a:latin typeface="+mn-ea"/>
              </a:rPr>
              <a:t>行動計画</a:t>
            </a:r>
            <a:r>
              <a:rPr lang="en-US" altLang="ja-JP" sz="1200" dirty="0">
                <a:solidFill>
                  <a:schemeClr val="tx1"/>
                </a:solidFill>
                <a:latin typeface="+mn-ea"/>
              </a:rPr>
              <a:t>(H29.2</a:t>
            </a:r>
            <a:r>
              <a:rPr lang="ja-JP" altLang="en-US" sz="1200" dirty="0">
                <a:solidFill>
                  <a:schemeClr val="tx1"/>
                </a:solidFill>
                <a:latin typeface="+mn-ea"/>
              </a:rPr>
              <a:t>　ﾕﾆﾊﾞｰｻﾙﾃﾞｻﾞｲﾝ</a:t>
            </a:r>
            <a:r>
              <a:rPr lang="en-US" altLang="ja-JP" sz="1200" dirty="0">
                <a:solidFill>
                  <a:schemeClr val="tx1"/>
                </a:solidFill>
                <a:latin typeface="+mn-ea"/>
              </a:rPr>
              <a:t>2020</a:t>
            </a:r>
            <a:r>
              <a:rPr lang="ja-JP" altLang="en-US" sz="1200" dirty="0">
                <a:solidFill>
                  <a:schemeClr val="tx1"/>
                </a:solidFill>
                <a:latin typeface="+mn-ea"/>
              </a:rPr>
              <a:t>関係閣僚会議決定</a:t>
            </a:r>
            <a:r>
              <a:rPr lang="en-US" altLang="ja-JP" sz="1200" dirty="0">
                <a:solidFill>
                  <a:schemeClr val="tx1"/>
                </a:solidFill>
                <a:latin typeface="+mn-ea"/>
              </a:rPr>
              <a:t>)</a:t>
            </a:r>
          </a:p>
          <a:p>
            <a:endParaRPr lang="en-US" altLang="ja-JP" sz="1200" dirty="0">
              <a:solidFill>
                <a:schemeClr val="tx1"/>
              </a:solidFill>
              <a:latin typeface="+mn-ea"/>
            </a:endParaRPr>
          </a:p>
        </p:txBody>
      </p:sp>
      <p:sp>
        <p:nvSpPr>
          <p:cNvPr id="87" name="テキスト ボックス 86"/>
          <p:cNvSpPr txBox="1"/>
          <p:nvPr/>
        </p:nvSpPr>
        <p:spPr>
          <a:xfrm>
            <a:off x="-47625" y="2638301"/>
            <a:ext cx="1851789" cy="276999"/>
          </a:xfrm>
          <a:prstGeom prst="rect">
            <a:avLst/>
          </a:prstGeom>
          <a:noFill/>
        </p:spPr>
        <p:txBody>
          <a:bodyPr wrap="none" rtlCol="0">
            <a:spAutoFit/>
          </a:bodyPr>
          <a:lstStyle/>
          <a:p>
            <a:r>
              <a:rPr lang="ja-JP" altLang="en-US" sz="1200" b="1" dirty="0" smtClean="0">
                <a:latin typeface="+mn-ea"/>
                <a:ea typeface="+mn-ea"/>
              </a:rPr>
              <a:t>≪関連する政府決定等≫</a:t>
            </a:r>
            <a:endParaRPr lang="ja-JP" altLang="en-US" sz="1200" b="1" dirty="0">
              <a:latin typeface="+mn-ea"/>
              <a:ea typeface="+mn-ea"/>
            </a:endParaRPr>
          </a:p>
        </p:txBody>
      </p:sp>
      <p:sp>
        <p:nvSpPr>
          <p:cNvPr id="2" name="テキスト ボックス 1"/>
          <p:cNvSpPr txBox="1"/>
          <p:nvPr/>
        </p:nvSpPr>
        <p:spPr>
          <a:xfrm>
            <a:off x="260648" y="2993008"/>
            <a:ext cx="6457547" cy="276999"/>
          </a:xfrm>
          <a:prstGeom prst="rect">
            <a:avLst/>
          </a:prstGeom>
          <a:noFill/>
        </p:spPr>
        <p:txBody>
          <a:bodyPr wrap="square" rtlCol="0">
            <a:spAutoFit/>
          </a:bodyPr>
          <a:lstStyle/>
          <a:p>
            <a:r>
              <a:rPr lang="en-US" altLang="ja-JP" sz="1200" dirty="0">
                <a:latin typeface="+mn-ea"/>
              </a:rPr>
              <a:t> </a:t>
            </a:r>
            <a:r>
              <a:rPr lang="ja-JP" altLang="en-US" sz="1200" dirty="0">
                <a:latin typeface="+mn-ea"/>
              </a:rPr>
              <a:t>「</a:t>
            </a:r>
            <a:r>
              <a:rPr lang="ja-JP" altLang="en-US" sz="1200" b="1" dirty="0">
                <a:solidFill>
                  <a:schemeClr val="accent5"/>
                </a:solidFill>
                <a:latin typeface="+mn-ea"/>
              </a:rPr>
              <a:t>ﾊﾞﾘｱﾌﾘｰ法を含む関係施策について、</a:t>
            </a:r>
            <a:r>
              <a:rPr lang="en-US" altLang="ja-JP" sz="1200" b="1" dirty="0">
                <a:solidFill>
                  <a:schemeClr val="accent5"/>
                </a:solidFill>
                <a:latin typeface="+mn-ea"/>
              </a:rPr>
              <a:t>29</a:t>
            </a:r>
            <a:r>
              <a:rPr lang="ja-JP" altLang="en-US" sz="1200" b="1" dirty="0">
                <a:solidFill>
                  <a:schemeClr val="accent5"/>
                </a:solidFill>
                <a:latin typeface="+mn-ea"/>
              </a:rPr>
              <a:t>年度中に検討</a:t>
            </a:r>
            <a:r>
              <a:rPr lang="ja-JP" altLang="en-US" sz="1200" dirty="0">
                <a:latin typeface="+mn-ea"/>
              </a:rPr>
              <a:t>を行う等により、その</a:t>
            </a:r>
            <a:r>
              <a:rPr lang="ja-JP" altLang="en-US" sz="1200" b="1" dirty="0">
                <a:solidFill>
                  <a:schemeClr val="accent5"/>
                </a:solidFill>
                <a:latin typeface="+mn-ea"/>
              </a:rPr>
              <a:t>ｽﾊﾟｲﾗﾙｱｯﾌﾟ</a:t>
            </a:r>
            <a:r>
              <a:rPr lang="ja-JP" altLang="en-US" sz="1200" dirty="0">
                <a:latin typeface="+mn-ea"/>
              </a:rPr>
              <a:t>を図る」</a:t>
            </a:r>
            <a:endParaRPr lang="ja-JP" altLang="en-US" sz="1200" dirty="0"/>
          </a:p>
        </p:txBody>
      </p:sp>
      <p:sp>
        <p:nvSpPr>
          <p:cNvPr id="63" name="テキスト ボックス 62"/>
          <p:cNvSpPr txBox="1"/>
          <p:nvPr/>
        </p:nvSpPr>
        <p:spPr>
          <a:xfrm>
            <a:off x="-17859" y="1049030"/>
            <a:ext cx="2397602" cy="810478"/>
          </a:xfrm>
          <a:prstGeom prst="rect">
            <a:avLst/>
          </a:prstGeom>
          <a:noFill/>
        </p:spPr>
        <p:txBody>
          <a:bodyPr wrap="square" rtlCol="0">
            <a:spAutoFit/>
          </a:bodyPr>
          <a:lstStyle/>
          <a:p>
            <a:pPr marL="85725" indent="-85725">
              <a:lnSpc>
                <a:spcPts val="1400"/>
              </a:lnSpc>
              <a:buFont typeface="Wingdings" panose="05000000000000000000" pitchFamily="2" charset="2"/>
              <a:buChar char="p"/>
            </a:pPr>
            <a:r>
              <a:rPr lang="ja-JP" altLang="en-US" sz="1300" spc="-150" dirty="0" smtClean="0">
                <a:latin typeface="+mn-ea"/>
                <a:ea typeface="+mn-ea"/>
              </a:rPr>
              <a:t> </a:t>
            </a:r>
            <a:r>
              <a:rPr lang="ja-JP" altLang="en-US" sz="1300" spc="-170" dirty="0" smtClean="0">
                <a:latin typeface="+mn-ea"/>
                <a:ea typeface="+mn-ea"/>
              </a:rPr>
              <a:t>事故、トラブルの発生等を踏まえ、</a:t>
            </a:r>
            <a:r>
              <a:rPr lang="ja-JP" altLang="en-US" sz="1300" spc="-170" dirty="0" smtClean="0">
                <a:solidFill>
                  <a:srgbClr val="4472C4"/>
                </a:solidFill>
                <a:latin typeface="+mn-ea"/>
                <a:ea typeface="+mn-ea"/>
              </a:rPr>
              <a:t>既存施設を含む更なるハード対策</a:t>
            </a:r>
            <a:r>
              <a:rPr lang="ja-JP" altLang="en-US" sz="1300" spc="-170" dirty="0" smtClean="0">
                <a:latin typeface="+mn-ea"/>
                <a:ea typeface="+mn-ea"/>
              </a:rPr>
              <a:t>、</a:t>
            </a:r>
            <a:r>
              <a:rPr lang="ja-JP" altLang="en-US" sz="1300" spc="-150" dirty="0">
                <a:latin typeface="+mn-ea"/>
                <a:ea typeface="+mn-ea"/>
              </a:rPr>
              <a:t>また、</a:t>
            </a:r>
            <a:r>
              <a:rPr lang="ja-JP" altLang="en-US" sz="1300" spc="-150" dirty="0" smtClean="0">
                <a:solidFill>
                  <a:schemeClr val="accent5"/>
                </a:solidFill>
                <a:latin typeface="+mn-ea"/>
                <a:ea typeface="+mn-ea"/>
              </a:rPr>
              <a:t>旅客支援等のｿﾌﾄ対策を</a:t>
            </a:r>
            <a:endParaRPr lang="en-US" altLang="ja-JP" sz="1300" spc="-150" dirty="0" smtClean="0">
              <a:solidFill>
                <a:schemeClr val="accent5"/>
              </a:solidFill>
              <a:latin typeface="+mn-ea"/>
              <a:ea typeface="+mn-ea"/>
            </a:endParaRPr>
          </a:p>
          <a:p>
            <a:pPr>
              <a:lnSpc>
                <a:spcPts val="1400"/>
              </a:lnSpc>
            </a:pPr>
            <a:r>
              <a:rPr lang="ja-JP" altLang="en-US" sz="1300" spc="-150" dirty="0" smtClean="0">
                <a:solidFill>
                  <a:schemeClr val="accent5"/>
                </a:solidFill>
                <a:latin typeface="+mn-ea"/>
                <a:ea typeface="+mn-ea"/>
              </a:rPr>
              <a:t>　一体的に推進する必要</a:t>
            </a:r>
            <a:endParaRPr lang="ja-JP" altLang="en-US" sz="1300" spc="-120" dirty="0" smtClean="0">
              <a:latin typeface="+mn-ea"/>
              <a:ea typeface="+mn-ea"/>
            </a:endParaRPr>
          </a:p>
        </p:txBody>
      </p:sp>
      <p:sp>
        <p:nvSpPr>
          <p:cNvPr id="64" name="テキスト ボックス 63"/>
          <p:cNvSpPr txBox="1"/>
          <p:nvPr/>
        </p:nvSpPr>
        <p:spPr>
          <a:xfrm>
            <a:off x="2204864" y="815876"/>
            <a:ext cx="2448272" cy="292388"/>
          </a:xfrm>
          <a:prstGeom prst="rect">
            <a:avLst/>
          </a:prstGeom>
          <a:noFill/>
        </p:spPr>
        <p:txBody>
          <a:bodyPr wrap="square" rtlCol="0">
            <a:spAutoFit/>
          </a:bodyPr>
          <a:lstStyle/>
          <a:p>
            <a:pPr algn="ctr"/>
            <a:r>
              <a:rPr lang="ja-JP" altLang="en-US" sz="1300" dirty="0" smtClean="0">
                <a:latin typeface="+mn-ea"/>
                <a:ea typeface="+mn-ea"/>
              </a:rPr>
              <a:t>≪</a:t>
            </a:r>
            <a:r>
              <a:rPr lang="ja-JP" altLang="en-US" sz="1300" spc="-100" dirty="0" smtClean="0">
                <a:latin typeface="+mn-ea"/>
                <a:ea typeface="+mn-ea"/>
              </a:rPr>
              <a:t>課題②：</a:t>
            </a:r>
            <a:r>
              <a:rPr lang="ja-JP" altLang="en-US" sz="1300" spc="-100" dirty="0" smtClean="0">
                <a:solidFill>
                  <a:srgbClr val="FF0000"/>
                </a:solidFill>
                <a:latin typeface="+mn-ea"/>
                <a:ea typeface="+mn-ea"/>
              </a:rPr>
              <a:t>地域の取組の課題</a:t>
            </a:r>
            <a:r>
              <a:rPr lang="ja-JP" altLang="en-US" sz="1300" dirty="0" smtClean="0">
                <a:latin typeface="+mn-ea"/>
                <a:ea typeface="+mn-ea"/>
              </a:rPr>
              <a:t>≫</a:t>
            </a:r>
            <a:endParaRPr lang="en-US" altLang="ja-JP" sz="1300" dirty="0">
              <a:latin typeface="+mn-ea"/>
              <a:ea typeface="+mn-ea"/>
            </a:endParaRPr>
          </a:p>
        </p:txBody>
      </p:sp>
      <p:sp>
        <p:nvSpPr>
          <p:cNvPr id="66" name="正方形/長方形 65"/>
          <p:cNvSpPr/>
          <p:nvPr/>
        </p:nvSpPr>
        <p:spPr>
          <a:xfrm>
            <a:off x="2322898" y="850018"/>
            <a:ext cx="2201385" cy="17991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2238771" y="1044600"/>
            <a:ext cx="2443114" cy="810478"/>
          </a:xfrm>
          <a:prstGeom prst="rect">
            <a:avLst/>
          </a:prstGeom>
          <a:noFill/>
        </p:spPr>
        <p:txBody>
          <a:bodyPr wrap="square" rtlCol="0">
            <a:spAutoFit/>
          </a:bodyPr>
          <a:lstStyle/>
          <a:p>
            <a:pPr marL="85725" indent="-85725">
              <a:lnSpc>
                <a:spcPts val="1400"/>
              </a:lnSpc>
              <a:buFont typeface="Wingdings" panose="05000000000000000000" pitchFamily="2" charset="2"/>
              <a:buChar char="p"/>
              <a:tabLst>
                <a:tab pos="85725" algn="l"/>
              </a:tabLst>
            </a:pPr>
            <a:r>
              <a:rPr lang="ja-JP" altLang="en-US" sz="1300" dirty="0">
                <a:latin typeface="+mn-ea"/>
                <a:ea typeface="+mn-ea"/>
              </a:rPr>
              <a:t> </a:t>
            </a:r>
            <a:r>
              <a:rPr lang="ja-JP" altLang="en-US" sz="1300" dirty="0" smtClean="0">
                <a:latin typeface="+mn-ea"/>
                <a:ea typeface="+mn-ea"/>
              </a:rPr>
              <a:t>市町村</a:t>
            </a:r>
            <a:r>
              <a:rPr lang="en-US" altLang="ja-JP" sz="1000" spc="-100" dirty="0">
                <a:latin typeface="+mn-ea"/>
                <a:ea typeface="+mn-ea"/>
              </a:rPr>
              <a:t>(</a:t>
            </a:r>
            <a:r>
              <a:rPr lang="ja-JP" altLang="en-US" sz="1000" spc="-100" dirty="0">
                <a:latin typeface="+mn-ea"/>
                <a:ea typeface="+mn-ea"/>
              </a:rPr>
              <a:t>特別区を含む</a:t>
            </a:r>
            <a:r>
              <a:rPr lang="en-US" altLang="ja-JP" sz="1000" spc="-100" dirty="0">
                <a:latin typeface="+mn-ea"/>
                <a:ea typeface="+mn-ea"/>
              </a:rPr>
              <a:t>)</a:t>
            </a:r>
            <a:r>
              <a:rPr lang="ja-JP" altLang="en-US" sz="1300" dirty="0" smtClean="0">
                <a:latin typeface="+mn-ea"/>
                <a:ea typeface="+mn-ea"/>
              </a:rPr>
              <a:t>による</a:t>
            </a:r>
            <a:r>
              <a:rPr lang="ja-JP" altLang="en-US" sz="1300" dirty="0" smtClean="0">
                <a:solidFill>
                  <a:srgbClr val="4472C4"/>
                </a:solidFill>
                <a:latin typeface="+mn-ea"/>
                <a:ea typeface="+mn-ea"/>
              </a:rPr>
              <a:t>基本構想未作成</a:t>
            </a:r>
            <a:r>
              <a:rPr lang="ja-JP" altLang="en-US" sz="1300" dirty="0" smtClean="0">
                <a:latin typeface="+mn-ea"/>
                <a:ea typeface="+mn-ea"/>
              </a:rPr>
              <a:t>・</a:t>
            </a:r>
            <a:r>
              <a:rPr lang="ja-JP" altLang="en-US" sz="1300" dirty="0" smtClean="0">
                <a:solidFill>
                  <a:srgbClr val="4472C4"/>
                </a:solidFill>
                <a:latin typeface="+mn-ea"/>
                <a:ea typeface="+mn-ea"/>
              </a:rPr>
              <a:t>フォローアップ</a:t>
            </a:r>
            <a:endParaRPr lang="en-US" altLang="ja-JP" sz="1300" dirty="0" smtClean="0">
              <a:solidFill>
                <a:srgbClr val="4472C4"/>
              </a:solidFill>
              <a:latin typeface="+mn-ea"/>
              <a:ea typeface="+mn-ea"/>
            </a:endParaRPr>
          </a:p>
          <a:p>
            <a:pPr>
              <a:lnSpc>
                <a:spcPts val="1400"/>
              </a:lnSpc>
              <a:tabLst>
                <a:tab pos="85725" algn="l"/>
              </a:tabLst>
            </a:pPr>
            <a:r>
              <a:rPr lang="ja-JP" altLang="en-US" sz="1300" dirty="0" smtClean="0">
                <a:solidFill>
                  <a:srgbClr val="4472C4"/>
                </a:solidFill>
                <a:latin typeface="+mn-ea"/>
                <a:ea typeface="+mn-ea"/>
              </a:rPr>
              <a:t>　不足</a:t>
            </a:r>
            <a:r>
              <a:rPr lang="ja-JP" altLang="en-US" sz="1300" dirty="0" smtClean="0">
                <a:latin typeface="+mn-ea"/>
                <a:ea typeface="+mn-ea"/>
              </a:rPr>
              <a:t>等により、地域における</a:t>
            </a:r>
            <a:endParaRPr lang="en-US" altLang="ja-JP" sz="1300" dirty="0" smtClean="0">
              <a:latin typeface="+mn-ea"/>
              <a:ea typeface="+mn-ea"/>
            </a:endParaRPr>
          </a:p>
          <a:p>
            <a:pPr>
              <a:lnSpc>
                <a:spcPts val="1400"/>
              </a:lnSpc>
              <a:tabLst>
                <a:tab pos="85725" algn="l"/>
              </a:tabLst>
            </a:pPr>
            <a:r>
              <a:rPr lang="ja-JP" altLang="en-US" sz="1300" dirty="0">
                <a:solidFill>
                  <a:srgbClr val="4472C4"/>
                </a:solidFill>
                <a:latin typeface="+mn-ea"/>
                <a:ea typeface="+mn-ea"/>
              </a:rPr>
              <a:t>　</a:t>
            </a:r>
            <a:r>
              <a:rPr lang="ja-JP" altLang="en-US" sz="1300" dirty="0" smtClean="0">
                <a:solidFill>
                  <a:srgbClr val="4472C4"/>
                </a:solidFill>
                <a:latin typeface="+mn-ea"/>
                <a:ea typeface="+mn-ea"/>
              </a:rPr>
              <a:t>ﾊﾞﾘｱﾌﾘｰ化が不十分</a:t>
            </a:r>
            <a:endParaRPr lang="ja-JP" altLang="en-US" sz="1300" dirty="0" smtClean="0">
              <a:solidFill>
                <a:srgbClr val="FF0000"/>
              </a:solidFill>
              <a:latin typeface="+mn-ea"/>
              <a:ea typeface="+mn-ea"/>
            </a:endParaRPr>
          </a:p>
        </p:txBody>
      </p:sp>
      <p:sp>
        <p:nvSpPr>
          <p:cNvPr id="68" name="正方形/長方形 67"/>
          <p:cNvSpPr/>
          <p:nvPr/>
        </p:nvSpPr>
        <p:spPr>
          <a:xfrm>
            <a:off x="4581128" y="847627"/>
            <a:ext cx="2201385" cy="18015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テキスト ボックス 87"/>
          <p:cNvSpPr txBox="1"/>
          <p:nvPr/>
        </p:nvSpPr>
        <p:spPr>
          <a:xfrm>
            <a:off x="-27384" y="5432572"/>
            <a:ext cx="5987537" cy="451406"/>
          </a:xfrm>
          <a:prstGeom prst="rect">
            <a:avLst/>
          </a:prstGeom>
          <a:noFill/>
        </p:spPr>
        <p:txBody>
          <a:bodyPr wrap="none" rtlCol="0">
            <a:spAutoFit/>
          </a:bodyPr>
          <a:lstStyle/>
          <a:p>
            <a:pPr>
              <a:lnSpc>
                <a:spcPts val="1400"/>
              </a:lnSpc>
            </a:pPr>
            <a:r>
              <a:rPr lang="ja-JP" altLang="en-US" sz="1300" dirty="0" smtClean="0">
                <a:latin typeface="+mn-ea"/>
              </a:rPr>
              <a:t>　○市町村がバリアフリー方針を定める</a:t>
            </a:r>
            <a:r>
              <a:rPr lang="ja-JP" altLang="en-US" sz="1300" u="sng" dirty="0" smtClean="0">
                <a:solidFill>
                  <a:schemeClr val="accent2"/>
                </a:solidFill>
                <a:latin typeface="+mn-ea"/>
              </a:rPr>
              <a:t>マスタープラン制度を創設</a:t>
            </a:r>
            <a:endParaRPr lang="en-US" altLang="ja-JP" sz="1100" u="sng" dirty="0" smtClean="0">
              <a:solidFill>
                <a:schemeClr val="accent2"/>
              </a:solidFill>
              <a:latin typeface="+mn-ea"/>
              <a:ea typeface="+mn-ea"/>
            </a:endParaRPr>
          </a:p>
          <a:p>
            <a:pPr>
              <a:lnSpc>
                <a:spcPts val="1400"/>
              </a:lnSpc>
            </a:pPr>
            <a:r>
              <a:rPr lang="en-US" altLang="ja-JP" sz="1100" dirty="0">
                <a:latin typeface="+mn-ea"/>
                <a:ea typeface="+mn-ea"/>
              </a:rPr>
              <a:t> </a:t>
            </a:r>
            <a:r>
              <a:rPr lang="en-US" altLang="ja-JP" sz="1100" dirty="0" smtClean="0">
                <a:latin typeface="+mn-ea"/>
                <a:ea typeface="+mn-ea"/>
              </a:rPr>
              <a:t>   </a:t>
            </a:r>
            <a:r>
              <a:rPr lang="ja-JP" altLang="en-US" sz="1100" dirty="0" smtClean="0">
                <a:latin typeface="+mn-ea"/>
                <a:ea typeface="+mn-ea"/>
              </a:rPr>
              <a:t>　　　　　　　　　</a:t>
            </a:r>
            <a:r>
              <a:rPr lang="en-US" altLang="ja-JP" sz="1100" dirty="0" smtClean="0">
                <a:latin typeface="+mn-ea"/>
                <a:ea typeface="+mn-ea"/>
              </a:rPr>
              <a:t> (</a:t>
            </a:r>
            <a:r>
              <a:rPr lang="ja-JP" altLang="en-US" sz="1100" dirty="0" smtClean="0">
                <a:solidFill>
                  <a:srgbClr val="4472C4"/>
                </a:solidFill>
                <a:latin typeface="+mn-ea"/>
                <a:ea typeface="+mn-ea"/>
              </a:rPr>
              <a:t>協議会等における調整</a:t>
            </a:r>
            <a:r>
              <a:rPr lang="ja-JP" altLang="en-US" sz="1100" dirty="0" smtClean="0">
                <a:latin typeface="+mn-ea"/>
                <a:ea typeface="+mn-ea"/>
              </a:rPr>
              <a:t>、</a:t>
            </a:r>
            <a:r>
              <a:rPr lang="ja-JP" altLang="en-US" sz="1100" dirty="0" smtClean="0">
                <a:solidFill>
                  <a:srgbClr val="4472C4"/>
                </a:solidFill>
                <a:latin typeface="+mn-ea"/>
                <a:ea typeface="+mn-ea"/>
              </a:rPr>
              <a:t>都道府県によるサポート</a:t>
            </a:r>
            <a:r>
              <a:rPr lang="ja-JP" altLang="en-US" sz="1100" dirty="0" smtClean="0">
                <a:latin typeface="+mn-ea"/>
                <a:ea typeface="+mn-ea"/>
              </a:rPr>
              <a:t>、</a:t>
            </a:r>
            <a:r>
              <a:rPr lang="ja-JP" altLang="en-US" sz="1100" dirty="0" smtClean="0">
                <a:solidFill>
                  <a:srgbClr val="4472C4"/>
                </a:solidFill>
                <a:latin typeface="+mn-ea"/>
                <a:ea typeface="+mn-ea"/>
              </a:rPr>
              <a:t>作成経費支援</a:t>
            </a:r>
            <a:r>
              <a:rPr lang="en-US" altLang="ja-JP" sz="1100" dirty="0" smtClean="0">
                <a:solidFill>
                  <a:srgbClr val="4472C4"/>
                </a:solidFill>
                <a:latin typeface="+mn-ea"/>
                <a:ea typeface="+mn-ea"/>
              </a:rPr>
              <a:t>(※</a:t>
            </a:r>
            <a:r>
              <a:rPr lang="ja-JP" altLang="en-US" sz="1100" dirty="0" smtClean="0">
                <a:solidFill>
                  <a:srgbClr val="4472C4"/>
                </a:solidFill>
                <a:latin typeface="+mn-ea"/>
                <a:ea typeface="+mn-ea"/>
              </a:rPr>
              <a:t>予算関連</a:t>
            </a:r>
            <a:r>
              <a:rPr lang="en-US" altLang="ja-JP" sz="1100" dirty="0" smtClean="0">
                <a:solidFill>
                  <a:srgbClr val="4472C4"/>
                </a:solidFill>
                <a:latin typeface="+mn-ea"/>
                <a:ea typeface="+mn-ea"/>
              </a:rPr>
              <a:t>)</a:t>
            </a:r>
            <a:r>
              <a:rPr lang="ja-JP" altLang="en-US" sz="1100" dirty="0" smtClean="0">
                <a:latin typeface="+mn-ea"/>
                <a:ea typeface="+mn-ea"/>
              </a:rPr>
              <a:t>）</a:t>
            </a:r>
            <a:endParaRPr lang="en-US" altLang="ja-JP" sz="1100" dirty="0">
              <a:latin typeface="+mn-ea"/>
              <a:ea typeface="+mn-ea"/>
            </a:endParaRPr>
          </a:p>
        </p:txBody>
      </p:sp>
      <p:sp>
        <p:nvSpPr>
          <p:cNvPr id="84" name="テキスト ボックス 83"/>
          <p:cNvSpPr txBox="1"/>
          <p:nvPr/>
        </p:nvSpPr>
        <p:spPr>
          <a:xfrm>
            <a:off x="44624" y="593502"/>
            <a:ext cx="6729556" cy="271869"/>
          </a:xfrm>
          <a:prstGeom prst="rect">
            <a:avLst/>
          </a:prstGeom>
          <a:noFill/>
        </p:spPr>
        <p:txBody>
          <a:bodyPr wrap="square" rtlCol="0">
            <a:spAutoFit/>
          </a:bodyPr>
          <a:lstStyle/>
          <a:p>
            <a:pPr marL="180975" indent="-180975">
              <a:lnSpc>
                <a:spcPts val="1400"/>
              </a:lnSpc>
            </a:pPr>
            <a:r>
              <a:rPr lang="en-US" altLang="ja-JP" sz="1200" spc="-120" dirty="0" smtClean="0">
                <a:latin typeface="+mn-ea"/>
                <a:ea typeface="+mn-ea"/>
              </a:rPr>
              <a:t>2020</a:t>
            </a:r>
            <a:r>
              <a:rPr lang="ja-JP" altLang="en-US" sz="1200" spc="-120" dirty="0">
                <a:latin typeface="+mn-ea"/>
                <a:ea typeface="+mn-ea"/>
              </a:rPr>
              <a:t>年</a:t>
            </a:r>
            <a:r>
              <a:rPr lang="ja-JP" altLang="en-US" sz="1200" spc="-120" dirty="0" smtClean="0">
                <a:latin typeface="+mn-ea"/>
                <a:ea typeface="+mn-ea"/>
              </a:rPr>
              <a:t>東京ﾊﾟﾗ</a:t>
            </a:r>
            <a:r>
              <a:rPr lang="ja-JP" altLang="en-US" sz="1200" spc="-120" dirty="0">
                <a:latin typeface="+mn-ea"/>
                <a:ea typeface="+mn-ea"/>
              </a:rPr>
              <a:t>大会の開催を契機とした</a:t>
            </a:r>
            <a:r>
              <a:rPr lang="ja-JP" altLang="en-US" sz="1200" b="1" u="sng" spc="-120" dirty="0">
                <a:solidFill>
                  <a:schemeClr val="accent5"/>
                </a:solidFill>
                <a:latin typeface="+mn-ea"/>
                <a:ea typeface="+mn-ea"/>
              </a:rPr>
              <a:t>共生社会の</a:t>
            </a:r>
            <a:r>
              <a:rPr lang="ja-JP" altLang="en-US" sz="1200" b="1" u="sng" spc="-120" dirty="0" smtClean="0">
                <a:solidFill>
                  <a:schemeClr val="accent5"/>
                </a:solidFill>
                <a:latin typeface="+mn-ea"/>
                <a:ea typeface="+mn-ea"/>
              </a:rPr>
              <a:t>実現</a:t>
            </a:r>
            <a:r>
              <a:rPr lang="ja-JP" altLang="en-US" sz="1200" spc="-120" dirty="0" smtClean="0">
                <a:latin typeface="+mn-ea"/>
                <a:ea typeface="+mn-ea"/>
              </a:rPr>
              <a:t>、</a:t>
            </a:r>
            <a:r>
              <a:rPr lang="ja-JP" altLang="en-US" sz="1200" spc="-210" dirty="0" smtClean="0">
                <a:latin typeface="+mn-ea"/>
                <a:ea typeface="+mn-ea"/>
              </a:rPr>
              <a:t>高齢者</a:t>
            </a:r>
            <a:r>
              <a:rPr lang="ja-JP" altLang="en-US" sz="1200" spc="-210" dirty="0">
                <a:latin typeface="+mn-ea"/>
                <a:ea typeface="+mn-ea"/>
              </a:rPr>
              <a:t>、障害者</a:t>
            </a:r>
            <a:r>
              <a:rPr lang="ja-JP" altLang="en-US" sz="1200" spc="-210" dirty="0" smtClean="0">
                <a:latin typeface="+mn-ea"/>
                <a:ea typeface="+mn-ea"/>
              </a:rPr>
              <a:t>等も含んだ</a:t>
            </a:r>
            <a:r>
              <a:rPr lang="ja-JP" altLang="en-US" sz="1200" b="1" u="sng" spc="-210" dirty="0" smtClean="0">
                <a:solidFill>
                  <a:srgbClr val="4472C4"/>
                </a:solidFill>
                <a:latin typeface="+mn-ea"/>
                <a:ea typeface="+mn-ea"/>
              </a:rPr>
              <a:t>一億</a:t>
            </a:r>
            <a:r>
              <a:rPr lang="ja-JP" altLang="en-US" sz="1200" b="1" u="sng" spc="-210" dirty="0">
                <a:solidFill>
                  <a:srgbClr val="4472C4"/>
                </a:solidFill>
                <a:latin typeface="+mn-ea"/>
                <a:ea typeface="+mn-ea"/>
              </a:rPr>
              <a:t>総活躍社会の実現</a:t>
            </a:r>
            <a:r>
              <a:rPr lang="ja-JP" altLang="en-US" sz="1200" spc="-210" dirty="0">
                <a:latin typeface="+mn-ea"/>
                <a:ea typeface="+mn-ea"/>
              </a:rPr>
              <a:t>の必要性</a:t>
            </a:r>
            <a:endParaRPr lang="en-US" altLang="ja-JP" sz="1200" spc="-210" dirty="0">
              <a:latin typeface="+mn-ea"/>
              <a:ea typeface="+mn-ea"/>
            </a:endParaRPr>
          </a:p>
        </p:txBody>
      </p:sp>
      <p:sp>
        <p:nvSpPr>
          <p:cNvPr id="56" name="下矢印 55"/>
          <p:cNvSpPr/>
          <p:nvPr/>
        </p:nvSpPr>
        <p:spPr>
          <a:xfrm rot="16200000">
            <a:off x="2685969" y="6247425"/>
            <a:ext cx="441934" cy="108000"/>
          </a:xfrm>
          <a:prstGeom prst="downArrow">
            <a:avLst/>
          </a:prstGeom>
          <a:no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solidFill>
                <a:schemeClr val="accent2"/>
              </a:solidFill>
            </a:endParaRPr>
          </a:p>
        </p:txBody>
      </p:sp>
      <p:sp>
        <p:nvSpPr>
          <p:cNvPr id="15" name="正方形/長方形 14"/>
          <p:cNvSpPr/>
          <p:nvPr/>
        </p:nvSpPr>
        <p:spPr>
          <a:xfrm>
            <a:off x="302176" y="6418575"/>
            <a:ext cx="2558920" cy="900246"/>
          </a:xfrm>
          <a:prstGeom prst="rect">
            <a:avLst/>
          </a:prstGeom>
        </p:spPr>
        <p:txBody>
          <a:bodyPr wrap="square">
            <a:spAutoFit/>
          </a:bodyPr>
          <a:lstStyle/>
          <a:p>
            <a:r>
              <a:rPr lang="en-US" altLang="ja-JP" sz="1050" spc="-120" dirty="0" smtClean="0">
                <a:solidFill>
                  <a:schemeClr val="accent2"/>
                </a:solidFill>
                <a:latin typeface="+mn-ea"/>
              </a:rPr>
              <a:t>※</a:t>
            </a:r>
            <a:r>
              <a:rPr lang="ja-JP" altLang="en-US" sz="1050" spc="-120" dirty="0" smtClean="0">
                <a:solidFill>
                  <a:schemeClr val="accent2"/>
                </a:solidFill>
                <a:latin typeface="+mn-ea"/>
              </a:rPr>
              <a:t>対象地区内　　</a:t>
            </a:r>
            <a:endParaRPr lang="en-US" altLang="ja-JP" sz="1050" spc="-120" dirty="0" smtClean="0">
              <a:solidFill>
                <a:schemeClr val="accent2"/>
              </a:solidFill>
              <a:latin typeface="+mn-ea"/>
            </a:endParaRPr>
          </a:p>
          <a:p>
            <a:r>
              <a:rPr lang="ja-JP" altLang="en-US" sz="1050" spc="-120" dirty="0" smtClean="0">
                <a:solidFill>
                  <a:schemeClr val="accent2"/>
                </a:solidFill>
                <a:latin typeface="+mn-ea"/>
              </a:rPr>
              <a:t>　・公共交通事業者等の事前届出を通じた</a:t>
            </a:r>
            <a:endParaRPr lang="en-US" altLang="ja-JP" sz="1050" spc="-120" dirty="0" smtClean="0">
              <a:solidFill>
                <a:schemeClr val="accent2"/>
              </a:solidFill>
              <a:latin typeface="+mn-ea"/>
            </a:endParaRPr>
          </a:p>
          <a:p>
            <a:r>
              <a:rPr lang="ja-JP" altLang="en-US" sz="1050" spc="-120" dirty="0">
                <a:solidFill>
                  <a:schemeClr val="accent2"/>
                </a:solidFill>
                <a:latin typeface="+mn-ea"/>
              </a:rPr>
              <a:t>　</a:t>
            </a:r>
            <a:r>
              <a:rPr lang="ja-JP" altLang="en-US" sz="1050" spc="-120" dirty="0" smtClean="0">
                <a:solidFill>
                  <a:schemeClr val="accent2"/>
                </a:solidFill>
                <a:latin typeface="+mn-ea"/>
              </a:rPr>
              <a:t>　交通結節点の調整</a:t>
            </a:r>
            <a:endParaRPr lang="en-US" altLang="ja-JP" sz="1050" spc="-120" dirty="0" smtClean="0">
              <a:solidFill>
                <a:schemeClr val="accent2"/>
              </a:solidFill>
              <a:latin typeface="+mn-ea"/>
            </a:endParaRPr>
          </a:p>
          <a:p>
            <a:r>
              <a:rPr lang="ja-JP" altLang="en-US" sz="1050" spc="-120" dirty="0">
                <a:solidFill>
                  <a:schemeClr val="accent2"/>
                </a:solidFill>
                <a:latin typeface="+mn-ea"/>
              </a:rPr>
              <a:t>　・</a:t>
            </a:r>
            <a:r>
              <a:rPr lang="ja-JP" altLang="en-US" sz="1050" spc="-120" dirty="0" smtClean="0">
                <a:solidFill>
                  <a:schemeClr val="accent2"/>
                </a:solidFill>
                <a:latin typeface="+mn-ea"/>
              </a:rPr>
              <a:t>ﾊﾞﾘｱﾌﾘｰﾏｯﾌﾟ作成に対する地区内事業者等</a:t>
            </a:r>
            <a:endParaRPr lang="en-US" altLang="ja-JP" sz="1050" spc="-120" dirty="0" smtClean="0">
              <a:solidFill>
                <a:schemeClr val="accent2"/>
              </a:solidFill>
              <a:latin typeface="+mn-ea"/>
            </a:endParaRPr>
          </a:p>
          <a:p>
            <a:r>
              <a:rPr lang="ja-JP" altLang="en-US" sz="1050" spc="-120" dirty="0">
                <a:solidFill>
                  <a:schemeClr val="accent2"/>
                </a:solidFill>
                <a:latin typeface="+mn-ea"/>
              </a:rPr>
              <a:t>　</a:t>
            </a:r>
            <a:r>
              <a:rPr lang="ja-JP" altLang="en-US" sz="1050" spc="-120" dirty="0" smtClean="0">
                <a:solidFill>
                  <a:schemeClr val="accent2"/>
                </a:solidFill>
                <a:latin typeface="+mn-ea"/>
              </a:rPr>
              <a:t>　の情報提供</a:t>
            </a:r>
            <a:endParaRPr lang="ja-JP" altLang="en-US" sz="1050" spc="-120" dirty="0">
              <a:solidFill>
                <a:schemeClr val="accent2"/>
              </a:solidFill>
              <a:latin typeface="+mn-ea"/>
            </a:endParaRPr>
          </a:p>
        </p:txBody>
      </p:sp>
      <p:sp>
        <p:nvSpPr>
          <p:cNvPr id="58" name="下矢印 57"/>
          <p:cNvSpPr/>
          <p:nvPr/>
        </p:nvSpPr>
        <p:spPr>
          <a:xfrm rot="16200000">
            <a:off x="4700144" y="6257379"/>
            <a:ext cx="441934" cy="108000"/>
          </a:xfrm>
          <a:prstGeom prst="downArrow">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solidFill>
                <a:schemeClr val="accent2"/>
              </a:solidFill>
            </a:endParaRPr>
          </a:p>
        </p:txBody>
      </p:sp>
      <p:sp>
        <p:nvSpPr>
          <p:cNvPr id="59" name="正方形/長方形 58"/>
          <p:cNvSpPr/>
          <p:nvPr/>
        </p:nvSpPr>
        <p:spPr>
          <a:xfrm>
            <a:off x="5013176" y="6132728"/>
            <a:ext cx="1250355" cy="34587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1050" dirty="0" smtClean="0">
                <a:solidFill>
                  <a:schemeClr val="tx1"/>
                </a:solidFill>
                <a:latin typeface="+mn-ea"/>
              </a:rPr>
              <a:t>地区内事業者等</a:t>
            </a:r>
            <a:endParaRPr lang="en-US" altLang="ja-JP" sz="1050" dirty="0" smtClean="0">
              <a:solidFill>
                <a:schemeClr val="tx1"/>
              </a:solidFill>
              <a:latin typeface="+mn-ea"/>
            </a:endParaRPr>
          </a:p>
          <a:p>
            <a:pPr algn="ctr"/>
            <a:r>
              <a:rPr lang="ja-JP" altLang="en-US" sz="1050" dirty="0">
                <a:solidFill>
                  <a:schemeClr val="tx1"/>
                </a:solidFill>
                <a:latin typeface="+mn-ea"/>
              </a:rPr>
              <a:t>に</a:t>
            </a:r>
            <a:r>
              <a:rPr lang="ja-JP" altLang="en-US" sz="1050" dirty="0" smtClean="0">
                <a:solidFill>
                  <a:schemeClr val="tx1"/>
                </a:solidFill>
                <a:latin typeface="+mn-ea"/>
              </a:rPr>
              <a:t>よる事業実施</a:t>
            </a:r>
            <a:endParaRPr lang="ja-JP" altLang="en-US" sz="1050" dirty="0">
              <a:solidFill>
                <a:schemeClr val="tx1"/>
              </a:solidFill>
              <a:latin typeface="+mn-ea"/>
            </a:endParaRPr>
          </a:p>
        </p:txBody>
      </p:sp>
      <p:sp>
        <p:nvSpPr>
          <p:cNvPr id="19" name="曲折矢印 18"/>
          <p:cNvSpPr/>
          <p:nvPr/>
        </p:nvSpPr>
        <p:spPr>
          <a:xfrm rot="10800000">
            <a:off x="6265598" y="6565206"/>
            <a:ext cx="376620" cy="529491"/>
          </a:xfrm>
          <a:prstGeom prst="bentArrow">
            <a:avLst/>
          </a:prstGeom>
          <a:solidFill>
            <a:schemeClr val="bg1"/>
          </a:solid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2" name="曲折矢印 61"/>
          <p:cNvSpPr/>
          <p:nvPr/>
        </p:nvSpPr>
        <p:spPr>
          <a:xfrm rot="5400000">
            <a:off x="6339313" y="6264708"/>
            <a:ext cx="288249" cy="312751"/>
          </a:xfrm>
          <a:custGeom>
            <a:avLst/>
            <a:gdLst>
              <a:gd name="connsiteX0" fmla="*/ 0 w 580390"/>
              <a:gd name="connsiteY0" fmla="*/ 350170 h 350170"/>
              <a:gd name="connsiteX1" fmla="*/ 0 w 580390"/>
              <a:gd name="connsiteY1" fmla="*/ 196971 h 350170"/>
              <a:gd name="connsiteX2" fmla="*/ 153199 w 580390"/>
              <a:gd name="connsiteY2" fmla="*/ 43772 h 350170"/>
              <a:gd name="connsiteX3" fmla="*/ 492848 w 580390"/>
              <a:gd name="connsiteY3" fmla="*/ 43771 h 350170"/>
              <a:gd name="connsiteX4" fmla="*/ 492848 w 580390"/>
              <a:gd name="connsiteY4" fmla="*/ 0 h 350170"/>
              <a:gd name="connsiteX5" fmla="*/ 580390 w 580390"/>
              <a:gd name="connsiteY5" fmla="*/ 87543 h 350170"/>
              <a:gd name="connsiteX6" fmla="*/ 492848 w 580390"/>
              <a:gd name="connsiteY6" fmla="*/ 175085 h 350170"/>
              <a:gd name="connsiteX7" fmla="*/ 492848 w 580390"/>
              <a:gd name="connsiteY7" fmla="*/ 131314 h 350170"/>
              <a:gd name="connsiteX8" fmla="*/ 153199 w 580390"/>
              <a:gd name="connsiteY8" fmla="*/ 131314 h 350170"/>
              <a:gd name="connsiteX9" fmla="*/ 87542 w 580390"/>
              <a:gd name="connsiteY9" fmla="*/ 196971 h 350170"/>
              <a:gd name="connsiteX10" fmla="*/ 87543 w 580390"/>
              <a:gd name="connsiteY10" fmla="*/ 350170 h 350170"/>
              <a:gd name="connsiteX11" fmla="*/ 0 w 580390"/>
              <a:gd name="connsiteY11" fmla="*/ 350170 h 350170"/>
              <a:gd name="connsiteX0" fmla="*/ 0 w 580390"/>
              <a:gd name="connsiteY0" fmla="*/ 350170 h 350170"/>
              <a:gd name="connsiteX1" fmla="*/ 0 w 580390"/>
              <a:gd name="connsiteY1" fmla="*/ 196971 h 350170"/>
              <a:gd name="connsiteX2" fmla="*/ 153199 w 580390"/>
              <a:gd name="connsiteY2" fmla="*/ 43772 h 350170"/>
              <a:gd name="connsiteX3" fmla="*/ 492848 w 580390"/>
              <a:gd name="connsiteY3" fmla="*/ 43771 h 350170"/>
              <a:gd name="connsiteX4" fmla="*/ 492848 w 580390"/>
              <a:gd name="connsiteY4" fmla="*/ 0 h 350170"/>
              <a:gd name="connsiteX5" fmla="*/ 580390 w 580390"/>
              <a:gd name="connsiteY5" fmla="*/ 87543 h 350170"/>
              <a:gd name="connsiteX6" fmla="*/ 492848 w 580390"/>
              <a:gd name="connsiteY6" fmla="*/ 175085 h 350170"/>
              <a:gd name="connsiteX7" fmla="*/ 153199 w 580390"/>
              <a:gd name="connsiteY7" fmla="*/ 131314 h 350170"/>
              <a:gd name="connsiteX8" fmla="*/ 87542 w 580390"/>
              <a:gd name="connsiteY8" fmla="*/ 196971 h 350170"/>
              <a:gd name="connsiteX9" fmla="*/ 87543 w 580390"/>
              <a:gd name="connsiteY9" fmla="*/ 350170 h 350170"/>
              <a:gd name="connsiteX10" fmla="*/ 0 w 580390"/>
              <a:gd name="connsiteY10" fmla="*/ 350170 h 350170"/>
              <a:gd name="connsiteX0" fmla="*/ 0 w 492848"/>
              <a:gd name="connsiteY0" fmla="*/ 350170 h 350170"/>
              <a:gd name="connsiteX1" fmla="*/ 0 w 492848"/>
              <a:gd name="connsiteY1" fmla="*/ 196971 h 350170"/>
              <a:gd name="connsiteX2" fmla="*/ 153199 w 492848"/>
              <a:gd name="connsiteY2" fmla="*/ 43772 h 350170"/>
              <a:gd name="connsiteX3" fmla="*/ 492848 w 492848"/>
              <a:gd name="connsiteY3" fmla="*/ 43771 h 350170"/>
              <a:gd name="connsiteX4" fmla="*/ 492848 w 492848"/>
              <a:gd name="connsiteY4" fmla="*/ 0 h 350170"/>
              <a:gd name="connsiteX5" fmla="*/ 492848 w 492848"/>
              <a:gd name="connsiteY5" fmla="*/ 175085 h 350170"/>
              <a:gd name="connsiteX6" fmla="*/ 153199 w 492848"/>
              <a:gd name="connsiteY6" fmla="*/ 131314 h 350170"/>
              <a:gd name="connsiteX7" fmla="*/ 87542 w 492848"/>
              <a:gd name="connsiteY7" fmla="*/ 196971 h 350170"/>
              <a:gd name="connsiteX8" fmla="*/ 87543 w 492848"/>
              <a:gd name="connsiteY8" fmla="*/ 350170 h 350170"/>
              <a:gd name="connsiteX9" fmla="*/ 0 w 492848"/>
              <a:gd name="connsiteY9" fmla="*/ 350170 h 350170"/>
              <a:gd name="connsiteX0" fmla="*/ 0 w 492848"/>
              <a:gd name="connsiteY0" fmla="*/ 306399 h 306399"/>
              <a:gd name="connsiteX1" fmla="*/ 0 w 492848"/>
              <a:gd name="connsiteY1" fmla="*/ 153200 h 306399"/>
              <a:gd name="connsiteX2" fmla="*/ 153199 w 492848"/>
              <a:gd name="connsiteY2" fmla="*/ 1 h 306399"/>
              <a:gd name="connsiteX3" fmla="*/ 492848 w 492848"/>
              <a:gd name="connsiteY3" fmla="*/ 0 h 306399"/>
              <a:gd name="connsiteX4" fmla="*/ 492848 w 492848"/>
              <a:gd name="connsiteY4" fmla="*/ 131314 h 306399"/>
              <a:gd name="connsiteX5" fmla="*/ 153199 w 492848"/>
              <a:gd name="connsiteY5" fmla="*/ 87543 h 306399"/>
              <a:gd name="connsiteX6" fmla="*/ 87542 w 492848"/>
              <a:gd name="connsiteY6" fmla="*/ 153200 h 306399"/>
              <a:gd name="connsiteX7" fmla="*/ 87543 w 492848"/>
              <a:gd name="connsiteY7" fmla="*/ 306399 h 306399"/>
              <a:gd name="connsiteX8" fmla="*/ 0 w 492848"/>
              <a:gd name="connsiteY8" fmla="*/ 306399 h 306399"/>
              <a:gd name="connsiteX0" fmla="*/ 0 w 492848"/>
              <a:gd name="connsiteY0" fmla="*/ 306399 h 306399"/>
              <a:gd name="connsiteX1" fmla="*/ 0 w 492848"/>
              <a:gd name="connsiteY1" fmla="*/ 153200 h 306399"/>
              <a:gd name="connsiteX2" fmla="*/ 153199 w 492848"/>
              <a:gd name="connsiteY2" fmla="*/ 1 h 306399"/>
              <a:gd name="connsiteX3" fmla="*/ 492848 w 492848"/>
              <a:gd name="connsiteY3" fmla="*/ 0 h 306399"/>
              <a:gd name="connsiteX4" fmla="*/ 483326 w 492848"/>
              <a:gd name="connsiteY4" fmla="*/ 93214 h 306399"/>
              <a:gd name="connsiteX5" fmla="*/ 153199 w 492848"/>
              <a:gd name="connsiteY5" fmla="*/ 87543 h 306399"/>
              <a:gd name="connsiteX6" fmla="*/ 87542 w 492848"/>
              <a:gd name="connsiteY6" fmla="*/ 153200 h 306399"/>
              <a:gd name="connsiteX7" fmla="*/ 87543 w 492848"/>
              <a:gd name="connsiteY7" fmla="*/ 306399 h 306399"/>
              <a:gd name="connsiteX8" fmla="*/ 0 w 492848"/>
              <a:gd name="connsiteY8" fmla="*/ 306399 h 306399"/>
              <a:gd name="connsiteX0" fmla="*/ 0 w 483326"/>
              <a:gd name="connsiteY0" fmla="*/ 315925 h 315925"/>
              <a:gd name="connsiteX1" fmla="*/ 0 w 483326"/>
              <a:gd name="connsiteY1" fmla="*/ 162726 h 315925"/>
              <a:gd name="connsiteX2" fmla="*/ 153199 w 483326"/>
              <a:gd name="connsiteY2" fmla="*/ 9527 h 315925"/>
              <a:gd name="connsiteX3" fmla="*/ 407126 w 483326"/>
              <a:gd name="connsiteY3" fmla="*/ 0 h 315925"/>
              <a:gd name="connsiteX4" fmla="*/ 483326 w 483326"/>
              <a:gd name="connsiteY4" fmla="*/ 102740 h 315925"/>
              <a:gd name="connsiteX5" fmla="*/ 153199 w 483326"/>
              <a:gd name="connsiteY5" fmla="*/ 97069 h 315925"/>
              <a:gd name="connsiteX6" fmla="*/ 87542 w 483326"/>
              <a:gd name="connsiteY6" fmla="*/ 162726 h 315925"/>
              <a:gd name="connsiteX7" fmla="*/ 87543 w 483326"/>
              <a:gd name="connsiteY7" fmla="*/ 315925 h 315925"/>
              <a:gd name="connsiteX8" fmla="*/ 0 w 483326"/>
              <a:gd name="connsiteY8" fmla="*/ 315925 h 315925"/>
              <a:gd name="connsiteX0" fmla="*/ 0 w 435704"/>
              <a:gd name="connsiteY0" fmla="*/ 315925 h 315925"/>
              <a:gd name="connsiteX1" fmla="*/ 0 w 435704"/>
              <a:gd name="connsiteY1" fmla="*/ 162726 h 315925"/>
              <a:gd name="connsiteX2" fmla="*/ 153199 w 435704"/>
              <a:gd name="connsiteY2" fmla="*/ 9527 h 315925"/>
              <a:gd name="connsiteX3" fmla="*/ 407126 w 435704"/>
              <a:gd name="connsiteY3" fmla="*/ 0 h 315925"/>
              <a:gd name="connsiteX4" fmla="*/ 435704 w 435704"/>
              <a:gd name="connsiteY4" fmla="*/ 102740 h 315925"/>
              <a:gd name="connsiteX5" fmla="*/ 153199 w 435704"/>
              <a:gd name="connsiteY5" fmla="*/ 97069 h 315925"/>
              <a:gd name="connsiteX6" fmla="*/ 87542 w 435704"/>
              <a:gd name="connsiteY6" fmla="*/ 162726 h 315925"/>
              <a:gd name="connsiteX7" fmla="*/ 87543 w 435704"/>
              <a:gd name="connsiteY7" fmla="*/ 315925 h 315925"/>
              <a:gd name="connsiteX8" fmla="*/ 0 w 435704"/>
              <a:gd name="connsiteY8" fmla="*/ 315925 h 315925"/>
              <a:gd name="connsiteX0" fmla="*/ 0 w 407126"/>
              <a:gd name="connsiteY0" fmla="*/ 315925 h 315925"/>
              <a:gd name="connsiteX1" fmla="*/ 0 w 407126"/>
              <a:gd name="connsiteY1" fmla="*/ 162726 h 315925"/>
              <a:gd name="connsiteX2" fmla="*/ 153199 w 407126"/>
              <a:gd name="connsiteY2" fmla="*/ 9527 h 315925"/>
              <a:gd name="connsiteX3" fmla="*/ 407126 w 407126"/>
              <a:gd name="connsiteY3" fmla="*/ 0 h 315925"/>
              <a:gd name="connsiteX4" fmla="*/ 397607 w 407126"/>
              <a:gd name="connsiteY4" fmla="*/ 102740 h 315925"/>
              <a:gd name="connsiteX5" fmla="*/ 153199 w 407126"/>
              <a:gd name="connsiteY5" fmla="*/ 97069 h 315925"/>
              <a:gd name="connsiteX6" fmla="*/ 87542 w 407126"/>
              <a:gd name="connsiteY6" fmla="*/ 162726 h 315925"/>
              <a:gd name="connsiteX7" fmla="*/ 87543 w 407126"/>
              <a:gd name="connsiteY7" fmla="*/ 315925 h 315925"/>
              <a:gd name="connsiteX8" fmla="*/ 0 w 407126"/>
              <a:gd name="connsiteY8" fmla="*/ 315925 h 315925"/>
              <a:gd name="connsiteX0" fmla="*/ 0 w 413485"/>
              <a:gd name="connsiteY0" fmla="*/ 315925 h 315925"/>
              <a:gd name="connsiteX1" fmla="*/ 0 w 413485"/>
              <a:gd name="connsiteY1" fmla="*/ 162726 h 315925"/>
              <a:gd name="connsiteX2" fmla="*/ 153199 w 413485"/>
              <a:gd name="connsiteY2" fmla="*/ 9527 h 315925"/>
              <a:gd name="connsiteX3" fmla="*/ 407126 w 413485"/>
              <a:gd name="connsiteY3" fmla="*/ 0 h 315925"/>
              <a:gd name="connsiteX4" fmla="*/ 413485 w 413485"/>
              <a:gd name="connsiteY4" fmla="*/ 90040 h 315925"/>
              <a:gd name="connsiteX5" fmla="*/ 153199 w 413485"/>
              <a:gd name="connsiteY5" fmla="*/ 97069 h 315925"/>
              <a:gd name="connsiteX6" fmla="*/ 87542 w 413485"/>
              <a:gd name="connsiteY6" fmla="*/ 162726 h 315925"/>
              <a:gd name="connsiteX7" fmla="*/ 87543 w 413485"/>
              <a:gd name="connsiteY7" fmla="*/ 315925 h 315925"/>
              <a:gd name="connsiteX8" fmla="*/ 0 w 413485"/>
              <a:gd name="connsiteY8" fmla="*/ 315925 h 315925"/>
              <a:gd name="connsiteX0" fmla="*/ 0 w 410310"/>
              <a:gd name="connsiteY0" fmla="*/ 315925 h 315925"/>
              <a:gd name="connsiteX1" fmla="*/ 0 w 410310"/>
              <a:gd name="connsiteY1" fmla="*/ 162726 h 315925"/>
              <a:gd name="connsiteX2" fmla="*/ 153199 w 410310"/>
              <a:gd name="connsiteY2" fmla="*/ 9527 h 315925"/>
              <a:gd name="connsiteX3" fmla="*/ 407126 w 410310"/>
              <a:gd name="connsiteY3" fmla="*/ 0 h 315925"/>
              <a:gd name="connsiteX4" fmla="*/ 410310 w 410310"/>
              <a:gd name="connsiteY4" fmla="*/ 93215 h 315925"/>
              <a:gd name="connsiteX5" fmla="*/ 153199 w 410310"/>
              <a:gd name="connsiteY5" fmla="*/ 97069 h 315925"/>
              <a:gd name="connsiteX6" fmla="*/ 87542 w 410310"/>
              <a:gd name="connsiteY6" fmla="*/ 162726 h 315925"/>
              <a:gd name="connsiteX7" fmla="*/ 87543 w 410310"/>
              <a:gd name="connsiteY7" fmla="*/ 315925 h 315925"/>
              <a:gd name="connsiteX8" fmla="*/ 0 w 410310"/>
              <a:gd name="connsiteY8" fmla="*/ 315925 h 315925"/>
              <a:gd name="connsiteX0" fmla="*/ 0 w 423004"/>
              <a:gd name="connsiteY0" fmla="*/ 315926 h 315926"/>
              <a:gd name="connsiteX1" fmla="*/ 0 w 423004"/>
              <a:gd name="connsiteY1" fmla="*/ 162727 h 315926"/>
              <a:gd name="connsiteX2" fmla="*/ 153199 w 423004"/>
              <a:gd name="connsiteY2" fmla="*/ 9528 h 315926"/>
              <a:gd name="connsiteX3" fmla="*/ 423004 w 423004"/>
              <a:gd name="connsiteY3" fmla="*/ 0 h 315926"/>
              <a:gd name="connsiteX4" fmla="*/ 410310 w 423004"/>
              <a:gd name="connsiteY4" fmla="*/ 93216 h 315926"/>
              <a:gd name="connsiteX5" fmla="*/ 153199 w 423004"/>
              <a:gd name="connsiteY5" fmla="*/ 97070 h 315926"/>
              <a:gd name="connsiteX6" fmla="*/ 87542 w 423004"/>
              <a:gd name="connsiteY6" fmla="*/ 162727 h 315926"/>
              <a:gd name="connsiteX7" fmla="*/ 87543 w 423004"/>
              <a:gd name="connsiteY7" fmla="*/ 315926 h 315926"/>
              <a:gd name="connsiteX8" fmla="*/ 0 w 423004"/>
              <a:gd name="connsiteY8" fmla="*/ 315926 h 315926"/>
              <a:gd name="connsiteX0" fmla="*/ 0 w 423004"/>
              <a:gd name="connsiteY0" fmla="*/ 315926 h 315926"/>
              <a:gd name="connsiteX1" fmla="*/ 0 w 423004"/>
              <a:gd name="connsiteY1" fmla="*/ 162727 h 315926"/>
              <a:gd name="connsiteX2" fmla="*/ 153199 w 423004"/>
              <a:gd name="connsiteY2" fmla="*/ 9528 h 315926"/>
              <a:gd name="connsiteX3" fmla="*/ 423004 w 423004"/>
              <a:gd name="connsiteY3" fmla="*/ 0 h 315926"/>
              <a:gd name="connsiteX4" fmla="*/ 416660 w 423004"/>
              <a:gd name="connsiteY4" fmla="*/ 96391 h 315926"/>
              <a:gd name="connsiteX5" fmla="*/ 153199 w 423004"/>
              <a:gd name="connsiteY5" fmla="*/ 97070 h 315926"/>
              <a:gd name="connsiteX6" fmla="*/ 87542 w 423004"/>
              <a:gd name="connsiteY6" fmla="*/ 162727 h 315926"/>
              <a:gd name="connsiteX7" fmla="*/ 87543 w 423004"/>
              <a:gd name="connsiteY7" fmla="*/ 315926 h 315926"/>
              <a:gd name="connsiteX8" fmla="*/ 0 w 423004"/>
              <a:gd name="connsiteY8" fmla="*/ 315926 h 315926"/>
              <a:gd name="connsiteX0" fmla="*/ 0 w 423004"/>
              <a:gd name="connsiteY0" fmla="*/ 312751 h 312751"/>
              <a:gd name="connsiteX1" fmla="*/ 0 w 423004"/>
              <a:gd name="connsiteY1" fmla="*/ 159552 h 312751"/>
              <a:gd name="connsiteX2" fmla="*/ 153199 w 423004"/>
              <a:gd name="connsiteY2" fmla="*/ 6353 h 312751"/>
              <a:gd name="connsiteX3" fmla="*/ 423004 w 423004"/>
              <a:gd name="connsiteY3" fmla="*/ 0 h 312751"/>
              <a:gd name="connsiteX4" fmla="*/ 416660 w 423004"/>
              <a:gd name="connsiteY4" fmla="*/ 93216 h 312751"/>
              <a:gd name="connsiteX5" fmla="*/ 153199 w 423004"/>
              <a:gd name="connsiteY5" fmla="*/ 93895 h 312751"/>
              <a:gd name="connsiteX6" fmla="*/ 87542 w 423004"/>
              <a:gd name="connsiteY6" fmla="*/ 159552 h 312751"/>
              <a:gd name="connsiteX7" fmla="*/ 87543 w 423004"/>
              <a:gd name="connsiteY7" fmla="*/ 312751 h 312751"/>
              <a:gd name="connsiteX8" fmla="*/ 0 w 423004"/>
              <a:gd name="connsiteY8" fmla="*/ 312751 h 31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3004" h="312751">
                <a:moveTo>
                  <a:pt x="0" y="312751"/>
                </a:moveTo>
                <a:lnTo>
                  <a:pt x="0" y="159552"/>
                </a:lnTo>
                <a:cubicBezTo>
                  <a:pt x="0" y="74943"/>
                  <a:pt x="68590" y="6353"/>
                  <a:pt x="153199" y="6353"/>
                </a:cubicBezTo>
                <a:lnTo>
                  <a:pt x="423004" y="0"/>
                </a:lnTo>
                <a:lnTo>
                  <a:pt x="416660" y="93216"/>
                </a:lnTo>
                <a:lnTo>
                  <a:pt x="153199" y="93895"/>
                </a:lnTo>
                <a:cubicBezTo>
                  <a:pt x="116938" y="93895"/>
                  <a:pt x="87542" y="123291"/>
                  <a:pt x="87542" y="159552"/>
                </a:cubicBezTo>
                <a:cubicBezTo>
                  <a:pt x="87542" y="210618"/>
                  <a:pt x="87543" y="261685"/>
                  <a:pt x="87543" y="312751"/>
                </a:cubicBezTo>
                <a:lnTo>
                  <a:pt x="0" y="312751"/>
                </a:lnTo>
                <a:close/>
              </a:path>
            </a:pathLst>
          </a:custGeom>
          <a:noFill/>
          <a:ln w="95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5" name="曲折矢印 64"/>
          <p:cNvSpPr/>
          <p:nvPr/>
        </p:nvSpPr>
        <p:spPr>
          <a:xfrm rot="10800000" flipH="1">
            <a:off x="2708920" y="6576842"/>
            <a:ext cx="1147085" cy="564427"/>
          </a:xfrm>
          <a:prstGeom prst="bentArrow">
            <a:avLst>
              <a:gd name="adj1" fmla="val 15834"/>
              <a:gd name="adj2" fmla="val 19482"/>
              <a:gd name="adj3" fmla="val 12584"/>
              <a:gd name="adj4" fmla="val 43750"/>
            </a:avLst>
          </a:prstGeom>
          <a:noFill/>
          <a:ln w="9525">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0" name="正方形/長方形 19"/>
          <p:cNvSpPr/>
          <p:nvPr/>
        </p:nvSpPr>
        <p:spPr>
          <a:xfrm>
            <a:off x="6552782" y="6524138"/>
            <a:ext cx="72000" cy="1406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正方形/長方形 81"/>
          <p:cNvSpPr/>
          <p:nvPr/>
        </p:nvSpPr>
        <p:spPr>
          <a:xfrm>
            <a:off x="6562435" y="6493198"/>
            <a:ext cx="72000" cy="1406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5327646" y="5214240"/>
            <a:ext cx="1631299" cy="230832"/>
          </a:xfrm>
          <a:prstGeom prst="rect">
            <a:avLst/>
          </a:prstGeom>
          <a:noFill/>
        </p:spPr>
        <p:txBody>
          <a:bodyPr wrap="square" lIns="36000" rIns="36000" rtlCol="0">
            <a:spAutoFit/>
          </a:bodyPr>
          <a:lstStyle/>
          <a:p>
            <a:pPr algn="ctr"/>
            <a:r>
              <a:rPr lang="en-US" altLang="ja-JP" sz="900" spc="-120" dirty="0" smtClean="0">
                <a:latin typeface="+mn-ea"/>
                <a:ea typeface="+mn-ea"/>
              </a:rPr>
              <a:t>【</a:t>
            </a:r>
            <a:r>
              <a:rPr lang="ja-JP" altLang="en-US" sz="900" spc="-120" dirty="0" smtClean="0">
                <a:latin typeface="+mn-ea"/>
                <a:ea typeface="+mn-ea"/>
              </a:rPr>
              <a:t>研修の様子</a:t>
            </a:r>
            <a:r>
              <a:rPr lang="en-US" altLang="ja-JP" sz="900" spc="-120" dirty="0" smtClean="0">
                <a:latin typeface="+mn-ea"/>
                <a:ea typeface="+mn-ea"/>
              </a:rPr>
              <a:t>(</a:t>
            </a:r>
            <a:r>
              <a:rPr lang="ja-JP" altLang="en-US" sz="900" spc="-120" dirty="0" smtClean="0">
                <a:latin typeface="+mn-ea"/>
                <a:ea typeface="+mn-ea"/>
              </a:rPr>
              <a:t>介助の擬似体験</a:t>
            </a:r>
            <a:r>
              <a:rPr lang="en-US" altLang="ja-JP" sz="900" spc="-120" dirty="0" smtClean="0">
                <a:latin typeface="+mn-ea"/>
                <a:ea typeface="+mn-ea"/>
              </a:rPr>
              <a:t>)】</a:t>
            </a:r>
            <a:endParaRPr lang="ja-JP" altLang="en-US" sz="900" spc="-120" dirty="0">
              <a:latin typeface="+mn-ea"/>
              <a:ea typeface="+mn-ea"/>
            </a:endParaRPr>
          </a:p>
        </p:txBody>
      </p:sp>
      <p:pic>
        <p:nvPicPr>
          <p:cNvPr id="77" name="Picture 7" descr="\\Niigsvf03\07交通政策部\03消費者行政・情報課\バリアフリー教室関係○\H28年度BF教室\万代シティバスまつり２０１６\写真\DSCF7382.JPG"/>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13614" t="17241" r="15586" b="6588"/>
          <a:stretch/>
        </p:blipFill>
        <p:spPr bwMode="auto">
          <a:xfrm>
            <a:off x="171763" y="1841193"/>
            <a:ext cx="952981" cy="768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図 15"/>
          <p:cNvPicPr>
            <a:picLocks noChangeAspect="1"/>
          </p:cNvPicPr>
          <p:nvPr/>
        </p:nvPicPr>
        <p:blipFill rotWithShape="1">
          <a:blip r:embed="rId4" cstate="print">
            <a:extLst>
              <a:ext uri="{28A0092B-C50C-407E-A947-70E740481C1C}">
                <a14:useLocalDpi xmlns:a14="http://schemas.microsoft.com/office/drawing/2010/main" val="0"/>
              </a:ext>
            </a:extLst>
          </a:blip>
          <a:srcRect l="23613" t="40363" r="21408"/>
          <a:stretch/>
        </p:blipFill>
        <p:spPr>
          <a:xfrm>
            <a:off x="5721968" y="8182986"/>
            <a:ext cx="1078708" cy="625698"/>
          </a:xfrm>
          <a:prstGeom prst="rect">
            <a:avLst/>
          </a:prstGeom>
        </p:spPr>
      </p:pic>
      <p:sp>
        <p:nvSpPr>
          <p:cNvPr id="60" name="テキスト ボックス 59"/>
          <p:cNvSpPr txBox="1"/>
          <p:nvPr/>
        </p:nvSpPr>
        <p:spPr>
          <a:xfrm>
            <a:off x="5568397" y="8749506"/>
            <a:ext cx="1232279" cy="230832"/>
          </a:xfrm>
          <a:prstGeom prst="rect">
            <a:avLst/>
          </a:prstGeom>
          <a:noFill/>
        </p:spPr>
        <p:txBody>
          <a:bodyPr wrap="square" lIns="36000" rIns="36000" rtlCol="0">
            <a:spAutoFit/>
          </a:bodyPr>
          <a:lstStyle/>
          <a:p>
            <a:pPr algn="ctr"/>
            <a:r>
              <a:rPr lang="en-US" altLang="ja-JP" sz="900" spc="-120" dirty="0" smtClean="0">
                <a:latin typeface="+mn-ea"/>
                <a:ea typeface="+mn-ea"/>
              </a:rPr>
              <a:t>【</a:t>
            </a:r>
            <a:r>
              <a:rPr lang="ja-JP" altLang="en-US" sz="900" spc="-120" dirty="0" smtClean="0">
                <a:latin typeface="+mn-ea"/>
                <a:ea typeface="+mn-ea"/>
              </a:rPr>
              <a:t>遊覧船</a:t>
            </a:r>
            <a:r>
              <a:rPr lang="en-US" altLang="ja-JP" sz="900" spc="-120" dirty="0" smtClean="0">
                <a:latin typeface="+mn-ea"/>
                <a:ea typeface="+mn-ea"/>
              </a:rPr>
              <a:t>】</a:t>
            </a:r>
            <a:endParaRPr lang="ja-JP" altLang="en-US" sz="900" spc="-120" dirty="0">
              <a:latin typeface="+mn-ea"/>
              <a:ea typeface="+mn-ea"/>
            </a:endParaRPr>
          </a:p>
        </p:txBody>
      </p:sp>
      <p:pic>
        <p:nvPicPr>
          <p:cNvPr id="79" name="図 78" descr="DSCN0089.JPG"/>
          <p:cNvPicPr>
            <a:picLocks noChangeAspect="1"/>
          </p:cNvPicPr>
          <p:nvPr/>
        </p:nvPicPr>
        <p:blipFill rotWithShape="1">
          <a:blip r:embed="rId5"/>
          <a:srcRect l="11244" t="23349" r="15838" b="2514"/>
          <a:stretch/>
        </p:blipFill>
        <p:spPr>
          <a:xfrm>
            <a:off x="5568397" y="4266014"/>
            <a:ext cx="1149798" cy="936000"/>
          </a:xfrm>
          <a:prstGeom prst="rect">
            <a:avLst/>
          </a:prstGeom>
          <a:effectLst>
            <a:outerShdw blurRad="50800" dist="38100" dir="8100000" algn="tr" rotWithShape="0">
              <a:prstClr val="black">
                <a:alpha val="40000"/>
              </a:prstClr>
            </a:outerShdw>
          </a:effectLst>
        </p:spPr>
      </p:pic>
      <p:sp>
        <p:nvSpPr>
          <p:cNvPr id="80" name="テキスト ボックス 79"/>
          <p:cNvSpPr txBox="1"/>
          <p:nvPr/>
        </p:nvSpPr>
        <p:spPr>
          <a:xfrm>
            <a:off x="4528170" y="1048411"/>
            <a:ext cx="2325168" cy="1579920"/>
          </a:xfrm>
          <a:prstGeom prst="rect">
            <a:avLst/>
          </a:prstGeom>
          <a:noFill/>
        </p:spPr>
        <p:txBody>
          <a:bodyPr wrap="square" rtlCol="0">
            <a:spAutoFit/>
          </a:bodyPr>
          <a:lstStyle/>
          <a:p>
            <a:pPr marL="171450" indent="-171450">
              <a:lnSpc>
                <a:spcPts val="1400"/>
              </a:lnSpc>
              <a:buFont typeface="Wingdings" panose="05000000000000000000" pitchFamily="2" charset="2"/>
              <a:buChar char="p"/>
            </a:pPr>
            <a:r>
              <a:rPr lang="ja-JP" altLang="en-US" sz="1300" spc="-120" dirty="0" smtClean="0">
                <a:latin typeface="+mn-ea"/>
                <a:ea typeface="+mn-ea"/>
              </a:rPr>
              <a:t>観光立国実現に向け、</a:t>
            </a:r>
            <a:r>
              <a:rPr lang="ja-JP" altLang="en-US" sz="1300" spc="-120" dirty="0" smtClean="0">
                <a:solidFill>
                  <a:srgbClr val="4472C4"/>
                </a:solidFill>
                <a:latin typeface="+mn-ea"/>
                <a:ea typeface="+mn-ea"/>
              </a:rPr>
              <a:t>貸切バスや遊覧船もﾊﾞﾘｱﾌﾘｰ化</a:t>
            </a:r>
            <a:r>
              <a:rPr lang="ja-JP" altLang="en-US" sz="1300" spc="-120" dirty="0" smtClean="0">
                <a:latin typeface="+mn-ea"/>
                <a:ea typeface="+mn-ea"/>
              </a:rPr>
              <a:t>が必要</a:t>
            </a:r>
            <a:endParaRPr lang="en-US" altLang="ja-JP" sz="1300" spc="-120" dirty="0" smtClean="0">
              <a:latin typeface="+mn-ea"/>
              <a:ea typeface="+mn-ea"/>
            </a:endParaRPr>
          </a:p>
          <a:p>
            <a:pPr>
              <a:lnSpc>
                <a:spcPts val="400"/>
              </a:lnSpc>
            </a:pPr>
            <a:endParaRPr lang="en-US" altLang="ja-JP" sz="1000" spc="-120" dirty="0">
              <a:latin typeface="+mn-ea"/>
              <a:ea typeface="+mn-ea"/>
            </a:endParaRPr>
          </a:p>
          <a:p>
            <a:pPr marL="171450" indent="-171450">
              <a:lnSpc>
                <a:spcPts val="1400"/>
              </a:lnSpc>
              <a:buFont typeface="Wingdings" panose="05000000000000000000" pitchFamily="2" charset="2"/>
              <a:buChar char="p"/>
            </a:pPr>
            <a:r>
              <a:rPr lang="ja-JP" altLang="en-US" sz="1300" spc="-120" dirty="0" smtClean="0">
                <a:latin typeface="+mn-ea"/>
                <a:ea typeface="+mn-ea"/>
              </a:rPr>
              <a:t> 公共交通機関に加え、建築物等に関する</a:t>
            </a:r>
            <a:r>
              <a:rPr lang="ja-JP" altLang="en-US" sz="1300" spc="-120" dirty="0" smtClean="0">
                <a:solidFill>
                  <a:srgbClr val="4472C4"/>
                </a:solidFill>
                <a:latin typeface="+mn-ea"/>
                <a:ea typeface="+mn-ea"/>
              </a:rPr>
              <a:t>バリアフリー情報の積極的な提供</a:t>
            </a:r>
            <a:r>
              <a:rPr lang="ja-JP" altLang="en-US" sz="1300" spc="-120" dirty="0" smtClean="0">
                <a:latin typeface="+mn-ea"/>
                <a:ea typeface="+mn-ea"/>
              </a:rPr>
              <a:t>が必要</a:t>
            </a:r>
            <a:endParaRPr lang="en-US" altLang="ja-JP" sz="1300" spc="-120" dirty="0" smtClean="0">
              <a:latin typeface="+mn-ea"/>
              <a:ea typeface="+mn-ea"/>
            </a:endParaRPr>
          </a:p>
          <a:p>
            <a:pPr marL="171450" indent="-171450">
              <a:lnSpc>
                <a:spcPts val="1400"/>
              </a:lnSpc>
              <a:buFont typeface="Wingdings" panose="05000000000000000000" pitchFamily="2" charset="2"/>
              <a:buChar char="p"/>
            </a:pPr>
            <a:r>
              <a:rPr lang="ja-JP" altLang="en-US" sz="1300" spc="-120" dirty="0" smtClean="0">
                <a:latin typeface="+mn-ea"/>
                <a:ea typeface="+mn-ea"/>
              </a:rPr>
              <a:t> ﾊﾞﾘｱﾌﾘｰ施策の評価等に当たり</a:t>
            </a:r>
            <a:r>
              <a:rPr lang="ja-JP" altLang="en-US" sz="1300" spc="-100" dirty="0" smtClean="0">
                <a:latin typeface="+mn-ea"/>
                <a:ea typeface="+mn-ea"/>
              </a:rPr>
              <a:t>、</a:t>
            </a:r>
            <a:r>
              <a:rPr lang="ja-JP" altLang="en-US" sz="1300" spc="-100" dirty="0" smtClean="0">
                <a:solidFill>
                  <a:srgbClr val="4472C4"/>
                </a:solidFill>
                <a:latin typeface="+mn-ea"/>
                <a:ea typeface="+mn-ea"/>
              </a:rPr>
              <a:t>障害者等の参画・視点の</a:t>
            </a:r>
            <a:endParaRPr lang="en-US" altLang="ja-JP" sz="1300" spc="-100" dirty="0" smtClean="0">
              <a:solidFill>
                <a:srgbClr val="4472C4"/>
              </a:solidFill>
              <a:latin typeface="+mn-ea"/>
              <a:ea typeface="+mn-ea"/>
            </a:endParaRPr>
          </a:p>
          <a:p>
            <a:pPr>
              <a:lnSpc>
                <a:spcPts val="1400"/>
              </a:lnSpc>
            </a:pPr>
            <a:r>
              <a:rPr lang="ja-JP" altLang="en-US" sz="1300" spc="-120" dirty="0" smtClean="0">
                <a:solidFill>
                  <a:srgbClr val="4472C4"/>
                </a:solidFill>
                <a:latin typeface="+mn-ea"/>
                <a:ea typeface="+mn-ea"/>
              </a:rPr>
              <a:t>　　反映が必要</a:t>
            </a:r>
            <a:endParaRPr lang="en-US" altLang="ja-JP" sz="1300" spc="-120" dirty="0" smtClean="0">
              <a:latin typeface="+mn-ea"/>
              <a:ea typeface="+mn-ea"/>
            </a:endParaRPr>
          </a:p>
        </p:txBody>
      </p:sp>
      <p:sp>
        <p:nvSpPr>
          <p:cNvPr id="83" name="正方形/長方形 82"/>
          <p:cNvSpPr/>
          <p:nvPr/>
        </p:nvSpPr>
        <p:spPr>
          <a:xfrm>
            <a:off x="4581128" y="847627"/>
            <a:ext cx="2201385" cy="18015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テキスト ボックス 84"/>
          <p:cNvSpPr txBox="1"/>
          <p:nvPr/>
        </p:nvSpPr>
        <p:spPr>
          <a:xfrm>
            <a:off x="4509120" y="828576"/>
            <a:ext cx="2388138" cy="292388"/>
          </a:xfrm>
          <a:prstGeom prst="rect">
            <a:avLst/>
          </a:prstGeom>
          <a:noFill/>
        </p:spPr>
        <p:txBody>
          <a:bodyPr wrap="square" rtlCol="0">
            <a:spAutoFit/>
          </a:bodyPr>
          <a:lstStyle/>
          <a:p>
            <a:pPr algn="ctr"/>
            <a:r>
              <a:rPr lang="ja-JP" altLang="en-US" sz="1300" dirty="0" smtClean="0">
                <a:latin typeface="+mn-ea"/>
                <a:ea typeface="+mn-ea"/>
              </a:rPr>
              <a:t>≪課題③：</a:t>
            </a:r>
            <a:r>
              <a:rPr lang="ja-JP" altLang="en-US" sz="1300" dirty="0" smtClean="0">
                <a:solidFill>
                  <a:srgbClr val="FF0000"/>
                </a:solidFill>
                <a:latin typeface="+mn-ea"/>
                <a:ea typeface="+mn-ea"/>
              </a:rPr>
              <a:t>利用し易さの課題</a:t>
            </a:r>
            <a:r>
              <a:rPr lang="ja-JP" altLang="en-US" sz="1300" dirty="0" smtClean="0">
                <a:latin typeface="+mn-ea"/>
                <a:ea typeface="+mn-ea"/>
              </a:rPr>
              <a:t>≫</a:t>
            </a:r>
            <a:endParaRPr lang="en-US" altLang="ja-JP" sz="1300" dirty="0">
              <a:latin typeface="+mn-ea"/>
              <a:ea typeface="+mn-ea"/>
            </a:endParaRPr>
          </a:p>
        </p:txBody>
      </p:sp>
      <p:pic>
        <p:nvPicPr>
          <p:cNvPr id="90" name="Picture 6" descr="http://www.tochibuskyo.or.jp/images/lift_bus_kanko.jpg"/>
          <p:cNvPicPr>
            <a:picLocks noChangeArrowheads="1"/>
          </p:cNvPicPr>
          <p:nvPr/>
        </p:nvPicPr>
        <p:blipFill>
          <a:blip r:embed="rId6" cstate="print"/>
          <a:srcRect/>
          <a:stretch>
            <a:fillRect/>
          </a:stretch>
        </p:blipFill>
        <p:spPr bwMode="auto">
          <a:xfrm>
            <a:off x="5716716" y="7311187"/>
            <a:ext cx="1083960" cy="632506"/>
          </a:xfrm>
          <a:prstGeom prst="rect">
            <a:avLst/>
          </a:prstGeom>
          <a:noFill/>
          <a:ln w="9525">
            <a:noFill/>
            <a:miter lim="800000"/>
            <a:headEnd/>
            <a:tailEnd/>
          </a:ln>
        </p:spPr>
      </p:pic>
      <p:sp>
        <p:nvSpPr>
          <p:cNvPr id="91" name="テキスト ボックス 90"/>
          <p:cNvSpPr txBox="1"/>
          <p:nvPr/>
        </p:nvSpPr>
        <p:spPr>
          <a:xfrm>
            <a:off x="5301208" y="7888347"/>
            <a:ext cx="1631299" cy="230832"/>
          </a:xfrm>
          <a:prstGeom prst="rect">
            <a:avLst/>
          </a:prstGeom>
          <a:noFill/>
        </p:spPr>
        <p:txBody>
          <a:bodyPr wrap="square" lIns="36000" rIns="36000" rtlCol="0">
            <a:spAutoFit/>
          </a:bodyPr>
          <a:lstStyle/>
          <a:p>
            <a:pPr algn="ctr"/>
            <a:r>
              <a:rPr lang="en-US" altLang="ja-JP" sz="900" spc="-120" dirty="0" smtClean="0">
                <a:latin typeface="+mn-ea"/>
                <a:ea typeface="+mn-ea"/>
              </a:rPr>
              <a:t>【</a:t>
            </a:r>
            <a:r>
              <a:rPr lang="ja-JP" altLang="en-US" sz="900" spc="-120" dirty="0" smtClean="0">
                <a:latin typeface="+mn-ea"/>
                <a:ea typeface="+mn-ea"/>
              </a:rPr>
              <a:t>バリアフリー対応のﾊﾞｽ</a:t>
            </a:r>
            <a:r>
              <a:rPr lang="en-US" altLang="ja-JP" sz="900" spc="-120" dirty="0" smtClean="0">
                <a:latin typeface="+mn-ea"/>
                <a:ea typeface="+mn-ea"/>
              </a:rPr>
              <a:t>(</a:t>
            </a:r>
            <a:r>
              <a:rPr lang="ja-JP" altLang="en-US" sz="900" spc="-120" dirty="0" smtClean="0">
                <a:latin typeface="+mn-ea"/>
                <a:ea typeface="+mn-ea"/>
              </a:rPr>
              <a:t>ﾘﾌﾄ付ﾊﾞｽ</a:t>
            </a:r>
            <a:r>
              <a:rPr lang="en-US" altLang="ja-JP" sz="900" spc="-120" dirty="0" smtClean="0">
                <a:latin typeface="+mn-ea"/>
                <a:ea typeface="+mn-ea"/>
              </a:rPr>
              <a:t>)】</a:t>
            </a:r>
            <a:endParaRPr lang="ja-JP" altLang="en-US" sz="900" spc="-120" dirty="0">
              <a:latin typeface="+mn-ea"/>
              <a:ea typeface="+mn-ea"/>
            </a:endParaRPr>
          </a:p>
        </p:txBody>
      </p:sp>
      <p:sp>
        <p:nvSpPr>
          <p:cNvPr id="92" name="テキスト ボックス 91"/>
          <p:cNvSpPr txBox="1"/>
          <p:nvPr/>
        </p:nvSpPr>
        <p:spPr>
          <a:xfrm>
            <a:off x="33158" y="8082334"/>
            <a:ext cx="4547969" cy="272758"/>
          </a:xfrm>
          <a:prstGeom prst="rect">
            <a:avLst/>
          </a:prstGeom>
          <a:noFill/>
        </p:spPr>
        <p:txBody>
          <a:bodyPr wrap="square" lIns="72000" tIns="36000" rIns="0" bIns="36000" rtlCol="0">
            <a:spAutoFit/>
          </a:bodyPr>
          <a:lstStyle/>
          <a:p>
            <a:r>
              <a:rPr lang="ja-JP" altLang="en-US" sz="1300" b="1" u="sng" dirty="0" smtClean="0">
                <a:solidFill>
                  <a:srgbClr val="C00000"/>
                </a:solidFill>
                <a:latin typeface="+mn-ea"/>
                <a:ea typeface="+mn-ea"/>
              </a:rPr>
              <a:t>④更なる利用し易さ確保に向けた様々な施策の充実</a:t>
            </a:r>
            <a:endParaRPr lang="ja-JP" altLang="en-US" sz="1300" dirty="0">
              <a:latin typeface="+mn-ea"/>
              <a:ea typeface="+mn-ea"/>
            </a:endParaRPr>
          </a:p>
        </p:txBody>
      </p:sp>
      <p:sp>
        <p:nvSpPr>
          <p:cNvPr id="93" name="テキスト ボックス 92"/>
          <p:cNvSpPr txBox="1"/>
          <p:nvPr/>
        </p:nvSpPr>
        <p:spPr>
          <a:xfrm>
            <a:off x="-27384" y="8311058"/>
            <a:ext cx="5362365" cy="669414"/>
          </a:xfrm>
          <a:prstGeom prst="rect">
            <a:avLst/>
          </a:prstGeom>
          <a:noFill/>
        </p:spPr>
        <p:txBody>
          <a:bodyPr wrap="none" rtlCol="0">
            <a:spAutoFit/>
          </a:bodyPr>
          <a:lstStyle/>
          <a:p>
            <a:pPr>
              <a:lnSpc>
                <a:spcPts val="1500"/>
              </a:lnSpc>
            </a:pPr>
            <a:r>
              <a:rPr lang="ja-JP" altLang="en-US" sz="1300" dirty="0">
                <a:latin typeface="+mn-ea"/>
                <a:ea typeface="+mn-ea"/>
              </a:rPr>
              <a:t>　</a:t>
            </a:r>
            <a:r>
              <a:rPr lang="ja-JP" altLang="en-US" sz="1300" dirty="0" smtClean="0">
                <a:latin typeface="+mn-ea"/>
                <a:ea typeface="+mn-ea"/>
              </a:rPr>
              <a:t>○ </a:t>
            </a:r>
            <a:r>
              <a:rPr lang="ja-JP" altLang="en-US" sz="1300" u="sng" dirty="0">
                <a:solidFill>
                  <a:schemeClr val="accent2"/>
                </a:solidFill>
                <a:latin typeface="+mn-ea"/>
                <a:ea typeface="+mn-ea"/>
              </a:rPr>
              <a:t>貸切ﾊﾞｽ</a:t>
            </a:r>
            <a:r>
              <a:rPr lang="ja-JP" altLang="en-US" sz="1300" dirty="0">
                <a:latin typeface="+mn-ea"/>
                <a:ea typeface="+mn-ea"/>
              </a:rPr>
              <a:t>・</a:t>
            </a:r>
            <a:r>
              <a:rPr lang="ja-JP" altLang="en-US" sz="1300" u="sng" dirty="0">
                <a:solidFill>
                  <a:schemeClr val="accent2"/>
                </a:solidFill>
                <a:latin typeface="+mn-ea"/>
                <a:ea typeface="+mn-ea"/>
              </a:rPr>
              <a:t>遊覧船</a:t>
            </a:r>
            <a:r>
              <a:rPr lang="ja-JP" altLang="en-US" sz="1300" u="sng" dirty="0" smtClean="0">
                <a:solidFill>
                  <a:schemeClr val="accent2"/>
                </a:solidFill>
                <a:latin typeface="+mn-ea"/>
                <a:ea typeface="+mn-ea"/>
              </a:rPr>
              <a:t>等</a:t>
            </a:r>
            <a:r>
              <a:rPr lang="ja-JP" altLang="en-US" sz="1300" dirty="0" smtClean="0">
                <a:latin typeface="+mn-ea"/>
                <a:ea typeface="+mn-ea"/>
              </a:rPr>
              <a:t>の導入時におけるバリアフリー</a:t>
            </a:r>
            <a:r>
              <a:rPr lang="ja-JP" altLang="en-US" sz="1300" u="sng" dirty="0" smtClean="0">
                <a:solidFill>
                  <a:schemeClr val="accent2"/>
                </a:solidFill>
                <a:latin typeface="+mn-ea"/>
                <a:ea typeface="+mn-ea"/>
              </a:rPr>
              <a:t>基準適合</a:t>
            </a:r>
            <a:r>
              <a:rPr lang="ja-JP" altLang="en-US" sz="1300" dirty="0" smtClean="0">
                <a:latin typeface="+mn-ea"/>
                <a:ea typeface="+mn-ea"/>
              </a:rPr>
              <a:t>を</a:t>
            </a:r>
            <a:r>
              <a:rPr lang="ja-JP" altLang="en-US" sz="1300" u="sng" spc="-100" dirty="0" smtClean="0">
                <a:solidFill>
                  <a:schemeClr val="accent2"/>
                </a:solidFill>
                <a:latin typeface="+mn-ea"/>
                <a:ea typeface="+mn-ea"/>
              </a:rPr>
              <a:t>義務化</a:t>
            </a:r>
            <a:endParaRPr lang="en-US" altLang="ja-JP" sz="1300" u="sng" spc="-100" dirty="0" smtClean="0">
              <a:solidFill>
                <a:schemeClr val="accent2"/>
              </a:solidFill>
              <a:latin typeface="+mn-ea"/>
              <a:ea typeface="+mn-ea"/>
            </a:endParaRPr>
          </a:p>
          <a:p>
            <a:pPr>
              <a:lnSpc>
                <a:spcPts val="1500"/>
              </a:lnSpc>
            </a:pPr>
            <a:r>
              <a:rPr lang="ja-JP" altLang="en-US" sz="1300" dirty="0">
                <a:latin typeface="+mn-ea"/>
              </a:rPr>
              <a:t>　</a:t>
            </a:r>
            <a:r>
              <a:rPr lang="ja-JP" altLang="en-US" sz="1300" dirty="0" smtClean="0">
                <a:latin typeface="+mn-ea"/>
              </a:rPr>
              <a:t>○ 建築物等の</a:t>
            </a:r>
            <a:r>
              <a:rPr lang="ja-JP" altLang="en-US" sz="1300" u="sng" dirty="0" smtClean="0">
                <a:solidFill>
                  <a:schemeClr val="accent2"/>
                </a:solidFill>
                <a:latin typeface="+mn-ea"/>
              </a:rPr>
              <a:t>バリアフリー情報</a:t>
            </a:r>
            <a:r>
              <a:rPr lang="ja-JP" altLang="en-US" sz="1300" dirty="0" smtClean="0">
                <a:latin typeface="+mn-ea"/>
              </a:rPr>
              <a:t>の提供を新たに</a:t>
            </a:r>
            <a:r>
              <a:rPr lang="ja-JP" altLang="en-US" sz="1300" u="sng" dirty="0" smtClean="0">
                <a:solidFill>
                  <a:schemeClr val="accent2"/>
                </a:solidFill>
                <a:latin typeface="+mn-ea"/>
              </a:rPr>
              <a:t>努力義務化</a:t>
            </a:r>
            <a:endParaRPr lang="en-US" altLang="ja-JP" sz="1300" u="sng" dirty="0" smtClean="0">
              <a:solidFill>
                <a:schemeClr val="accent2"/>
              </a:solidFill>
              <a:latin typeface="+mn-ea"/>
            </a:endParaRPr>
          </a:p>
          <a:p>
            <a:pPr>
              <a:lnSpc>
                <a:spcPts val="1500"/>
              </a:lnSpc>
            </a:pPr>
            <a:r>
              <a:rPr lang="ja-JP" altLang="en-US" sz="1300" dirty="0">
                <a:latin typeface="+mn-ea"/>
              </a:rPr>
              <a:t>　○ </a:t>
            </a:r>
            <a:r>
              <a:rPr lang="ja-JP" altLang="en-US" sz="1300" u="sng" dirty="0" smtClean="0">
                <a:solidFill>
                  <a:schemeClr val="accent2"/>
                </a:solidFill>
                <a:latin typeface="+mn-ea"/>
              </a:rPr>
              <a:t>障害者等の参画</a:t>
            </a:r>
            <a:r>
              <a:rPr lang="ja-JP" altLang="en-US" sz="1300" dirty="0" smtClean="0">
                <a:latin typeface="+mn-ea"/>
              </a:rPr>
              <a:t>の下、</a:t>
            </a:r>
            <a:r>
              <a:rPr lang="ja-JP" altLang="en-US" sz="1300" u="sng" dirty="0" smtClean="0">
                <a:solidFill>
                  <a:schemeClr val="accent2"/>
                </a:solidFill>
                <a:latin typeface="+mn-ea"/>
              </a:rPr>
              <a:t>施策内容の評価等を行う会議</a:t>
            </a:r>
            <a:r>
              <a:rPr lang="ja-JP" altLang="en-US" sz="1300" dirty="0" smtClean="0">
                <a:latin typeface="+mn-ea"/>
              </a:rPr>
              <a:t>の開催を明記</a:t>
            </a:r>
            <a:endParaRPr lang="ja-JP" altLang="en-US" sz="1300" u="sng" spc="-120" dirty="0">
              <a:solidFill>
                <a:schemeClr val="accent2"/>
              </a:solidFill>
              <a:latin typeface="+mn-ea"/>
            </a:endParaRPr>
          </a:p>
        </p:txBody>
      </p:sp>
      <p:sp>
        <p:nvSpPr>
          <p:cNvPr id="69" name="テキスト ボックス 68"/>
          <p:cNvSpPr txBox="1"/>
          <p:nvPr/>
        </p:nvSpPr>
        <p:spPr>
          <a:xfrm>
            <a:off x="-27384" y="7290246"/>
            <a:ext cx="5530681" cy="810478"/>
          </a:xfrm>
          <a:prstGeom prst="rect">
            <a:avLst/>
          </a:prstGeom>
          <a:noFill/>
        </p:spPr>
        <p:txBody>
          <a:bodyPr wrap="none" rtlCol="0">
            <a:spAutoFit/>
          </a:bodyPr>
          <a:lstStyle/>
          <a:p>
            <a:pPr>
              <a:lnSpc>
                <a:spcPts val="1400"/>
              </a:lnSpc>
            </a:pPr>
            <a:r>
              <a:rPr lang="ja-JP" altLang="en-US" sz="1300" dirty="0" smtClean="0">
                <a:latin typeface="+mn-ea"/>
              </a:rPr>
              <a:t>　○近接建築物と</a:t>
            </a:r>
            <a:r>
              <a:rPr lang="ja-JP" altLang="en-US" sz="1300" dirty="0">
                <a:latin typeface="+mn-ea"/>
              </a:rPr>
              <a:t>の</a:t>
            </a:r>
            <a:r>
              <a:rPr lang="ja-JP" altLang="en-US" sz="1300" dirty="0" smtClean="0">
                <a:latin typeface="+mn-ea"/>
              </a:rPr>
              <a:t>連携に</a:t>
            </a:r>
            <a:r>
              <a:rPr lang="ja-JP" altLang="en-US" sz="1300" dirty="0">
                <a:latin typeface="+mn-ea"/>
              </a:rPr>
              <a:t>よる既存地下駅</a:t>
            </a:r>
            <a:r>
              <a:rPr lang="ja-JP" altLang="en-US" sz="1300" dirty="0" smtClean="0">
                <a:latin typeface="+mn-ea"/>
              </a:rPr>
              <a:t>等のﾊﾞﾘｱﾌﾘｰ化を促進するため、</a:t>
            </a:r>
            <a:endParaRPr lang="en-US" altLang="ja-JP" sz="1300" dirty="0" smtClean="0">
              <a:latin typeface="+mn-ea"/>
            </a:endParaRPr>
          </a:p>
          <a:p>
            <a:pPr>
              <a:lnSpc>
                <a:spcPts val="1400"/>
              </a:lnSpc>
            </a:pPr>
            <a:r>
              <a:rPr lang="ja-JP" altLang="en-US" sz="1300" dirty="0">
                <a:solidFill>
                  <a:schemeClr val="accent2"/>
                </a:solidFill>
                <a:latin typeface="+mn-ea"/>
              </a:rPr>
              <a:t>　</a:t>
            </a:r>
            <a:r>
              <a:rPr lang="ja-JP" altLang="en-US" sz="1300" dirty="0" smtClean="0">
                <a:solidFill>
                  <a:schemeClr val="accent2"/>
                </a:solidFill>
                <a:latin typeface="+mn-ea"/>
              </a:rPr>
              <a:t>　 </a:t>
            </a:r>
            <a:r>
              <a:rPr lang="ja-JP" altLang="en-US" sz="1300" u="sng" dirty="0" smtClean="0">
                <a:solidFill>
                  <a:schemeClr val="accent2"/>
                </a:solidFill>
                <a:latin typeface="+mn-ea"/>
              </a:rPr>
              <a:t>協定</a:t>
            </a:r>
            <a:r>
              <a:rPr lang="en-US" altLang="ja-JP" sz="1300" u="sng" dirty="0" smtClean="0">
                <a:solidFill>
                  <a:schemeClr val="accent2"/>
                </a:solidFill>
                <a:latin typeface="+mn-ea"/>
              </a:rPr>
              <a:t>(</a:t>
            </a:r>
            <a:r>
              <a:rPr lang="ja-JP" altLang="en-US" sz="1300" u="sng" dirty="0" smtClean="0">
                <a:solidFill>
                  <a:schemeClr val="accent2"/>
                </a:solidFill>
                <a:latin typeface="+mn-ea"/>
              </a:rPr>
              <a:t>承継効</a:t>
            </a:r>
            <a:r>
              <a:rPr lang="en-US" altLang="ja-JP" sz="1300" u="sng" dirty="0" smtClean="0">
                <a:solidFill>
                  <a:schemeClr val="accent2"/>
                </a:solidFill>
                <a:latin typeface="+mn-ea"/>
              </a:rPr>
              <a:t>)</a:t>
            </a:r>
            <a:r>
              <a:rPr lang="ja-JP" altLang="en-US" sz="1300" u="sng" dirty="0" smtClean="0">
                <a:solidFill>
                  <a:schemeClr val="accent2"/>
                </a:solidFill>
                <a:latin typeface="+mn-ea"/>
              </a:rPr>
              <a:t>制度</a:t>
            </a:r>
            <a:r>
              <a:rPr lang="ja-JP" altLang="en-US" sz="1300" u="sng" dirty="0">
                <a:solidFill>
                  <a:schemeClr val="accent2"/>
                </a:solidFill>
                <a:latin typeface="+mn-ea"/>
              </a:rPr>
              <a:t>及び容積率特例を</a:t>
            </a:r>
            <a:r>
              <a:rPr lang="ja-JP" altLang="en-US" sz="1300" u="sng" dirty="0" smtClean="0">
                <a:solidFill>
                  <a:schemeClr val="accent2"/>
                </a:solidFill>
                <a:latin typeface="+mn-ea"/>
              </a:rPr>
              <a:t>創設</a:t>
            </a:r>
            <a:endParaRPr lang="en-US" altLang="ja-JP" sz="1300" u="sng" dirty="0" smtClean="0">
              <a:solidFill>
                <a:schemeClr val="accent2"/>
              </a:solidFill>
              <a:latin typeface="+mn-ea"/>
            </a:endParaRPr>
          </a:p>
          <a:p>
            <a:pPr>
              <a:lnSpc>
                <a:spcPts val="1400"/>
              </a:lnSpc>
            </a:pPr>
            <a:r>
              <a:rPr lang="ja-JP" altLang="en-US" sz="1200" dirty="0" smtClean="0">
                <a:latin typeface="+mn-ea"/>
              </a:rPr>
              <a:t>　　 </a:t>
            </a:r>
            <a:r>
              <a:rPr lang="en-US" altLang="ja-JP" sz="1200" dirty="0">
                <a:latin typeface="+mn-ea"/>
              </a:rPr>
              <a:t> </a:t>
            </a:r>
            <a:r>
              <a:rPr lang="en-US" altLang="ja-JP" sz="1200" dirty="0" smtClean="0">
                <a:latin typeface="+mn-ea"/>
              </a:rPr>
              <a:t>  </a:t>
            </a:r>
            <a:r>
              <a:rPr lang="ja-JP" altLang="en-US" sz="1300" dirty="0" smtClean="0">
                <a:latin typeface="+mn-ea"/>
              </a:rPr>
              <a:t>駅等の旅客施設にスペースの余裕がない場合に近接建築物への通路</a:t>
            </a:r>
            <a:endParaRPr lang="en-US" altLang="ja-JP" sz="1300" dirty="0" smtClean="0">
              <a:latin typeface="+mn-ea"/>
            </a:endParaRPr>
          </a:p>
          <a:p>
            <a:pPr>
              <a:lnSpc>
                <a:spcPts val="1400"/>
              </a:lnSpc>
            </a:pPr>
            <a:r>
              <a:rPr lang="ja-JP" altLang="en-US" sz="1300" dirty="0">
                <a:latin typeface="+mn-ea"/>
              </a:rPr>
              <a:t>　</a:t>
            </a:r>
            <a:r>
              <a:rPr lang="ja-JP" altLang="en-US" sz="1300" dirty="0" smtClean="0">
                <a:latin typeface="+mn-ea"/>
              </a:rPr>
              <a:t>　　 及びバリアフリートイレ整備が容易に</a:t>
            </a:r>
            <a:endParaRPr lang="en-US" altLang="ja-JP" sz="1300" dirty="0" smtClean="0">
              <a:latin typeface="+mn-ea"/>
            </a:endParaRPr>
          </a:p>
        </p:txBody>
      </p:sp>
      <p:sp>
        <p:nvSpPr>
          <p:cNvPr id="70" name="右矢印 69"/>
          <p:cNvSpPr/>
          <p:nvPr/>
        </p:nvSpPr>
        <p:spPr>
          <a:xfrm>
            <a:off x="300285" y="7699855"/>
            <a:ext cx="143148" cy="192287"/>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00"/>
          </a:p>
        </p:txBody>
      </p:sp>
      <p:sp>
        <p:nvSpPr>
          <p:cNvPr id="86" name="テキスト ボックス 85"/>
          <p:cNvSpPr txBox="1"/>
          <p:nvPr/>
        </p:nvSpPr>
        <p:spPr>
          <a:xfrm>
            <a:off x="1942232" y="4997192"/>
            <a:ext cx="3702082" cy="233397"/>
          </a:xfrm>
          <a:prstGeom prst="rect">
            <a:avLst/>
          </a:prstGeom>
          <a:noFill/>
        </p:spPr>
        <p:txBody>
          <a:bodyPr wrap="square" rtlCol="0">
            <a:spAutoFit/>
          </a:bodyPr>
          <a:lstStyle/>
          <a:p>
            <a:pPr>
              <a:lnSpc>
                <a:spcPts val="1100"/>
              </a:lnSpc>
            </a:pPr>
            <a:r>
              <a:rPr lang="en-US" altLang="ja-JP" sz="1000" dirty="0" smtClean="0">
                <a:latin typeface="+mn-ea"/>
              </a:rPr>
              <a:t>※</a:t>
            </a:r>
            <a:r>
              <a:rPr lang="ja-JP" altLang="en-US" sz="1000" spc="-120" dirty="0" smtClean="0">
                <a:latin typeface="+mn-ea"/>
              </a:rPr>
              <a:t>施設</a:t>
            </a:r>
            <a:r>
              <a:rPr lang="ja-JP" altLang="en-US" sz="1000" spc="-120" dirty="0">
                <a:latin typeface="+mn-ea"/>
              </a:rPr>
              <a:t>整備、旅客支援</a:t>
            </a:r>
            <a:r>
              <a:rPr lang="ja-JP" altLang="en-US" sz="1000" spc="-120" dirty="0" smtClean="0">
                <a:latin typeface="+mn-ea"/>
              </a:rPr>
              <a:t>、情報</a:t>
            </a:r>
            <a:r>
              <a:rPr lang="ja-JP" altLang="en-US" sz="1000" spc="-120" dirty="0">
                <a:latin typeface="+mn-ea"/>
              </a:rPr>
              <a:t>提供</a:t>
            </a:r>
            <a:r>
              <a:rPr lang="ja-JP" altLang="en-US" sz="1000" spc="-120" dirty="0" smtClean="0">
                <a:latin typeface="+mn-ea"/>
              </a:rPr>
              <a:t>、教育</a:t>
            </a:r>
            <a:r>
              <a:rPr lang="ja-JP" altLang="en-US" sz="1000" spc="-120" dirty="0">
                <a:latin typeface="+mn-ea"/>
              </a:rPr>
              <a:t>訓練</a:t>
            </a:r>
            <a:r>
              <a:rPr lang="ja-JP" altLang="en-US" sz="1000" spc="-120" dirty="0" smtClean="0">
                <a:latin typeface="+mn-ea"/>
              </a:rPr>
              <a:t>、推進体制</a:t>
            </a:r>
            <a:endParaRPr lang="ja-JP" altLang="en-US" sz="1000" b="1" dirty="0">
              <a:latin typeface="+mn-ea"/>
            </a:endParaRPr>
          </a:p>
        </p:txBody>
      </p:sp>
      <p:sp>
        <p:nvSpPr>
          <p:cNvPr id="102" name="テキスト ボックス 101"/>
          <p:cNvSpPr txBox="1"/>
          <p:nvPr/>
        </p:nvSpPr>
        <p:spPr>
          <a:xfrm>
            <a:off x="54777" y="3511922"/>
            <a:ext cx="6718194" cy="272758"/>
          </a:xfrm>
          <a:prstGeom prst="rect">
            <a:avLst/>
          </a:prstGeom>
          <a:noFill/>
        </p:spPr>
        <p:txBody>
          <a:bodyPr wrap="square" lIns="72000" tIns="36000" rIns="0" bIns="36000" rtlCol="0">
            <a:spAutoFit/>
          </a:bodyPr>
          <a:lstStyle/>
          <a:p>
            <a:r>
              <a:rPr lang="ja-JP" altLang="en-US" sz="1300" b="1" u="sng" dirty="0" smtClean="0">
                <a:solidFill>
                  <a:srgbClr val="C00000"/>
                </a:solidFill>
                <a:latin typeface="+mn-ea"/>
                <a:ea typeface="+mn-ea"/>
              </a:rPr>
              <a:t>①理念規定／国及び国民の責務</a:t>
            </a:r>
            <a:endParaRPr lang="ja-JP" altLang="en-US" sz="1300" b="1" u="sng" spc="-110" dirty="0">
              <a:solidFill>
                <a:srgbClr val="C00000"/>
              </a:solidFill>
            </a:endParaRPr>
          </a:p>
        </p:txBody>
      </p:sp>
      <p:sp>
        <p:nvSpPr>
          <p:cNvPr id="103" name="テキスト ボックス 102"/>
          <p:cNvSpPr txBox="1"/>
          <p:nvPr/>
        </p:nvSpPr>
        <p:spPr>
          <a:xfrm>
            <a:off x="-27384" y="3733279"/>
            <a:ext cx="6466835" cy="477054"/>
          </a:xfrm>
          <a:prstGeom prst="rect">
            <a:avLst/>
          </a:prstGeom>
          <a:noFill/>
        </p:spPr>
        <p:txBody>
          <a:bodyPr wrap="none" rtlCol="0">
            <a:spAutoFit/>
          </a:bodyPr>
          <a:lstStyle/>
          <a:p>
            <a:pPr>
              <a:lnSpc>
                <a:spcPts val="1500"/>
              </a:lnSpc>
            </a:pPr>
            <a:r>
              <a:rPr lang="ja-JP" altLang="en-US" sz="1300" dirty="0" smtClean="0">
                <a:latin typeface="+mn-ea"/>
                <a:ea typeface="+mn-ea"/>
              </a:rPr>
              <a:t>　○理念規定を設け、「</a:t>
            </a:r>
            <a:r>
              <a:rPr lang="ja-JP" altLang="en-US" sz="1300" u="sng" dirty="0" smtClean="0">
                <a:solidFill>
                  <a:srgbClr val="F1985B"/>
                </a:solidFill>
                <a:latin typeface="+mn-ea"/>
                <a:ea typeface="+mn-ea"/>
              </a:rPr>
              <a:t>共生社会の実現</a:t>
            </a:r>
            <a:r>
              <a:rPr lang="ja-JP" altLang="en-US" sz="1300" dirty="0" smtClean="0">
                <a:latin typeface="+mn-ea"/>
                <a:ea typeface="+mn-ea"/>
              </a:rPr>
              <a:t>」、「</a:t>
            </a:r>
            <a:r>
              <a:rPr lang="ja-JP" altLang="en-US" sz="1300" u="sng" dirty="0" smtClean="0">
                <a:solidFill>
                  <a:srgbClr val="F1985B"/>
                </a:solidFill>
                <a:latin typeface="+mn-ea"/>
                <a:ea typeface="+mn-ea"/>
              </a:rPr>
              <a:t>社会的障壁の除去</a:t>
            </a:r>
            <a:r>
              <a:rPr lang="ja-JP" altLang="en-US" sz="1300" dirty="0" smtClean="0">
                <a:latin typeface="+mn-ea"/>
                <a:ea typeface="+mn-ea"/>
              </a:rPr>
              <a:t>」を明確化</a:t>
            </a:r>
            <a:endParaRPr lang="en-US" altLang="ja-JP" sz="1300" dirty="0" smtClean="0">
              <a:latin typeface="+mn-ea"/>
              <a:ea typeface="+mn-ea"/>
            </a:endParaRPr>
          </a:p>
          <a:p>
            <a:pPr>
              <a:lnSpc>
                <a:spcPts val="1500"/>
              </a:lnSpc>
            </a:pPr>
            <a:r>
              <a:rPr lang="ja-JP" altLang="en-US" sz="1300" dirty="0">
                <a:latin typeface="+mn-ea"/>
                <a:ea typeface="+mn-ea"/>
              </a:rPr>
              <a:t>　</a:t>
            </a:r>
            <a:r>
              <a:rPr lang="ja-JP" altLang="en-US" sz="1300" dirty="0" smtClean="0">
                <a:latin typeface="+mn-ea"/>
                <a:ea typeface="+mn-ea"/>
              </a:rPr>
              <a:t>○</a:t>
            </a:r>
            <a:r>
              <a:rPr lang="ja-JP" altLang="en-US" sz="1300" spc="-120" dirty="0" smtClean="0">
                <a:latin typeface="+mn-ea"/>
                <a:ea typeface="+mn-ea"/>
              </a:rPr>
              <a:t>「心のバリアフリー」として、</a:t>
            </a:r>
            <a:r>
              <a:rPr lang="ja-JP" altLang="en-US" sz="1300" u="sng" spc="-120" dirty="0" smtClean="0">
                <a:solidFill>
                  <a:srgbClr val="F1985B"/>
                </a:solidFill>
                <a:latin typeface="+mn-ea"/>
                <a:ea typeface="+mn-ea"/>
              </a:rPr>
              <a:t>高齢者、障害者等に対する支援（鉄道利用者による声かけ等）を明記</a:t>
            </a:r>
            <a:endParaRPr lang="en-US" altLang="ja-JP" sz="1300" u="sng" spc="-120" dirty="0" smtClean="0">
              <a:solidFill>
                <a:srgbClr val="F1985B"/>
              </a:solidFill>
              <a:latin typeface="+mn-ea"/>
              <a:ea typeface="+mn-ea"/>
            </a:endParaRPr>
          </a:p>
        </p:txBody>
      </p:sp>
    </p:spTree>
    <p:extLst>
      <p:ext uri="{BB962C8B-B14F-4D97-AF65-F5344CB8AC3E}">
        <p14:creationId xmlns:p14="http://schemas.microsoft.com/office/powerpoint/2010/main" val="8921763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8150</TotalTime>
  <Words>498</Words>
  <Application>Microsoft Office PowerPoint</Application>
  <PresentationFormat>ユーザー設定</PresentationFormat>
  <Paragraphs>71</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なし</dc:creator>
  <cp:lastModifiedBy>東京都</cp:lastModifiedBy>
  <cp:revision>429</cp:revision>
  <cp:lastPrinted>2018-02-22T01:45:09Z</cp:lastPrinted>
  <dcterms:created xsi:type="dcterms:W3CDTF">2017-07-12T16:15:24Z</dcterms:created>
  <dcterms:modified xsi:type="dcterms:W3CDTF">2018-05-10T05:52:10Z</dcterms:modified>
</cp:coreProperties>
</file>