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60" r:id="rId4"/>
    <p:sldId id="258" r:id="rId5"/>
    <p:sldId id="261" r:id="rId6"/>
  </p:sldIdLst>
  <p:sldSz cx="9144000" cy="6858000" type="screen4x3"/>
  <p:notesSz cx="6807200" cy="9939338"/>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93" d="100"/>
          <a:sy n="93" d="100"/>
        </p:scale>
        <p:origin x="48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smtClean="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smtClean="0"/>
              <a:t>マスター サブタイトルの書式設定</a:t>
            </a:r>
            <a:endParaRPr lang="en-US" dirty="0"/>
          </a:p>
        </p:txBody>
      </p:sp>
      <p:sp>
        <p:nvSpPr>
          <p:cNvPr id="4" name="Date Placeholder 3"/>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21715898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25934715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smtClean="0"/>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257790641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idx="1"/>
          </p:nvPr>
        </p:nvSpPr>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16107372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smtClean="0"/>
              <a:t>マスター テキストの書式設定</a:t>
            </a:r>
          </a:p>
        </p:txBody>
      </p:sp>
      <p:sp>
        <p:nvSpPr>
          <p:cNvPr id="4" name="Date Placeholder 3"/>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180501075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Date Placeholder 4"/>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121403497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smtClean="0"/>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7" name="Date Placeholder 6"/>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21959095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smtClean="0"/>
              <a:t>マスター タイトルの書式設定</a:t>
            </a:r>
            <a:endParaRPr lang="en-US" dirty="0"/>
          </a:p>
        </p:txBody>
      </p:sp>
      <p:sp>
        <p:nvSpPr>
          <p:cNvPr id="3" name="Date Placeholder 2"/>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34813914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379061587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285205407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smtClean="0"/>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smtClean="0"/>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smtClean="0"/>
              <a:t>マスター テキストの書式設定</a:t>
            </a:r>
          </a:p>
        </p:txBody>
      </p:sp>
      <p:sp>
        <p:nvSpPr>
          <p:cNvPr id="5" name="Date Placeholder 4"/>
          <p:cNvSpPr>
            <a:spLocks noGrp="1"/>
          </p:cNvSpPr>
          <p:nvPr>
            <p:ph type="dt" sz="half" idx="10"/>
          </p:nvPr>
        </p:nvSpPr>
        <p:spPr/>
        <p:txBody>
          <a:bodyPr/>
          <a:lstStyle/>
          <a:p>
            <a:fld id="{C24716A9-7431-418B-80FA-5B90E3B3D622}" type="datetimeFigureOut">
              <a:rPr kumimoji="1" lang="ja-JP" altLang="en-US" smtClean="0"/>
              <a:t>2023/2/13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3515537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smtClean="0"/>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smtClean="0"/>
              <a:t>マスター テキストの書式設定</a:t>
            </a:r>
          </a:p>
          <a:p>
            <a:pPr lvl="1"/>
            <a:r>
              <a:rPr lang="ja-JP" altLang="en-US" smtClean="0"/>
              <a:t>第 </a:t>
            </a:r>
            <a:r>
              <a:rPr lang="en-US" altLang="ja-JP" smtClean="0"/>
              <a:t>2 </a:t>
            </a:r>
            <a:r>
              <a:rPr lang="ja-JP" altLang="en-US" smtClean="0"/>
              <a:t>レベル</a:t>
            </a:r>
          </a:p>
          <a:p>
            <a:pPr lvl="2"/>
            <a:r>
              <a:rPr lang="ja-JP" altLang="en-US" smtClean="0"/>
              <a:t>第 </a:t>
            </a:r>
            <a:r>
              <a:rPr lang="en-US" altLang="ja-JP" smtClean="0"/>
              <a:t>3 </a:t>
            </a:r>
            <a:r>
              <a:rPr lang="ja-JP" altLang="en-US" smtClean="0"/>
              <a:t>レベル</a:t>
            </a:r>
          </a:p>
          <a:p>
            <a:pPr lvl="3"/>
            <a:r>
              <a:rPr lang="ja-JP" altLang="en-US" smtClean="0"/>
              <a:t>第 </a:t>
            </a:r>
            <a:r>
              <a:rPr lang="en-US" altLang="ja-JP" smtClean="0"/>
              <a:t>4 </a:t>
            </a:r>
            <a:r>
              <a:rPr lang="ja-JP" altLang="en-US" smtClean="0"/>
              <a:t>レベル</a:t>
            </a:r>
          </a:p>
          <a:p>
            <a:pPr lvl="4"/>
            <a:r>
              <a:rPr lang="ja-JP" altLang="en-US" smtClean="0"/>
              <a:t>第 </a:t>
            </a:r>
            <a:r>
              <a:rPr lang="en-US" altLang="ja-JP" smtClean="0"/>
              <a:t>5 </a:t>
            </a:r>
            <a:r>
              <a:rPr lang="ja-JP" altLang="en-US" smtClean="0"/>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4716A9-7431-418B-80FA-5B90E3B3D622}" type="datetimeFigureOut">
              <a:rPr kumimoji="1" lang="ja-JP" altLang="en-US" smtClean="0"/>
              <a:t>2023/2/13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CCC73B2-6090-471D-9CFE-D4A9D2789778}" type="slidenum">
              <a:rPr kumimoji="1" lang="ja-JP" altLang="en-US" smtClean="0"/>
              <a:t>‹#›</a:t>
            </a:fld>
            <a:endParaRPr kumimoji="1" lang="ja-JP" altLang="en-US"/>
          </a:p>
        </p:txBody>
      </p:sp>
    </p:spTree>
    <p:extLst>
      <p:ext uri="{BB962C8B-B14F-4D97-AF65-F5344CB8AC3E}">
        <p14:creationId xmlns:p14="http://schemas.microsoft.com/office/powerpoint/2010/main" val="278581402"/>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 name="直線コネクタ 4"/>
          <p:cNvCxnSpPr/>
          <p:nvPr/>
        </p:nvCxnSpPr>
        <p:spPr>
          <a:xfrm>
            <a:off x="11284" y="754223"/>
            <a:ext cx="9144000" cy="0"/>
          </a:xfrm>
          <a:prstGeom prst="line">
            <a:avLst/>
          </a:prstGeom>
          <a:ln w="38100" cmpd="thinThick">
            <a:solidFill>
              <a:schemeClr val="tx2"/>
            </a:solidFill>
          </a:ln>
        </p:spPr>
        <p:style>
          <a:lnRef idx="1">
            <a:schemeClr val="accent1"/>
          </a:lnRef>
          <a:fillRef idx="0">
            <a:schemeClr val="accent1"/>
          </a:fillRef>
          <a:effectRef idx="0">
            <a:schemeClr val="accent1"/>
          </a:effectRef>
          <a:fontRef idx="minor">
            <a:schemeClr val="tx1"/>
          </a:fontRef>
        </p:style>
      </p:cxnSp>
      <p:sp>
        <p:nvSpPr>
          <p:cNvPr id="6" name="正方形/長方形 5"/>
          <p:cNvSpPr/>
          <p:nvPr/>
        </p:nvSpPr>
        <p:spPr>
          <a:xfrm>
            <a:off x="-432242" y="183495"/>
            <a:ext cx="9143999" cy="51758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2000" b="1" dirty="0" smtClean="0">
                <a:solidFill>
                  <a:schemeClr val="tx1"/>
                </a:solidFill>
                <a:latin typeface="ＭＳ ゴシック" panose="020B0609070205080204" pitchFamily="49" charset="-128"/>
                <a:ea typeface="ＭＳ ゴシック" panose="020B0609070205080204" pitchFamily="49" charset="-128"/>
              </a:rPr>
              <a:t>東京都</a:t>
            </a:r>
            <a:r>
              <a:rPr kumimoji="1" lang="ja-JP" altLang="en-US" sz="2000" b="1" dirty="0">
                <a:solidFill>
                  <a:schemeClr val="tx1"/>
                </a:solidFill>
                <a:latin typeface="ＭＳ ゴシック" panose="020B0609070205080204" pitchFamily="49" charset="-128"/>
                <a:ea typeface="ＭＳ ゴシック" panose="020B0609070205080204" pitchFamily="49" charset="-128"/>
              </a:rPr>
              <a:t>アルコール健康障害対策推進計画</a:t>
            </a:r>
            <a:r>
              <a:rPr kumimoji="1" lang="ja-JP" altLang="en-US" sz="2000" b="1" dirty="0" smtClean="0">
                <a:solidFill>
                  <a:schemeClr val="tx1"/>
                </a:solidFill>
                <a:latin typeface="ＭＳ ゴシック" panose="020B0609070205080204" pitchFamily="49" charset="-128"/>
                <a:ea typeface="ＭＳ ゴシック" panose="020B0609070205080204" pitchFamily="49" charset="-128"/>
              </a:rPr>
              <a:t>における現状</a:t>
            </a:r>
            <a:r>
              <a:rPr kumimoji="1" lang="ja-JP" altLang="en-US" sz="2000" b="1" dirty="0">
                <a:solidFill>
                  <a:schemeClr val="tx1"/>
                </a:solidFill>
                <a:latin typeface="ＭＳ ゴシック" panose="020B0609070205080204" pitchFamily="49" charset="-128"/>
                <a:ea typeface="ＭＳ ゴシック" panose="020B0609070205080204" pitchFamily="49" charset="-128"/>
              </a:rPr>
              <a:t>の整理</a:t>
            </a:r>
          </a:p>
        </p:txBody>
      </p:sp>
      <p:sp>
        <p:nvSpPr>
          <p:cNvPr id="14" name="正方形/長方形 13"/>
          <p:cNvSpPr/>
          <p:nvPr/>
        </p:nvSpPr>
        <p:spPr>
          <a:xfrm>
            <a:off x="8055704" y="289860"/>
            <a:ext cx="920918" cy="382298"/>
          </a:xfrm>
          <a:prstGeom prst="rect">
            <a:avLst/>
          </a:prstGeom>
          <a:solidFill>
            <a:schemeClr val="bg1"/>
          </a:solidFill>
          <a:ln w="952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dirty="0" smtClean="0">
                <a:solidFill>
                  <a:schemeClr val="tx1"/>
                </a:solidFill>
                <a:latin typeface="ＭＳ 明朝" panose="02020609040205080304" pitchFamily="17" charset="-128"/>
                <a:ea typeface="ＭＳ 明朝" panose="02020609040205080304" pitchFamily="17" charset="-128"/>
              </a:rPr>
              <a:t>資料３</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p:txBody>
      </p:sp>
      <p:sp>
        <p:nvSpPr>
          <p:cNvPr id="3" name="正方形/長方形 2"/>
          <p:cNvSpPr/>
          <p:nvPr/>
        </p:nvSpPr>
        <p:spPr>
          <a:xfrm>
            <a:off x="310767" y="1713739"/>
            <a:ext cx="8545035" cy="1107996"/>
          </a:xfrm>
          <a:prstGeom prst="rect">
            <a:avLst/>
          </a:prstGeom>
          <a:ln>
            <a:solidFill>
              <a:schemeClr val="tx1"/>
            </a:solidFill>
            <a:prstDash val="sysDot"/>
          </a:ln>
        </p:spPr>
        <p:txBody>
          <a:bodyPr wrap="square">
            <a:spAutoFit/>
          </a:bodyPr>
          <a:lstStyle/>
          <a:p>
            <a:r>
              <a:rPr lang="ja-JP" altLang="en-US" sz="1400" dirty="0" smtClean="0">
                <a:latin typeface="ＭＳ 明朝" panose="02020609040205080304" pitchFamily="17" charset="-128"/>
                <a:ea typeface="ＭＳ 明朝" panose="02020609040205080304" pitchFamily="17" charset="-128"/>
              </a:rPr>
              <a:t>（</a:t>
            </a:r>
            <a:r>
              <a:rPr lang="ja-JP" altLang="en-US" sz="1400" dirty="0">
                <a:latin typeface="ＭＳ 明朝" panose="02020609040205080304" pitchFamily="17" charset="-128"/>
                <a:ea typeface="ＭＳ 明朝" panose="02020609040205080304" pitchFamily="17" charset="-128"/>
              </a:rPr>
              <a:t>１</a:t>
            </a:r>
            <a:r>
              <a:rPr lang="ja-JP" altLang="en-US" sz="1400" dirty="0" smtClean="0">
                <a:latin typeface="ＭＳ 明朝" panose="02020609040205080304" pitchFamily="17" charset="-128"/>
                <a:ea typeface="ＭＳ 明朝" panose="02020609040205080304" pitchFamily="17" charset="-128"/>
              </a:rPr>
              <a:t>）関係</a:t>
            </a:r>
            <a:r>
              <a:rPr lang="ja-JP" altLang="en-US" sz="1400" dirty="0">
                <a:latin typeface="ＭＳ 明朝" panose="02020609040205080304" pitchFamily="17" charset="-128"/>
                <a:ea typeface="ＭＳ 明朝" panose="02020609040205080304" pitchFamily="17" charset="-128"/>
              </a:rPr>
              <a:t>機関の取組状況等に</a:t>
            </a:r>
            <a:r>
              <a:rPr lang="ja-JP" altLang="en-US" sz="1400" dirty="0" smtClean="0">
                <a:latin typeface="ＭＳ 明朝" panose="02020609040205080304" pitchFamily="17" charset="-128"/>
                <a:ea typeface="ＭＳ 明朝" panose="02020609040205080304" pitchFamily="17" charset="-128"/>
              </a:rPr>
              <a:t>ついての進行管理</a:t>
            </a:r>
            <a:endParaRPr lang="en-US" altLang="ja-JP" sz="1400" dirty="0" smtClean="0">
              <a:latin typeface="ＭＳ 明朝" panose="02020609040205080304" pitchFamily="17" charset="-128"/>
              <a:ea typeface="ＭＳ 明朝" panose="02020609040205080304" pitchFamily="17" charset="-128"/>
            </a:endParaRPr>
          </a:p>
          <a:p>
            <a:endParaRPr lang="ja-JP" altLang="en-US" sz="500" dirty="0">
              <a:latin typeface="ＭＳ 明朝" panose="02020609040205080304" pitchFamily="17" charset="-128"/>
              <a:ea typeface="ＭＳ 明朝" panose="02020609040205080304" pitchFamily="17" charset="-128"/>
            </a:endParaRPr>
          </a:p>
          <a:p>
            <a:r>
              <a:rPr lang="ja-JP" altLang="en-US" sz="1400" dirty="0">
                <a:latin typeface="ＭＳ 明朝" panose="02020609040205080304" pitchFamily="17" charset="-128"/>
                <a:ea typeface="ＭＳ 明朝" panose="02020609040205080304" pitchFamily="17" charset="-128"/>
              </a:rPr>
              <a:t>（２）東京都アルコール健康障害対策推進計画に関する取組状況</a:t>
            </a:r>
            <a:r>
              <a:rPr lang="ja-JP" altLang="en-US" sz="1400" dirty="0" smtClean="0">
                <a:latin typeface="ＭＳ 明朝" panose="02020609040205080304" pitchFamily="17" charset="-128"/>
                <a:ea typeface="ＭＳ 明朝" panose="02020609040205080304" pitchFamily="17" charset="-128"/>
              </a:rPr>
              <a:t>及び取組</a:t>
            </a:r>
            <a:r>
              <a:rPr lang="ja-JP" altLang="en-US" sz="1400" dirty="0">
                <a:latin typeface="ＭＳ 明朝" panose="02020609040205080304" pitchFamily="17" charset="-128"/>
                <a:ea typeface="ＭＳ 明朝" panose="02020609040205080304" pitchFamily="17" charset="-128"/>
              </a:rPr>
              <a:t>の方向性等に</a:t>
            </a:r>
            <a:r>
              <a:rPr lang="ja-JP" altLang="en-US" sz="1400" dirty="0" smtClean="0">
                <a:latin typeface="ＭＳ 明朝" panose="02020609040205080304" pitchFamily="17" charset="-128"/>
                <a:ea typeface="ＭＳ 明朝" panose="02020609040205080304" pitchFamily="17" charset="-128"/>
              </a:rPr>
              <a:t>ついて</a:t>
            </a:r>
            <a:endParaRPr lang="en-US" altLang="ja-JP" sz="1400" dirty="0" smtClean="0">
              <a:latin typeface="ＭＳ 明朝" panose="02020609040205080304" pitchFamily="17" charset="-128"/>
              <a:ea typeface="ＭＳ 明朝" panose="02020609040205080304" pitchFamily="17" charset="-128"/>
            </a:endParaRPr>
          </a:p>
          <a:p>
            <a:endParaRPr lang="en-US" altLang="ja-JP" sz="500" dirty="0" smtClean="0">
              <a:latin typeface="ＭＳ 明朝" panose="02020609040205080304" pitchFamily="17" charset="-128"/>
              <a:ea typeface="ＭＳ 明朝" panose="02020609040205080304" pitchFamily="17" charset="-128"/>
            </a:endParaRPr>
          </a:p>
          <a:p>
            <a:r>
              <a:rPr lang="ja-JP" altLang="en-US" sz="1400" dirty="0" smtClean="0">
                <a:latin typeface="ＭＳ 明朝" panose="02020609040205080304" pitchFamily="17" charset="-128"/>
                <a:ea typeface="ＭＳ 明朝" panose="02020609040205080304" pitchFamily="17" charset="-128"/>
              </a:rPr>
              <a:t>（３）委員等より事例発表（精神保健福祉センター、断酒会、回復施設、精神保健福祉士、医療機関等の</a:t>
            </a:r>
            <a:endParaRPr lang="en-US" altLang="ja-JP" sz="1400" dirty="0" smtClean="0">
              <a:latin typeface="ＭＳ 明朝" panose="02020609040205080304" pitchFamily="17" charset="-128"/>
              <a:ea typeface="ＭＳ 明朝" panose="02020609040205080304" pitchFamily="17" charset="-128"/>
            </a:endParaRPr>
          </a:p>
          <a:p>
            <a:r>
              <a:rPr lang="ja-JP" altLang="en-US" sz="1400" dirty="0">
                <a:latin typeface="ＭＳ 明朝" panose="02020609040205080304" pitchFamily="17" charset="-128"/>
                <a:ea typeface="ＭＳ 明朝" panose="02020609040205080304" pitchFamily="17" charset="-128"/>
              </a:rPr>
              <a:t>　</a:t>
            </a:r>
            <a:r>
              <a:rPr lang="ja-JP" altLang="en-US" sz="1400" dirty="0" smtClean="0">
                <a:latin typeface="ＭＳ 明朝" panose="02020609040205080304" pitchFamily="17" charset="-128"/>
                <a:ea typeface="ＭＳ 明朝" panose="02020609040205080304" pitchFamily="17" charset="-128"/>
              </a:rPr>
              <a:t>　</a:t>
            </a:r>
            <a:r>
              <a:rPr lang="ja-JP" altLang="en-US" sz="1400" dirty="0">
                <a:latin typeface="ＭＳ 明朝" panose="02020609040205080304" pitchFamily="17" charset="-128"/>
                <a:ea typeface="ＭＳ 明朝" panose="02020609040205080304" pitchFamily="17" charset="-128"/>
              </a:rPr>
              <a:t>　</a:t>
            </a:r>
            <a:r>
              <a:rPr lang="ja-JP" altLang="en-US" sz="1400" dirty="0" smtClean="0">
                <a:latin typeface="ＭＳ 明朝" panose="02020609040205080304" pitchFamily="17" charset="-128"/>
                <a:ea typeface="ＭＳ 明朝" panose="02020609040205080304" pitchFamily="17" charset="-128"/>
              </a:rPr>
              <a:t>多面的な観点での取組を紹介）</a:t>
            </a:r>
            <a:endParaRPr lang="ja-JP" altLang="en-US" sz="1400" dirty="0">
              <a:latin typeface="ＭＳ 明朝" panose="02020609040205080304" pitchFamily="17" charset="-128"/>
              <a:ea typeface="ＭＳ 明朝" panose="02020609040205080304" pitchFamily="17" charset="-128"/>
            </a:endParaRPr>
          </a:p>
        </p:txBody>
      </p:sp>
      <p:sp>
        <p:nvSpPr>
          <p:cNvPr id="20" name="正方形/長方形 19"/>
          <p:cNvSpPr/>
          <p:nvPr/>
        </p:nvSpPr>
        <p:spPr>
          <a:xfrm>
            <a:off x="222851" y="1242234"/>
            <a:ext cx="8783014" cy="5326602"/>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3" name="正方形/長方形 22"/>
          <p:cNvSpPr/>
          <p:nvPr/>
        </p:nvSpPr>
        <p:spPr>
          <a:xfrm>
            <a:off x="310767" y="3313375"/>
            <a:ext cx="8545035" cy="2980333"/>
          </a:xfrm>
          <a:prstGeom prst="rect">
            <a:avLst/>
          </a:prstGeom>
          <a:noFill/>
          <a:ln>
            <a:solidFill>
              <a:schemeClr val="tx1"/>
            </a:solidFill>
            <a:prstDash val="sysDo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dirty="0" smtClean="0">
                <a:solidFill>
                  <a:schemeClr val="tx1"/>
                </a:solidFill>
                <a:latin typeface="ＭＳ 明朝" panose="02020609040205080304" pitchFamily="17" charset="-128"/>
                <a:ea typeface="ＭＳ 明朝" panose="02020609040205080304" pitchFamily="17" charset="-128"/>
              </a:rPr>
              <a:t>〇 生活習慣病のリスクを高める飲酒者が増加傾向（特に女性）だが、相談やアルコール依存症で受診し</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400" dirty="0" smtClean="0">
                <a:solidFill>
                  <a:schemeClr val="tx1"/>
                </a:solidFill>
                <a:latin typeface="ＭＳ 明朝" panose="02020609040205080304" pitchFamily="17" charset="-128"/>
                <a:ea typeface="ＭＳ 明朝" panose="02020609040205080304" pitchFamily="17" charset="-128"/>
              </a:rPr>
              <a:t> </a:t>
            </a:r>
            <a:r>
              <a:rPr kumimoji="1" lang="ja-JP" altLang="en-US" sz="1400" dirty="0" err="1" smtClean="0">
                <a:solidFill>
                  <a:schemeClr val="tx1"/>
                </a:solidFill>
                <a:latin typeface="ＭＳ 明朝" panose="02020609040205080304" pitchFamily="17" charset="-128"/>
                <a:ea typeface="ＭＳ 明朝" panose="02020609040205080304" pitchFamily="17" charset="-128"/>
              </a:rPr>
              <a:t>た</a:t>
            </a:r>
            <a:r>
              <a:rPr kumimoji="1" lang="ja-JP" altLang="en-US" sz="1400" dirty="0" smtClean="0">
                <a:solidFill>
                  <a:schemeClr val="tx1"/>
                </a:solidFill>
                <a:latin typeface="ＭＳ 明朝" panose="02020609040205080304" pitchFamily="17" charset="-128"/>
                <a:ea typeface="ＭＳ 明朝" panose="02020609040205080304" pitchFamily="17" charset="-128"/>
              </a:rPr>
              <a:t>患者は増えていないことから、相談や適切な医療につながっていないことが懸念される。早期介入</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400" dirty="0" smtClean="0">
                <a:solidFill>
                  <a:schemeClr val="tx1"/>
                </a:solidFill>
                <a:latin typeface="ＭＳ 明朝" panose="02020609040205080304" pitchFamily="17" charset="-128"/>
                <a:ea typeface="ＭＳ 明朝" panose="02020609040205080304" pitchFamily="17" charset="-128"/>
              </a:rPr>
              <a:t> や必要に応じた専門相談・医療へのつなぎ等の検討が必要</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〇 依存症治療拠点機関の整備や医療機関の連携について検討が必要</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〇 医療機関と自助グループの連携（ＳＢＩＲＴＳ等）について検討が必要</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〇 </a:t>
            </a:r>
            <a:r>
              <a:rPr kumimoji="1" lang="ja-JP" altLang="en-US" sz="1350" dirty="0" smtClean="0">
                <a:solidFill>
                  <a:schemeClr val="tx1"/>
                </a:solidFill>
                <a:latin typeface="ＭＳ 明朝" panose="02020609040205080304" pitchFamily="17" charset="-128"/>
                <a:ea typeface="ＭＳ 明朝" panose="02020609040205080304" pitchFamily="17" charset="-128"/>
              </a:rPr>
              <a:t>生活習慣病のリスクを高める量を飲酒している人の割合については、女性が増加傾向であり、急性アル</a:t>
            </a:r>
            <a:endParaRPr kumimoji="1" lang="en-US" altLang="ja-JP" sz="1350" dirty="0" smtClean="0">
              <a:solidFill>
                <a:schemeClr val="tx1"/>
              </a:solidFill>
              <a:latin typeface="ＭＳ 明朝" panose="02020609040205080304" pitchFamily="17" charset="-128"/>
              <a:ea typeface="ＭＳ 明朝" panose="02020609040205080304" pitchFamily="17" charset="-128"/>
            </a:endParaRPr>
          </a:p>
          <a:p>
            <a:r>
              <a:rPr kumimoji="1" lang="en-US" altLang="ja-JP" sz="1350" dirty="0">
                <a:solidFill>
                  <a:schemeClr val="tx1"/>
                </a:solidFill>
                <a:latin typeface="ＭＳ 明朝" panose="02020609040205080304" pitchFamily="17" charset="-128"/>
                <a:ea typeface="ＭＳ 明朝" panose="02020609040205080304" pitchFamily="17" charset="-128"/>
              </a:rPr>
              <a:t> </a:t>
            </a:r>
            <a:r>
              <a:rPr kumimoji="1" lang="ja-JP" altLang="en-US" sz="1350" dirty="0" smtClean="0">
                <a:solidFill>
                  <a:schemeClr val="tx1"/>
                </a:solidFill>
                <a:latin typeface="ＭＳ 明朝" panose="02020609040205080304" pitchFamily="17" charset="-128"/>
                <a:ea typeface="ＭＳ 明朝" panose="02020609040205080304" pitchFamily="17" charset="-128"/>
              </a:rPr>
              <a:t>　コール中毒搬送人数は２０歳代が多いことを踏まえ、女性や若者をターゲットとした対策の強化が必要</a:t>
            </a:r>
            <a:endParaRPr kumimoji="1" lang="en-US" altLang="ja-JP" sz="135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〇 様々な相談支援の場面において、アルコール依存の問題が背景に存在するケースが多い。</a:t>
            </a: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〇 コロナ禍も踏まえた、地域での連携や相談支援体制の充実、人材育成等の取組のほか、自助グループ</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400" dirty="0" smtClean="0">
                <a:solidFill>
                  <a:schemeClr val="tx1"/>
                </a:solidFill>
                <a:latin typeface="ＭＳ 明朝" panose="02020609040205080304" pitchFamily="17" charset="-128"/>
                <a:ea typeface="ＭＳ 明朝" panose="02020609040205080304" pitchFamily="17" charset="-128"/>
              </a:rPr>
              <a:t> 等の民間団体への支援等についても検討が必要</a:t>
            </a:r>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〇 アルコール度数の高い飲料の普及が進んでいることを踏まえた対応の検討が必要　　　　　　　　　　　　　　　　　　　　　　　　　　　　　　　　　　　　　</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p:txBody>
      </p:sp>
      <p:sp>
        <p:nvSpPr>
          <p:cNvPr id="2" name="正方形/長方形 1"/>
          <p:cNvSpPr/>
          <p:nvPr/>
        </p:nvSpPr>
        <p:spPr>
          <a:xfrm>
            <a:off x="310767" y="2933045"/>
            <a:ext cx="3807611" cy="307777"/>
          </a:xfrm>
          <a:prstGeom prst="rect">
            <a:avLst/>
          </a:prstGeom>
        </p:spPr>
        <p:txBody>
          <a:bodyPr wrap="square">
            <a:spAutoFit/>
          </a:bodyPr>
          <a:lstStyle/>
          <a:p>
            <a:r>
              <a:rPr kumimoji="1" lang="ja-JP" altLang="en-US" sz="1400" dirty="0" smtClean="0">
                <a:latin typeface="ＭＳ ゴシック" panose="020B0609070205080204" pitchFamily="49" charset="-128"/>
                <a:ea typeface="ＭＳ ゴシック" panose="020B0609070205080204" pitchFamily="49" charset="-128"/>
              </a:rPr>
              <a:t>＜第３回</a:t>
            </a:r>
            <a:r>
              <a:rPr kumimoji="1" lang="ja-JP" altLang="en-US" sz="1400" dirty="0">
                <a:latin typeface="ＭＳ ゴシック" panose="020B0609070205080204" pitchFamily="49" charset="-128"/>
                <a:ea typeface="ＭＳ ゴシック" panose="020B0609070205080204" pitchFamily="49" charset="-128"/>
              </a:rPr>
              <a:t>委員会までの主な御意見</a:t>
            </a:r>
            <a:r>
              <a:rPr kumimoji="1" lang="ja-JP" altLang="en-US" sz="1400" dirty="0" smtClean="0">
                <a:latin typeface="ＭＳ ゴシック" panose="020B0609070205080204" pitchFamily="49" charset="-128"/>
                <a:ea typeface="ＭＳ ゴシック" panose="020B0609070205080204" pitchFamily="49" charset="-128"/>
              </a:rPr>
              <a:t>等＞</a:t>
            </a:r>
            <a:endParaRPr kumimoji="1" lang="ja-JP" altLang="en-US" sz="1400" dirty="0">
              <a:latin typeface="ＭＳ ゴシック" panose="020B0609070205080204" pitchFamily="49" charset="-128"/>
              <a:ea typeface="ＭＳ ゴシック" panose="020B0609070205080204" pitchFamily="49" charset="-128"/>
            </a:endParaRPr>
          </a:p>
        </p:txBody>
      </p:sp>
      <p:sp>
        <p:nvSpPr>
          <p:cNvPr id="8" name="正方形/長方形 7"/>
          <p:cNvSpPr/>
          <p:nvPr/>
        </p:nvSpPr>
        <p:spPr>
          <a:xfrm>
            <a:off x="310767" y="1339277"/>
            <a:ext cx="2249334" cy="307777"/>
          </a:xfrm>
          <a:prstGeom prst="rect">
            <a:avLst/>
          </a:prstGeom>
        </p:spPr>
        <p:txBody>
          <a:bodyPr wrap="none">
            <a:spAutoFit/>
          </a:bodyPr>
          <a:lstStyle/>
          <a:p>
            <a:r>
              <a:rPr kumimoji="1" lang="ja-JP" altLang="en-US" sz="1400" dirty="0" smtClean="0">
                <a:latin typeface="ＭＳ ゴシック" panose="020B0609070205080204" pitchFamily="49" charset="-128"/>
                <a:ea typeface="ＭＳ ゴシック" panose="020B0609070205080204" pitchFamily="49" charset="-128"/>
              </a:rPr>
              <a:t>＜会議</a:t>
            </a:r>
            <a:r>
              <a:rPr kumimoji="1" lang="ja-JP" altLang="en-US" sz="1400" dirty="0">
                <a:latin typeface="ＭＳ ゴシック" panose="020B0609070205080204" pitchFamily="49" charset="-128"/>
                <a:ea typeface="ＭＳ ゴシック" panose="020B0609070205080204" pitchFamily="49" charset="-128"/>
              </a:rPr>
              <a:t>での主な</a:t>
            </a:r>
            <a:r>
              <a:rPr kumimoji="1" lang="ja-JP" altLang="en-US" sz="1400" dirty="0" smtClean="0">
                <a:latin typeface="ＭＳ ゴシック" panose="020B0609070205080204" pitchFamily="49" charset="-128"/>
                <a:ea typeface="ＭＳ ゴシック" panose="020B0609070205080204" pitchFamily="49" charset="-128"/>
              </a:rPr>
              <a:t>議題 等＞</a:t>
            </a:r>
            <a:endParaRPr kumimoji="1" lang="ja-JP" altLang="en-US" sz="1400" dirty="0">
              <a:latin typeface="ＭＳ ゴシック" panose="020B0609070205080204" pitchFamily="49" charset="-128"/>
              <a:ea typeface="ＭＳ ゴシック" panose="020B0609070205080204" pitchFamily="49" charset="-128"/>
            </a:endParaRPr>
          </a:p>
        </p:txBody>
      </p:sp>
      <p:sp>
        <p:nvSpPr>
          <p:cNvPr id="28" name="角丸四角形 27"/>
          <p:cNvSpPr/>
          <p:nvPr/>
        </p:nvSpPr>
        <p:spPr>
          <a:xfrm>
            <a:off x="222851" y="931087"/>
            <a:ext cx="2494470" cy="323880"/>
          </a:xfrm>
          <a:prstGeom prst="roundRect">
            <a:avLst>
              <a:gd name="adj" fmla="val 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sz="1400" b="1" dirty="0" smtClean="0">
                <a:latin typeface="ＭＳ ゴシック" panose="020B0609070205080204" pitchFamily="49" charset="-128"/>
                <a:ea typeface="ＭＳ ゴシック" panose="020B0609070205080204" pitchFamily="49" charset="-128"/>
              </a:rPr>
              <a:t>１　都の検討状況について</a:t>
            </a:r>
            <a:endParaRPr kumimoji="1" lang="ja-JP" altLang="en-US" sz="1400" b="1" dirty="0">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8771429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正方形/長方形 8"/>
          <p:cNvSpPr/>
          <p:nvPr/>
        </p:nvSpPr>
        <p:spPr>
          <a:xfrm>
            <a:off x="341123" y="605400"/>
            <a:ext cx="8802877" cy="895416"/>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400" dirty="0" smtClean="0">
                <a:solidFill>
                  <a:schemeClr val="tx1"/>
                </a:solidFill>
                <a:latin typeface="ＭＳ 明朝" panose="02020609040205080304" pitchFamily="17" charset="-128"/>
                <a:ea typeface="ＭＳ 明朝" panose="02020609040205080304" pitchFamily="17" charset="-128"/>
              </a:rPr>
              <a:t>〇「アルコール健康障害対策推進基本計画（第２期）」を令和３年３月に策定</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400" dirty="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〇 第１期の評価を踏まえ、第２期の重点課題等を整理</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400" dirty="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〇 飲酒ガイドラインに関する検討会を設置</a:t>
            </a:r>
            <a:r>
              <a:rPr kumimoji="1" lang="en-US" altLang="ja-JP" sz="1400" dirty="0" smtClean="0">
                <a:solidFill>
                  <a:schemeClr val="tx1"/>
                </a:solidFill>
                <a:latin typeface="ＭＳ 明朝" panose="02020609040205080304" pitchFamily="17" charset="-128"/>
                <a:ea typeface="ＭＳ 明朝" panose="02020609040205080304" pitchFamily="17" charset="-128"/>
              </a:rPr>
              <a:t>(</a:t>
            </a:r>
            <a:r>
              <a:rPr kumimoji="1" lang="ja-JP" altLang="en-US" sz="1400" dirty="0" smtClean="0">
                <a:solidFill>
                  <a:schemeClr val="tx1"/>
                </a:solidFill>
                <a:latin typeface="ＭＳ 明朝" panose="02020609040205080304" pitchFamily="17" charset="-128"/>
                <a:ea typeface="ＭＳ 明朝" panose="02020609040205080304" pitchFamily="17" charset="-128"/>
              </a:rPr>
              <a:t>令和</a:t>
            </a:r>
            <a:r>
              <a:rPr kumimoji="1" lang="ja-JP" altLang="en-US" sz="1400" dirty="0">
                <a:solidFill>
                  <a:schemeClr val="tx1"/>
                </a:solidFill>
                <a:latin typeface="ＭＳ 明朝" panose="02020609040205080304" pitchFamily="17" charset="-128"/>
                <a:ea typeface="ＭＳ 明朝" panose="02020609040205080304" pitchFamily="17" charset="-128"/>
              </a:rPr>
              <a:t>４</a:t>
            </a:r>
            <a:r>
              <a:rPr kumimoji="1" lang="ja-JP" altLang="en-US" sz="1400" dirty="0" smtClean="0">
                <a:solidFill>
                  <a:schemeClr val="tx1"/>
                </a:solidFill>
                <a:latin typeface="ＭＳ 明朝" panose="02020609040205080304" pitchFamily="17" charset="-128"/>
                <a:ea typeface="ＭＳ 明朝" panose="02020609040205080304" pitchFamily="17" charset="-128"/>
              </a:rPr>
              <a:t>年１０月より</a:t>
            </a:r>
            <a:r>
              <a:rPr kumimoji="1" lang="en-US" altLang="ja-JP" sz="1400" dirty="0" smtClean="0">
                <a:solidFill>
                  <a:schemeClr val="tx1"/>
                </a:solidFill>
                <a:latin typeface="ＭＳ 明朝" panose="02020609040205080304" pitchFamily="17" charset="-128"/>
                <a:ea typeface="ＭＳ 明朝" panose="02020609040205080304" pitchFamily="17" charset="-128"/>
              </a:rPr>
              <a:t>)</a:t>
            </a:r>
            <a:endParaRPr kumimoji="1" lang="en-US" altLang="ja-JP" sz="1400" dirty="0">
              <a:solidFill>
                <a:schemeClr val="tx1"/>
              </a:solidFill>
              <a:latin typeface="ＭＳ 明朝" panose="02020609040205080304" pitchFamily="17" charset="-128"/>
              <a:ea typeface="ＭＳ 明朝" panose="02020609040205080304" pitchFamily="17" charset="-128"/>
            </a:endParaRPr>
          </a:p>
        </p:txBody>
      </p:sp>
      <p:sp>
        <p:nvSpPr>
          <p:cNvPr id="10" name="正方形/長方形 9"/>
          <p:cNvSpPr/>
          <p:nvPr/>
        </p:nvSpPr>
        <p:spPr>
          <a:xfrm>
            <a:off x="192206" y="1611552"/>
            <a:ext cx="3344852" cy="34634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en-US" altLang="ja-JP" sz="1400" b="1" dirty="0" smtClean="0">
                <a:solidFill>
                  <a:schemeClr val="tx1"/>
                </a:solidFill>
                <a:latin typeface="ＭＳ ゴシック" panose="020B0609070205080204" pitchFamily="49" charset="-128"/>
                <a:ea typeface="ＭＳ ゴシック" panose="020B0609070205080204" pitchFamily="49" charset="-128"/>
              </a:rPr>
              <a:t>【</a:t>
            </a:r>
            <a:r>
              <a:rPr kumimoji="1" lang="ja-JP" altLang="en-US" sz="1400" b="1" dirty="0" smtClean="0">
                <a:solidFill>
                  <a:schemeClr val="tx1"/>
                </a:solidFill>
                <a:latin typeface="ＭＳ ゴシック" panose="020B0609070205080204" pitchFamily="49" charset="-128"/>
                <a:ea typeface="ＭＳ ゴシック" panose="020B0609070205080204" pitchFamily="49" charset="-128"/>
              </a:rPr>
              <a:t>基本計画（第</a:t>
            </a:r>
            <a:r>
              <a:rPr kumimoji="1" lang="ja-JP" altLang="en-US" sz="1400" b="1" dirty="0">
                <a:solidFill>
                  <a:schemeClr val="tx1"/>
                </a:solidFill>
                <a:latin typeface="ＭＳ ゴシック" panose="020B0609070205080204" pitchFamily="49" charset="-128"/>
                <a:ea typeface="ＭＳ ゴシック" panose="020B0609070205080204" pitchFamily="49" charset="-128"/>
              </a:rPr>
              <a:t>２</a:t>
            </a:r>
            <a:r>
              <a:rPr kumimoji="1" lang="ja-JP" altLang="en-US" sz="1400" b="1" dirty="0" smtClean="0">
                <a:solidFill>
                  <a:schemeClr val="tx1"/>
                </a:solidFill>
                <a:latin typeface="ＭＳ ゴシック" panose="020B0609070205080204" pitchFamily="49" charset="-128"/>
                <a:ea typeface="ＭＳ ゴシック" panose="020B0609070205080204" pitchFamily="49" charset="-128"/>
              </a:rPr>
              <a:t>期）重点課題</a:t>
            </a:r>
            <a:r>
              <a:rPr kumimoji="1" lang="en-US" altLang="ja-JP" sz="1400" b="1" dirty="0" smtClean="0">
                <a:solidFill>
                  <a:schemeClr val="tx1"/>
                </a:solidFill>
                <a:latin typeface="ＭＳ ゴシック" panose="020B0609070205080204" pitchFamily="49" charset="-128"/>
                <a:ea typeface="ＭＳ ゴシック" panose="020B0609070205080204" pitchFamily="49" charset="-128"/>
              </a:rPr>
              <a:t>】</a:t>
            </a:r>
          </a:p>
        </p:txBody>
      </p:sp>
      <p:sp>
        <p:nvSpPr>
          <p:cNvPr id="20" name="正方形/長方形 19"/>
          <p:cNvSpPr/>
          <p:nvPr/>
        </p:nvSpPr>
        <p:spPr>
          <a:xfrm>
            <a:off x="192206" y="1885627"/>
            <a:ext cx="3621277" cy="3651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400" b="1" dirty="0" smtClean="0">
                <a:solidFill>
                  <a:schemeClr val="tx1"/>
                </a:solidFill>
                <a:latin typeface="ＭＳ ゴシック" panose="020B0609070205080204" pitchFamily="49" charset="-128"/>
                <a:ea typeface="ＭＳ ゴシック" panose="020B0609070205080204" pitchFamily="49" charset="-128"/>
              </a:rPr>
              <a:t>（１）アルコール健康障害の発生予防</a:t>
            </a:r>
            <a:endParaRPr kumimoji="1" lang="en-US" altLang="ja-JP" sz="1400" b="1" dirty="0" smtClean="0">
              <a:solidFill>
                <a:schemeClr val="tx1"/>
              </a:solidFill>
              <a:latin typeface="ＭＳ ゴシック" panose="020B0609070205080204" pitchFamily="49" charset="-128"/>
              <a:ea typeface="ＭＳ ゴシック" panose="020B0609070205080204" pitchFamily="49" charset="-128"/>
            </a:endParaRPr>
          </a:p>
        </p:txBody>
      </p:sp>
      <p:sp>
        <p:nvSpPr>
          <p:cNvPr id="21" name="正方形/長方形 20"/>
          <p:cNvSpPr/>
          <p:nvPr/>
        </p:nvSpPr>
        <p:spPr>
          <a:xfrm>
            <a:off x="341123" y="2250761"/>
            <a:ext cx="8802877" cy="444546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400" dirty="0" smtClean="0">
                <a:solidFill>
                  <a:schemeClr val="tx1"/>
                </a:solidFill>
                <a:latin typeface="ＭＳ ゴシック" panose="020B0609070205080204" pitchFamily="49" charset="-128"/>
                <a:ea typeface="ＭＳ ゴシック" panose="020B0609070205080204" pitchFamily="49" charset="-128"/>
              </a:rPr>
              <a:t>＜重点課題＞</a:t>
            </a:r>
            <a:endParaRPr kumimoji="1" lang="en-US" altLang="ja-JP" sz="1400"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・飲酒に伴うリスクに関する知識の普及と不適切な飲酒を防止する社会づくりを通じて、将来にわたる</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400" dirty="0" smtClean="0">
                <a:solidFill>
                  <a:schemeClr val="tx1"/>
                </a:solidFill>
                <a:latin typeface="ＭＳ 明朝" panose="02020609040205080304" pitchFamily="17" charset="-128"/>
                <a:ea typeface="ＭＳ 明朝" panose="02020609040205080304" pitchFamily="17" charset="-128"/>
              </a:rPr>
              <a:t>アルコール健康障害の発生を予防する。</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400" dirty="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ゴシック" panose="020B0609070205080204" pitchFamily="49" charset="-128"/>
                <a:ea typeface="ＭＳ ゴシック" panose="020B0609070205080204" pitchFamily="49" charset="-128"/>
              </a:rPr>
              <a:t>＜取り組むべき施策＞</a:t>
            </a:r>
            <a:endParaRPr kumimoji="1" lang="en-US" altLang="ja-JP" sz="1400"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・２０歳未満の者や妊産婦などの飲酒すべきでない者の飲酒リスクの普及啓発</a:t>
            </a:r>
            <a:r>
              <a:rPr kumimoji="1" lang="ja-JP" altLang="en-US" sz="1400" dirty="0" smtClean="0">
                <a:solidFill>
                  <a:schemeClr val="tx1"/>
                </a:solidFill>
                <a:latin typeface="ＭＳ 明朝" panose="02020609040205080304" pitchFamily="17" charset="-128"/>
                <a:ea typeface="ＭＳ 明朝" panose="02020609040205080304" pitchFamily="17" charset="-128"/>
              </a:rPr>
              <a:t>及び不適切</a:t>
            </a:r>
            <a:r>
              <a:rPr kumimoji="1" lang="ja-JP" altLang="en-US" sz="1400" dirty="0">
                <a:solidFill>
                  <a:schemeClr val="tx1"/>
                </a:solidFill>
                <a:latin typeface="ＭＳ 明朝" panose="02020609040205080304" pitchFamily="17" charset="-128"/>
                <a:ea typeface="ＭＳ 明朝" panose="02020609040205080304" pitchFamily="17" charset="-128"/>
              </a:rPr>
              <a:t>飲酒を未然</a:t>
            </a:r>
            <a:r>
              <a:rPr kumimoji="1" lang="ja-JP" altLang="en-US" sz="1400" dirty="0" smtClean="0">
                <a:solidFill>
                  <a:schemeClr val="tx1"/>
                </a:solidFill>
                <a:latin typeface="ＭＳ 明朝" panose="02020609040205080304" pitchFamily="17" charset="-128"/>
                <a:ea typeface="ＭＳ 明朝" panose="02020609040205080304" pitchFamily="17" charset="-128"/>
              </a:rPr>
              <a:t>に</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400" dirty="0" smtClean="0">
                <a:solidFill>
                  <a:schemeClr val="tx1"/>
                </a:solidFill>
                <a:latin typeface="ＭＳ 明朝" panose="02020609040205080304" pitchFamily="17" charset="-128"/>
                <a:ea typeface="ＭＳ 明朝" panose="02020609040205080304" pitchFamily="17" charset="-128"/>
              </a:rPr>
              <a:t>防ぐ</a:t>
            </a:r>
            <a:r>
              <a:rPr kumimoji="1" lang="ja-JP" altLang="en-US" sz="1400" dirty="0">
                <a:solidFill>
                  <a:schemeClr val="tx1"/>
                </a:solidFill>
                <a:latin typeface="ＭＳ 明朝" panose="02020609040205080304" pitchFamily="17" charset="-128"/>
                <a:ea typeface="ＭＳ 明朝" panose="02020609040205080304" pitchFamily="17" charset="-128"/>
              </a:rPr>
              <a:t>取組の徹底を引き続き実施する。</a:t>
            </a: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a:t>
            </a:r>
            <a:r>
              <a:rPr kumimoji="1" lang="ja-JP" altLang="en-US" sz="1400" dirty="0">
                <a:solidFill>
                  <a:schemeClr val="tx1"/>
                </a:solidFill>
                <a:latin typeface="ＭＳ 明朝" panose="02020609040205080304" pitchFamily="17" charset="-128"/>
                <a:ea typeface="ＭＳ 明朝" panose="02020609040205080304" pitchFamily="17" charset="-128"/>
              </a:rPr>
              <a:t>また、将来的なアルコール健康障害の発生につながる健康リスクの高い飲酒</a:t>
            </a:r>
            <a:r>
              <a:rPr kumimoji="1" lang="ja-JP" altLang="en-US" sz="1400" dirty="0" smtClean="0">
                <a:solidFill>
                  <a:schemeClr val="tx1"/>
                </a:solidFill>
                <a:latin typeface="ＭＳ 明朝" panose="02020609040205080304" pitchFamily="17" charset="-128"/>
                <a:ea typeface="ＭＳ 明朝" panose="02020609040205080304" pitchFamily="17" charset="-128"/>
              </a:rPr>
              <a:t>習慣や</a:t>
            </a:r>
            <a:r>
              <a:rPr kumimoji="1" lang="ja-JP" altLang="en-US" sz="1400" dirty="0">
                <a:solidFill>
                  <a:schemeClr val="tx1"/>
                </a:solidFill>
                <a:latin typeface="ＭＳ 明朝" panose="02020609040205080304" pitchFamily="17" charset="-128"/>
                <a:ea typeface="ＭＳ 明朝" panose="02020609040205080304" pitchFamily="17" charset="-128"/>
              </a:rPr>
              <a:t>、アルコール</a:t>
            </a:r>
            <a:r>
              <a:rPr kumimoji="1" lang="ja-JP" altLang="en-US" sz="1400" dirty="0" smtClean="0">
                <a:solidFill>
                  <a:schemeClr val="tx1"/>
                </a:solidFill>
                <a:latin typeface="ＭＳ 明朝" panose="02020609040205080304" pitchFamily="17" charset="-128"/>
                <a:ea typeface="ＭＳ 明朝" panose="02020609040205080304" pitchFamily="17" charset="-128"/>
              </a:rPr>
              <a:t>関連</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400" dirty="0" smtClean="0">
                <a:solidFill>
                  <a:schemeClr val="tx1"/>
                </a:solidFill>
                <a:latin typeface="ＭＳ 明朝" panose="02020609040205080304" pitchFamily="17" charset="-128"/>
                <a:ea typeface="ＭＳ 明朝" panose="02020609040205080304" pitchFamily="17" charset="-128"/>
              </a:rPr>
              <a:t>問題</a:t>
            </a:r>
            <a:r>
              <a:rPr kumimoji="1" lang="ja-JP" altLang="en-US" sz="1400" dirty="0">
                <a:solidFill>
                  <a:schemeClr val="tx1"/>
                </a:solidFill>
                <a:latin typeface="ＭＳ 明朝" panose="02020609040205080304" pitchFamily="17" charset="-128"/>
                <a:ea typeface="ＭＳ 明朝" panose="02020609040205080304" pitchFamily="17" charset="-128"/>
              </a:rPr>
              <a:t>の要因となり得る一時多量飲酒のリスクに対する理解の</a:t>
            </a:r>
            <a:r>
              <a:rPr kumimoji="1" lang="ja-JP" altLang="en-US" sz="1400" dirty="0" smtClean="0">
                <a:solidFill>
                  <a:schemeClr val="tx1"/>
                </a:solidFill>
                <a:latin typeface="ＭＳ 明朝" panose="02020609040205080304" pitchFamily="17" charset="-128"/>
                <a:ea typeface="ＭＳ 明朝" panose="02020609040205080304" pitchFamily="17" charset="-128"/>
              </a:rPr>
              <a:t>促進</a:t>
            </a:r>
            <a:r>
              <a:rPr kumimoji="1" lang="ja-JP" altLang="en-US" sz="1400" dirty="0">
                <a:solidFill>
                  <a:schemeClr val="tx1"/>
                </a:solidFill>
                <a:latin typeface="ＭＳ 明朝" panose="02020609040205080304" pitchFamily="17" charset="-128"/>
                <a:ea typeface="ＭＳ 明朝" panose="02020609040205080304" pitchFamily="17" charset="-128"/>
              </a:rPr>
              <a:t>を図る。</a:t>
            </a: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a:t>
            </a:r>
            <a:r>
              <a:rPr kumimoji="1" lang="ja-JP" altLang="en-US" sz="1400" dirty="0">
                <a:solidFill>
                  <a:schemeClr val="tx1"/>
                </a:solidFill>
                <a:latin typeface="ＭＳ 明朝" panose="02020609040205080304" pitchFamily="17" charset="-128"/>
                <a:ea typeface="ＭＳ 明朝" panose="02020609040205080304" pitchFamily="17" charset="-128"/>
              </a:rPr>
              <a:t>飲酒に伴う健康影響は、年齢、性別、体質等に応じて異なることを踏まえ、誰もが</a:t>
            </a:r>
            <a:r>
              <a:rPr kumimoji="1" lang="ja-JP" altLang="en-US" sz="1400" dirty="0" smtClean="0">
                <a:solidFill>
                  <a:schemeClr val="tx1"/>
                </a:solidFill>
                <a:latin typeface="ＭＳ 明朝" panose="02020609040205080304" pitchFamily="17" charset="-128"/>
                <a:ea typeface="ＭＳ 明朝" panose="02020609040205080304" pitchFamily="17" charset="-128"/>
              </a:rPr>
              <a:t>アルコール健康</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400" dirty="0" smtClean="0">
                <a:solidFill>
                  <a:schemeClr val="tx1"/>
                </a:solidFill>
                <a:latin typeface="ＭＳ 明朝" panose="02020609040205080304" pitchFamily="17" charset="-128"/>
                <a:ea typeface="ＭＳ 明朝" panose="02020609040205080304" pitchFamily="17" charset="-128"/>
              </a:rPr>
              <a:t>障害</a:t>
            </a:r>
            <a:r>
              <a:rPr kumimoji="1" lang="ja-JP" altLang="en-US" sz="1400" dirty="0">
                <a:solidFill>
                  <a:schemeClr val="tx1"/>
                </a:solidFill>
                <a:latin typeface="ＭＳ 明朝" panose="02020609040205080304" pitchFamily="17" charset="-128"/>
                <a:ea typeface="ＭＳ 明朝" panose="02020609040205080304" pitchFamily="17" charset="-128"/>
              </a:rPr>
              <a:t>の問題を我が事と認識できるように、特に健康影響を</a:t>
            </a:r>
            <a:r>
              <a:rPr kumimoji="1" lang="ja-JP" altLang="en-US" sz="1400" dirty="0" smtClean="0">
                <a:solidFill>
                  <a:schemeClr val="tx1"/>
                </a:solidFill>
                <a:latin typeface="ＭＳ 明朝" panose="02020609040205080304" pitchFamily="17" charset="-128"/>
                <a:ea typeface="ＭＳ 明朝" panose="02020609040205080304" pitchFamily="17" charset="-128"/>
              </a:rPr>
              <a:t>受けやすいと</a:t>
            </a:r>
            <a:r>
              <a:rPr kumimoji="1" lang="ja-JP" altLang="en-US" sz="1400" dirty="0">
                <a:solidFill>
                  <a:schemeClr val="tx1"/>
                </a:solidFill>
                <a:latin typeface="ＭＳ 明朝" panose="02020609040205080304" pitchFamily="17" charset="-128"/>
                <a:ea typeface="ＭＳ 明朝" panose="02020609040205080304" pitchFamily="17" charset="-128"/>
              </a:rPr>
              <a:t>考えられる女性・若年者</a:t>
            </a:r>
            <a:r>
              <a:rPr kumimoji="1" lang="ja-JP" altLang="en-US" sz="1400" dirty="0" smtClean="0">
                <a:solidFill>
                  <a:schemeClr val="tx1"/>
                </a:solidFill>
                <a:latin typeface="ＭＳ 明朝" panose="02020609040205080304" pitchFamily="17" charset="-128"/>
                <a:ea typeface="ＭＳ 明朝" panose="02020609040205080304" pitchFamily="17" charset="-128"/>
              </a:rPr>
              <a:t>・</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400" dirty="0" smtClean="0">
                <a:solidFill>
                  <a:schemeClr val="tx1"/>
                </a:solidFill>
                <a:latin typeface="ＭＳ 明朝" panose="02020609040205080304" pitchFamily="17" charset="-128"/>
                <a:ea typeface="ＭＳ 明朝" panose="02020609040205080304" pitchFamily="17" charset="-128"/>
              </a:rPr>
              <a:t>高齢者</a:t>
            </a:r>
            <a:r>
              <a:rPr kumimoji="1" lang="ja-JP" altLang="en-US" sz="1400" dirty="0">
                <a:solidFill>
                  <a:schemeClr val="tx1"/>
                </a:solidFill>
                <a:latin typeface="ＭＳ 明朝" panose="02020609040205080304" pitchFamily="17" charset="-128"/>
                <a:ea typeface="ＭＳ 明朝" panose="02020609040205080304" pitchFamily="17" charset="-128"/>
              </a:rPr>
              <a:t>など、特性に応じて留意すべき点等を</a:t>
            </a:r>
            <a:r>
              <a:rPr kumimoji="1" lang="ja-JP" altLang="en-US" sz="1400" dirty="0" smtClean="0">
                <a:solidFill>
                  <a:schemeClr val="tx1"/>
                </a:solidFill>
                <a:latin typeface="ＭＳ 明朝" panose="02020609040205080304" pitchFamily="17" charset="-128"/>
                <a:ea typeface="ＭＳ 明朝" panose="02020609040205080304" pitchFamily="17" charset="-128"/>
              </a:rPr>
              <a:t>わかりやすく</a:t>
            </a:r>
            <a:r>
              <a:rPr kumimoji="1" lang="ja-JP" altLang="en-US" sz="1400" dirty="0">
                <a:solidFill>
                  <a:schemeClr val="tx1"/>
                </a:solidFill>
                <a:latin typeface="ＭＳ 明朝" panose="02020609040205080304" pitchFamily="17" charset="-128"/>
                <a:ea typeface="ＭＳ 明朝" panose="02020609040205080304" pitchFamily="17" charset="-128"/>
              </a:rPr>
              <a:t>啓発を進める。</a:t>
            </a: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a:t>
            </a:r>
            <a:r>
              <a:rPr kumimoji="1" lang="ja-JP" altLang="en-US" sz="1400" dirty="0">
                <a:solidFill>
                  <a:schemeClr val="tx1"/>
                </a:solidFill>
                <a:latin typeface="ＭＳ 明朝" panose="02020609040205080304" pitchFamily="17" charset="-128"/>
                <a:ea typeface="ＭＳ 明朝" panose="02020609040205080304" pitchFamily="17" charset="-128"/>
              </a:rPr>
              <a:t>酒類業界においても、国や地方公共団体によるこれらの普及啓発と連携し、</a:t>
            </a:r>
            <a:r>
              <a:rPr kumimoji="1" lang="ja-JP" altLang="en-US" sz="1400" dirty="0" smtClean="0">
                <a:solidFill>
                  <a:schemeClr val="tx1"/>
                </a:solidFill>
                <a:latin typeface="ＭＳ 明朝" panose="02020609040205080304" pitchFamily="17" charset="-128"/>
                <a:ea typeface="ＭＳ 明朝" panose="02020609040205080304" pitchFamily="17" charset="-128"/>
              </a:rPr>
              <a:t>不適切な</a:t>
            </a:r>
            <a:r>
              <a:rPr kumimoji="1" lang="ja-JP" altLang="en-US" sz="1400" dirty="0">
                <a:solidFill>
                  <a:schemeClr val="tx1"/>
                </a:solidFill>
                <a:latin typeface="ＭＳ 明朝" panose="02020609040205080304" pitchFamily="17" charset="-128"/>
                <a:ea typeface="ＭＳ 明朝" panose="02020609040205080304" pitchFamily="17" charset="-128"/>
              </a:rPr>
              <a:t>飲酒の誘因</a:t>
            </a:r>
            <a:r>
              <a:rPr kumimoji="1" lang="ja-JP" altLang="en-US" sz="1400" dirty="0" smtClean="0">
                <a:solidFill>
                  <a:schemeClr val="tx1"/>
                </a:solidFill>
                <a:latin typeface="ＭＳ 明朝" panose="02020609040205080304" pitchFamily="17" charset="-128"/>
                <a:ea typeface="ＭＳ 明朝" panose="02020609040205080304" pitchFamily="17" charset="-128"/>
              </a:rPr>
              <a:t>防止</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400" dirty="0" smtClean="0">
                <a:solidFill>
                  <a:schemeClr val="tx1"/>
                </a:solidFill>
                <a:latin typeface="ＭＳ 明朝" panose="02020609040205080304" pitchFamily="17" charset="-128"/>
                <a:ea typeface="ＭＳ 明朝" panose="02020609040205080304" pitchFamily="17" charset="-128"/>
              </a:rPr>
              <a:t>の</a:t>
            </a:r>
            <a:r>
              <a:rPr kumimoji="1" lang="ja-JP" altLang="en-US" sz="1400" dirty="0">
                <a:solidFill>
                  <a:schemeClr val="tx1"/>
                </a:solidFill>
                <a:latin typeface="ＭＳ 明朝" panose="02020609040205080304" pitchFamily="17" charset="-128"/>
                <a:ea typeface="ＭＳ 明朝" panose="02020609040205080304" pitchFamily="17" charset="-128"/>
              </a:rPr>
              <a:t>観点から、アルコール飲料の広告・表示等における</a:t>
            </a:r>
            <a:r>
              <a:rPr kumimoji="1" lang="ja-JP" altLang="en-US" sz="1400" dirty="0" smtClean="0">
                <a:solidFill>
                  <a:schemeClr val="tx1"/>
                </a:solidFill>
                <a:latin typeface="ＭＳ 明朝" panose="02020609040205080304" pitchFamily="17" charset="-128"/>
                <a:ea typeface="ＭＳ 明朝" panose="02020609040205080304" pitchFamily="17" charset="-128"/>
              </a:rPr>
              <a:t>自主的な取組を引き続き進める。</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400" dirty="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ゴシック" panose="020B0609070205080204" pitchFamily="49" charset="-128"/>
                <a:ea typeface="ＭＳ ゴシック" panose="020B0609070205080204" pitchFamily="49" charset="-128"/>
              </a:rPr>
              <a:t>＜重点目標＞</a:t>
            </a:r>
          </a:p>
          <a:p>
            <a:r>
              <a:rPr kumimoji="1" lang="ja-JP" altLang="en-US" sz="1400" dirty="0">
                <a:solidFill>
                  <a:schemeClr val="tx1"/>
                </a:solidFill>
                <a:latin typeface="ＭＳ 明朝" panose="02020609040205080304" pitchFamily="17" charset="-128"/>
                <a:ea typeface="ＭＳ 明朝" panose="02020609040205080304" pitchFamily="17" charset="-128"/>
              </a:rPr>
              <a:t>・生活習慣病のリスクを高める量を飲酒している者の割合を男性１３．０％、女性</a:t>
            </a:r>
            <a:r>
              <a:rPr kumimoji="1" lang="ja-JP" altLang="en-US" sz="1400" dirty="0" smtClean="0">
                <a:solidFill>
                  <a:schemeClr val="tx1"/>
                </a:solidFill>
                <a:latin typeface="ＭＳ 明朝" panose="02020609040205080304" pitchFamily="17" charset="-128"/>
                <a:ea typeface="ＭＳ 明朝" panose="02020609040205080304" pitchFamily="17" charset="-128"/>
              </a:rPr>
              <a:t>６．４％まで減少</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400" dirty="0" smtClean="0">
                <a:solidFill>
                  <a:schemeClr val="tx1"/>
                </a:solidFill>
                <a:latin typeface="ＭＳ 明朝" panose="02020609040205080304" pitchFamily="17" charset="-128"/>
                <a:ea typeface="ＭＳ 明朝" panose="02020609040205080304" pitchFamily="17" charset="-128"/>
              </a:rPr>
              <a:t>させる</a:t>
            </a:r>
            <a:r>
              <a:rPr kumimoji="1" lang="ja-JP" altLang="en-US" sz="1400" dirty="0">
                <a:solidFill>
                  <a:schemeClr val="tx1"/>
                </a:solidFill>
                <a:latin typeface="ＭＳ 明朝" panose="02020609040205080304" pitchFamily="17" charset="-128"/>
                <a:ea typeface="ＭＳ 明朝" panose="02020609040205080304" pitchFamily="17" charset="-128"/>
              </a:rPr>
              <a:t>こと</a:t>
            </a: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a:t>
            </a:r>
            <a:r>
              <a:rPr kumimoji="1" lang="ja-JP" altLang="en-US" sz="1400" dirty="0">
                <a:solidFill>
                  <a:schemeClr val="tx1"/>
                </a:solidFill>
                <a:latin typeface="ＭＳ 明朝" panose="02020609040205080304" pitchFamily="17" charset="-128"/>
                <a:ea typeface="ＭＳ 明朝" panose="02020609040205080304" pitchFamily="17" charset="-128"/>
              </a:rPr>
              <a:t>２０歳未満の飲酒をなくすこと</a:t>
            </a: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a:t>
            </a:r>
            <a:r>
              <a:rPr kumimoji="1" lang="ja-JP" altLang="en-US" sz="1400" dirty="0">
                <a:solidFill>
                  <a:schemeClr val="tx1"/>
                </a:solidFill>
                <a:latin typeface="ＭＳ 明朝" panose="02020609040205080304" pitchFamily="17" charset="-128"/>
                <a:ea typeface="ＭＳ 明朝" panose="02020609040205080304" pitchFamily="17" charset="-128"/>
              </a:rPr>
              <a:t>妊娠中の飲酒をなくす</a:t>
            </a:r>
            <a:r>
              <a:rPr kumimoji="1" lang="ja-JP" altLang="en-US" sz="1400" dirty="0" smtClean="0">
                <a:solidFill>
                  <a:schemeClr val="tx1"/>
                </a:solidFill>
                <a:latin typeface="ＭＳ 明朝" panose="02020609040205080304" pitchFamily="17" charset="-128"/>
                <a:ea typeface="ＭＳ 明朝" panose="02020609040205080304" pitchFamily="17" charset="-128"/>
              </a:rPr>
              <a:t>こと</a:t>
            </a:r>
            <a:endParaRPr kumimoji="1" lang="ja-JP" altLang="en-US" sz="1400" dirty="0">
              <a:solidFill>
                <a:schemeClr val="tx1"/>
              </a:solidFill>
              <a:latin typeface="ＭＳ 明朝" panose="02020609040205080304" pitchFamily="17" charset="-128"/>
              <a:ea typeface="ＭＳ 明朝" panose="02020609040205080304" pitchFamily="17" charset="-128"/>
            </a:endParaRPr>
          </a:p>
        </p:txBody>
      </p:sp>
      <p:sp>
        <p:nvSpPr>
          <p:cNvPr id="3" name="正方形/長方形 2"/>
          <p:cNvSpPr/>
          <p:nvPr/>
        </p:nvSpPr>
        <p:spPr>
          <a:xfrm>
            <a:off x="341123" y="2222612"/>
            <a:ext cx="8647602" cy="450528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2" name="正方形/長方形 11"/>
          <p:cNvSpPr/>
          <p:nvPr/>
        </p:nvSpPr>
        <p:spPr>
          <a:xfrm>
            <a:off x="333101" y="574717"/>
            <a:ext cx="8647602" cy="926099"/>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11" name="角丸四角形 10"/>
          <p:cNvSpPr/>
          <p:nvPr/>
        </p:nvSpPr>
        <p:spPr>
          <a:xfrm>
            <a:off x="320061" y="281852"/>
            <a:ext cx="2274790" cy="293075"/>
          </a:xfrm>
          <a:prstGeom prst="roundRect">
            <a:avLst>
              <a:gd name="adj" fmla="val 0"/>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kumimoji="1" lang="ja-JP" altLang="en-US" sz="1400" b="1" dirty="0">
                <a:latin typeface="ＭＳ ゴシック" panose="020B0609070205080204" pitchFamily="49" charset="-128"/>
                <a:ea typeface="ＭＳ ゴシック" panose="020B0609070205080204" pitchFamily="49" charset="-128"/>
              </a:rPr>
              <a:t>２　国の動向について</a:t>
            </a:r>
          </a:p>
        </p:txBody>
      </p:sp>
    </p:spTree>
    <p:extLst>
      <p:ext uri="{BB962C8B-B14F-4D97-AF65-F5344CB8AC3E}">
        <p14:creationId xmlns:p14="http://schemas.microsoft.com/office/powerpoint/2010/main" val="347426937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コンテンツ プレースホルダー 4"/>
          <p:cNvGraphicFramePr>
            <a:graphicFrameLocks noGrp="1"/>
          </p:cNvGraphicFramePr>
          <p:nvPr>
            <p:ph idx="1"/>
            <p:extLst>
              <p:ext uri="{D42A27DB-BD31-4B8C-83A1-F6EECF244321}">
                <p14:modId xmlns:p14="http://schemas.microsoft.com/office/powerpoint/2010/main" val="507719037"/>
              </p:ext>
            </p:extLst>
          </p:nvPr>
        </p:nvGraphicFramePr>
        <p:xfrm>
          <a:off x="336301" y="995915"/>
          <a:ext cx="8515350" cy="5102961"/>
        </p:xfrm>
        <a:graphic>
          <a:graphicData uri="http://schemas.openxmlformats.org/drawingml/2006/table">
            <a:tbl>
              <a:tblPr/>
              <a:tblGrid>
                <a:gridCol w="2237974">
                  <a:extLst>
                    <a:ext uri="{9D8B030D-6E8A-4147-A177-3AD203B41FA5}">
                      <a16:colId xmlns:a16="http://schemas.microsoft.com/office/drawing/2014/main" val="2504243389"/>
                    </a:ext>
                  </a:extLst>
                </a:gridCol>
                <a:gridCol w="6277376">
                  <a:extLst>
                    <a:ext uri="{9D8B030D-6E8A-4147-A177-3AD203B41FA5}">
                      <a16:colId xmlns:a16="http://schemas.microsoft.com/office/drawing/2014/main" val="1620375842"/>
                    </a:ext>
                  </a:extLst>
                </a:gridCol>
              </a:tblGrid>
              <a:tr h="268576">
                <a:tc gridSpan="2">
                  <a:txBody>
                    <a:bodyPr/>
                    <a:lstStyle/>
                    <a:p>
                      <a:pPr algn="l" fontAlgn="b"/>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＜評価・検証のための関連指標＞</a:t>
                      </a:r>
                    </a:p>
                  </a:txBody>
                  <a:tcPr marL="6456" marR="6456" marT="6456"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extLst>
                  <a:ext uri="{0D108BD9-81ED-4DB2-BD59-A6C34878D82A}">
                    <a16:rowId xmlns:a16="http://schemas.microsoft.com/office/drawing/2014/main" val="3424976089"/>
                  </a:ext>
                </a:extLst>
              </a:tr>
              <a:tr h="259913">
                <a:tc gridSpan="2">
                  <a:txBody>
                    <a:bodyPr/>
                    <a:lstStyle/>
                    <a:p>
                      <a:pPr algn="ctr" fontAlgn="ctr"/>
                      <a:r>
                        <a:rPr lang="ja-JP" altLang="en-US" sz="1600" b="1" i="0" u="none" strike="noStrike" dirty="0">
                          <a:solidFill>
                            <a:srgbClr val="FFFFFF"/>
                          </a:solidFill>
                          <a:effectLst/>
                          <a:latin typeface="游ゴシック" panose="020B0400000000000000" pitchFamily="50" charset="-128"/>
                          <a:ea typeface="游ゴシック" panose="020B0400000000000000" pitchFamily="50" charset="-128"/>
                        </a:rPr>
                        <a:t>項目</a:t>
                      </a:r>
                    </a:p>
                  </a:txBody>
                  <a:tcPr marL="6456" marR="6456" marT="6456"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4546A"/>
                    </a:solidFill>
                  </a:tcPr>
                </a:tc>
                <a:tc hMerge="1">
                  <a:txBody>
                    <a:bodyPr/>
                    <a:lstStyle/>
                    <a:p>
                      <a:endParaRPr kumimoji="1" lang="ja-JP" altLang="en-US"/>
                    </a:p>
                  </a:txBody>
                  <a:tcPr/>
                </a:tc>
                <a:extLst>
                  <a:ext uri="{0D108BD9-81ED-4DB2-BD59-A6C34878D82A}">
                    <a16:rowId xmlns:a16="http://schemas.microsoft.com/office/drawing/2014/main" val="808761790"/>
                  </a:ext>
                </a:extLst>
              </a:tr>
              <a:tr h="719093">
                <a:tc rowSpan="3">
                  <a:txBody>
                    <a:bodyPr/>
                    <a:lstStyle/>
                    <a:p>
                      <a:pPr algn="ctr" fontAlgn="ct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国民の飲酒行動の状況</a:t>
                      </a:r>
                    </a:p>
                  </a:txBody>
                  <a:tcPr marL="6456" marR="6456" marT="645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100" b="1" i="0" u="none" strike="noStrike" dirty="0" smtClean="0">
                          <a:solidFill>
                            <a:srgbClr val="000000"/>
                          </a:solidFill>
                          <a:effectLst/>
                          <a:latin typeface="游ゴシック" panose="020B0400000000000000" pitchFamily="50" charset="-128"/>
                          <a:ea typeface="游ゴシック" panose="020B0400000000000000" pitchFamily="50" charset="-128"/>
                        </a:rPr>
                        <a:t> </a:t>
                      </a:r>
                      <a:r>
                        <a:rPr lang="ja-JP" altLang="en-US" sz="1400" b="1" i="0" u="none" strike="noStrike" dirty="0" smtClean="0">
                          <a:solidFill>
                            <a:srgbClr val="000000"/>
                          </a:solidFill>
                          <a:effectLst/>
                          <a:latin typeface="游ゴシック" panose="020B0400000000000000" pitchFamily="50" charset="-128"/>
                          <a:ea typeface="游ゴシック" panose="020B0400000000000000" pitchFamily="50" charset="-128"/>
                        </a:rPr>
                        <a:t>生活</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習慣病のリスクを高める量を飲酒している者の割合</a:t>
                      </a:r>
                    </a:p>
                  </a:txBody>
                  <a:tcPr marL="6456" marR="6456" marT="645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396537008"/>
                  </a:ext>
                </a:extLst>
              </a:tr>
              <a:tr h="719093">
                <a:tc vMerge="1">
                  <a:txBody>
                    <a:bodyPr/>
                    <a:lstStyle/>
                    <a:p>
                      <a:endParaRPr kumimoji="1" lang="ja-JP" altLang="en-US"/>
                    </a:p>
                  </a:txBody>
                  <a:tcPr/>
                </a:tc>
                <a:tc>
                  <a:txBody>
                    <a:bodyPr/>
                    <a:lstStyle/>
                    <a:p>
                      <a:pPr algn="l" fontAlgn="ctr"/>
                      <a:r>
                        <a:rPr lang="ja-JP" altLang="en-US" sz="1400" b="1" i="0" u="none" strike="noStrike" dirty="0" smtClean="0">
                          <a:solidFill>
                            <a:srgbClr val="000000"/>
                          </a:solidFill>
                          <a:effectLst/>
                          <a:latin typeface="游ゴシック" panose="020B0400000000000000" pitchFamily="50" charset="-128"/>
                          <a:ea typeface="游ゴシック" panose="020B0400000000000000" pitchFamily="50" charset="-128"/>
                        </a:rPr>
                        <a:t> 問題</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飲酒者</a:t>
                      </a:r>
                      <a:r>
                        <a:rPr lang="en-US" altLang="ja-JP" sz="1400" b="1" i="0" u="none" strike="noStrike" dirty="0">
                          <a:solidFill>
                            <a:srgbClr val="000000"/>
                          </a:solidFill>
                          <a:effectLst/>
                          <a:latin typeface="游ゴシック" panose="020B0400000000000000" pitchFamily="50" charset="-128"/>
                          <a:ea typeface="游ゴシック" panose="020B0400000000000000" pitchFamily="50" charset="-128"/>
                        </a:rPr>
                        <a:t>(</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アルコール使用障害同定テスト</a:t>
                      </a:r>
                      <a:r>
                        <a:rPr lang="en-US" altLang="ja-JP" sz="1400" b="1" i="0" u="none" strike="noStrike" dirty="0">
                          <a:solidFill>
                            <a:srgbClr val="000000"/>
                          </a:solidFill>
                          <a:effectLst/>
                          <a:latin typeface="游ゴシック" panose="020B0400000000000000" pitchFamily="50" charset="-128"/>
                          <a:ea typeface="游ゴシック" panose="020B0400000000000000" pitchFamily="50" charset="-128"/>
                        </a:rPr>
                        <a:t>(AUDIT)</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ベースの割合</a:t>
                      </a:r>
                      <a:r>
                        <a:rPr lang="en-US" altLang="ja-JP" sz="1400" b="1" i="0" u="none" strike="noStrike" dirty="0">
                          <a:solidFill>
                            <a:srgbClr val="000000"/>
                          </a:solidFill>
                          <a:effectLst/>
                          <a:latin typeface="游ゴシック" panose="020B0400000000000000" pitchFamily="50" charset="-128"/>
                          <a:ea typeface="游ゴシック" panose="020B0400000000000000" pitchFamily="50" charset="-128"/>
                        </a:rPr>
                        <a:t>)</a:t>
                      </a:r>
                    </a:p>
                  </a:txBody>
                  <a:tcPr marL="6456" marR="6456" marT="645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3272338"/>
                  </a:ext>
                </a:extLst>
              </a:tr>
              <a:tr h="719093">
                <a:tc vMerge="1">
                  <a:txBody>
                    <a:bodyPr/>
                    <a:lstStyle/>
                    <a:p>
                      <a:endParaRPr kumimoji="1" lang="ja-JP" altLang="en-US"/>
                    </a:p>
                  </a:txBody>
                  <a:tcPr/>
                </a:tc>
                <a:tc>
                  <a:txBody>
                    <a:bodyPr/>
                    <a:lstStyle/>
                    <a:p>
                      <a:pPr algn="l" fontAlgn="ctr"/>
                      <a:r>
                        <a:rPr lang="ja-JP" altLang="en-US" sz="1400" b="1" i="0" u="none" strike="noStrike" dirty="0" smtClean="0">
                          <a:solidFill>
                            <a:srgbClr val="000000"/>
                          </a:solidFill>
                          <a:effectLst/>
                          <a:latin typeface="游ゴシック" panose="020B0400000000000000" pitchFamily="50" charset="-128"/>
                          <a:ea typeface="游ゴシック" panose="020B0400000000000000" pitchFamily="50" charset="-128"/>
                        </a:rPr>
                        <a:t> 一時</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多量飲酒者</a:t>
                      </a:r>
                      <a:r>
                        <a:rPr lang="en-US" altLang="ja-JP" sz="1400" b="1" i="0" u="none" strike="noStrike" dirty="0">
                          <a:solidFill>
                            <a:srgbClr val="000000"/>
                          </a:solidFill>
                          <a:effectLst/>
                          <a:latin typeface="游ゴシック" panose="020B0400000000000000" pitchFamily="50" charset="-128"/>
                          <a:ea typeface="游ゴシック" panose="020B0400000000000000" pitchFamily="50" charset="-128"/>
                        </a:rPr>
                        <a:t>(</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過去</a:t>
                      </a:r>
                      <a:r>
                        <a:rPr lang="en-US" altLang="ja-JP" sz="1400" b="1" i="0" u="none" strike="noStrike" dirty="0">
                          <a:solidFill>
                            <a:srgbClr val="000000"/>
                          </a:solidFill>
                          <a:effectLst/>
                          <a:latin typeface="游ゴシック" panose="020B0400000000000000" pitchFamily="50" charset="-128"/>
                          <a:ea typeface="游ゴシック" panose="020B0400000000000000" pitchFamily="50" charset="-128"/>
                        </a:rPr>
                        <a:t>30</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日間で一度に純アルコール料</a:t>
                      </a:r>
                      <a:r>
                        <a:rPr lang="en-US" altLang="ja-JP" sz="1400" b="1" i="0" u="none" strike="noStrike" dirty="0">
                          <a:solidFill>
                            <a:srgbClr val="000000"/>
                          </a:solidFill>
                          <a:effectLst/>
                          <a:latin typeface="游ゴシック" panose="020B0400000000000000" pitchFamily="50" charset="-128"/>
                          <a:ea typeface="游ゴシック" panose="020B0400000000000000" pitchFamily="50" charset="-128"/>
                        </a:rPr>
                        <a:t>60</a:t>
                      </a:r>
                      <a:r>
                        <a:rPr lang="ja-JP" altLang="en-US" sz="1400" b="1" i="0" u="none" strike="noStrike" dirty="0" err="1">
                          <a:solidFill>
                            <a:srgbClr val="000000"/>
                          </a:solidFill>
                          <a:effectLst/>
                          <a:latin typeface="游ゴシック" panose="020B0400000000000000" pitchFamily="50" charset="-128"/>
                          <a:ea typeface="游ゴシック" panose="020B0400000000000000" pitchFamily="50" charset="-128"/>
                        </a:rPr>
                        <a:t>ｇ</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以上の飲酒</a:t>
                      </a:r>
                      <a:r>
                        <a:rPr lang="en-US" altLang="ja-JP" sz="1400" b="1" i="0" u="none" strike="noStrike" dirty="0">
                          <a:solidFill>
                            <a:srgbClr val="000000"/>
                          </a:solidFill>
                          <a:effectLst/>
                          <a:latin typeface="游ゴシック" panose="020B0400000000000000" pitchFamily="50" charset="-128"/>
                          <a:ea typeface="游ゴシック" panose="020B0400000000000000" pitchFamily="50" charset="-128"/>
                        </a:rPr>
                        <a:t>)</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の割合</a:t>
                      </a:r>
                    </a:p>
                  </a:txBody>
                  <a:tcPr marL="6456" marR="6456" marT="645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12641362"/>
                  </a:ext>
                </a:extLst>
              </a:tr>
              <a:tr h="840386">
                <a:tc rowSpan="2">
                  <a:txBody>
                    <a:bodyPr/>
                    <a:lstStyle/>
                    <a:p>
                      <a:pPr algn="ctr" fontAlgn="ct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飲酒が禁止されている者、</a:t>
                      </a:r>
                      <a:b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b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飲酒すべきでない者の状況</a:t>
                      </a:r>
                    </a:p>
                  </a:txBody>
                  <a:tcPr marL="6456" marR="6456" marT="645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en-US" altLang="ja-JP" sz="1400" b="1" i="0" u="none" strike="noStrike" dirty="0" smtClean="0">
                          <a:solidFill>
                            <a:srgbClr val="000000"/>
                          </a:solidFill>
                          <a:effectLst/>
                          <a:latin typeface="游ゴシック" panose="020B0400000000000000" pitchFamily="50" charset="-128"/>
                          <a:ea typeface="游ゴシック" panose="020B0400000000000000" pitchFamily="50" charset="-128"/>
                        </a:rPr>
                        <a:t> 20</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歳未満の飲酒者の割合</a:t>
                      </a:r>
                      <a:b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br>
                      <a:r>
                        <a:rPr lang="ja-JP" altLang="en-US" sz="1400" b="1" i="0" u="none" strike="noStrike" dirty="0" smtClean="0">
                          <a:solidFill>
                            <a:srgbClr val="000000"/>
                          </a:solidFill>
                          <a:effectLst/>
                          <a:latin typeface="游ゴシック" panose="020B0400000000000000" pitchFamily="50" charset="-128"/>
                          <a:ea typeface="游ゴシック" panose="020B0400000000000000" pitchFamily="50" charset="-128"/>
                        </a:rPr>
                        <a:t> </a:t>
                      </a:r>
                      <a:r>
                        <a:rPr lang="en-US" altLang="ja-JP" sz="1400" b="1" i="0" u="none" strike="noStrike" dirty="0" smtClean="0">
                          <a:solidFill>
                            <a:srgbClr val="000000"/>
                          </a:solidFill>
                          <a:effectLst/>
                          <a:latin typeface="游ゴシック" panose="020B0400000000000000" pitchFamily="50" charset="-128"/>
                          <a:ea typeface="游ゴシック" panose="020B0400000000000000" pitchFamily="50" charset="-128"/>
                        </a:rPr>
                        <a:t>(</a:t>
                      </a:r>
                      <a:r>
                        <a:rPr lang="ja-JP" altLang="en-US" sz="1400" b="1" i="0" u="none" strike="noStrike" dirty="0" smtClean="0">
                          <a:solidFill>
                            <a:srgbClr val="000000"/>
                          </a:solidFill>
                          <a:effectLst/>
                          <a:latin typeface="游ゴシック" panose="020B0400000000000000" pitchFamily="50" charset="-128"/>
                          <a:ea typeface="游ゴシック" panose="020B0400000000000000" pitchFamily="50" charset="-128"/>
                        </a:rPr>
                        <a:t>調査</a:t>
                      </a:r>
                      <a:r>
                        <a:rPr lang="en-US" altLang="ja-JP" sz="1400" b="1" i="0" u="none" strike="noStrike" dirty="0">
                          <a:solidFill>
                            <a:srgbClr val="000000"/>
                          </a:solidFill>
                          <a:effectLst/>
                          <a:latin typeface="游ゴシック" panose="020B0400000000000000" pitchFamily="50" charset="-128"/>
                          <a:ea typeface="游ゴシック" panose="020B0400000000000000" pitchFamily="50" charset="-128"/>
                        </a:rPr>
                        <a:t>30</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日間に</a:t>
                      </a:r>
                      <a:r>
                        <a:rPr lang="en-US" altLang="ja-JP" sz="1400" b="1" i="0" u="none" strike="noStrike" dirty="0">
                          <a:solidFill>
                            <a:srgbClr val="000000"/>
                          </a:solidFill>
                          <a:effectLst/>
                          <a:latin typeface="游ゴシック" panose="020B0400000000000000" pitchFamily="50" charset="-128"/>
                          <a:ea typeface="游ゴシック" panose="020B0400000000000000" pitchFamily="50" charset="-128"/>
                        </a:rPr>
                        <a:t>1</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回でも飲酒した者の割合</a:t>
                      </a:r>
                      <a:r>
                        <a:rPr lang="en-US" altLang="ja-JP" sz="1400" b="1" i="0" u="none" strike="noStrike" dirty="0">
                          <a:solidFill>
                            <a:srgbClr val="000000"/>
                          </a:solidFill>
                          <a:effectLst/>
                          <a:latin typeface="游ゴシック" panose="020B0400000000000000" pitchFamily="50" charset="-128"/>
                          <a:ea typeface="游ゴシック" panose="020B0400000000000000" pitchFamily="50" charset="-128"/>
                        </a:rPr>
                        <a:t>)</a:t>
                      </a:r>
                    </a:p>
                  </a:txBody>
                  <a:tcPr marL="6456" marR="6456" marT="645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098953301"/>
                  </a:ext>
                </a:extLst>
              </a:tr>
              <a:tr h="753749">
                <a:tc vMerge="1">
                  <a:txBody>
                    <a:bodyPr/>
                    <a:lstStyle/>
                    <a:p>
                      <a:endParaRPr kumimoji="1" lang="ja-JP" altLang="en-US"/>
                    </a:p>
                  </a:txBody>
                  <a:tcPr/>
                </a:tc>
                <a:tc>
                  <a:txBody>
                    <a:bodyPr/>
                    <a:lstStyle/>
                    <a:p>
                      <a:pPr algn="l" fontAlgn="ctr"/>
                      <a:r>
                        <a:rPr lang="ja-JP" altLang="en-US" sz="1400" b="1" i="0" u="none" strike="noStrike" dirty="0" smtClean="0">
                          <a:solidFill>
                            <a:srgbClr val="000000"/>
                          </a:solidFill>
                          <a:effectLst/>
                          <a:latin typeface="游ゴシック" panose="020B0400000000000000" pitchFamily="50" charset="-128"/>
                          <a:ea typeface="游ゴシック" panose="020B0400000000000000" pitchFamily="50" charset="-128"/>
                        </a:rPr>
                        <a:t> 妊娠中</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の飲酒者の割合</a:t>
                      </a:r>
                    </a:p>
                  </a:txBody>
                  <a:tcPr marL="6456" marR="6456" marT="645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27488880"/>
                  </a:ext>
                </a:extLst>
              </a:tr>
              <a:tr h="823058">
                <a:tc>
                  <a:txBody>
                    <a:bodyPr/>
                    <a:lstStyle/>
                    <a:p>
                      <a:pPr algn="ctr" fontAlgn="ct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飲酒運転</a:t>
                      </a:r>
                    </a:p>
                  </a:txBody>
                  <a:tcPr marL="6456" marR="6456" marT="645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l" fontAlgn="ctr"/>
                      <a:r>
                        <a:rPr lang="ja-JP" altLang="en-US" sz="1400" b="1" i="0" u="none" strike="noStrike" dirty="0" smtClean="0">
                          <a:solidFill>
                            <a:srgbClr val="000000"/>
                          </a:solidFill>
                          <a:effectLst/>
                          <a:latin typeface="游ゴシック" panose="020B0400000000000000" pitchFamily="50" charset="-128"/>
                          <a:ea typeface="游ゴシック" panose="020B0400000000000000" pitchFamily="50" charset="-128"/>
                        </a:rPr>
                        <a:t> 飲酒</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運転による交通事故件数</a:t>
                      </a:r>
                    </a:p>
                  </a:txBody>
                  <a:tcPr marL="6456" marR="6456" marT="6456"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75517416"/>
                  </a:ext>
                </a:extLst>
              </a:tr>
            </a:tbl>
          </a:graphicData>
        </a:graphic>
      </p:graphicFrame>
      <p:sp>
        <p:nvSpPr>
          <p:cNvPr id="4" name="正方形/長方形 3"/>
          <p:cNvSpPr/>
          <p:nvPr/>
        </p:nvSpPr>
        <p:spPr>
          <a:xfrm>
            <a:off x="140447" y="442928"/>
            <a:ext cx="4845621" cy="3651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600" b="1" dirty="0" smtClean="0">
                <a:solidFill>
                  <a:schemeClr val="tx1"/>
                </a:solidFill>
                <a:latin typeface="ＭＳ ゴシック" panose="020B0609070205080204" pitchFamily="49" charset="-128"/>
                <a:ea typeface="ＭＳ ゴシック" panose="020B0609070205080204" pitchFamily="49" charset="-128"/>
              </a:rPr>
              <a:t>（１）アルコール健康障害の発生予防</a:t>
            </a:r>
            <a:endParaRPr kumimoji="1" lang="en-US" altLang="ja-JP" sz="1600" b="1" dirty="0" smtClean="0">
              <a:solidFill>
                <a:schemeClr val="tx1"/>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180465146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正方形/長方形 19"/>
          <p:cNvSpPr/>
          <p:nvPr/>
        </p:nvSpPr>
        <p:spPr>
          <a:xfrm>
            <a:off x="243357" y="136556"/>
            <a:ext cx="7779209" cy="3651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400" b="1" dirty="0" smtClean="0">
                <a:solidFill>
                  <a:schemeClr val="tx1"/>
                </a:solidFill>
                <a:latin typeface="ＭＳ ゴシック" panose="020B0609070205080204" pitchFamily="49" charset="-128"/>
                <a:ea typeface="ＭＳ ゴシック" panose="020B0609070205080204" pitchFamily="49" charset="-128"/>
              </a:rPr>
              <a:t>（２）アルコール健康障害の進行・重症化予防、再発予防・回復支援</a:t>
            </a:r>
            <a:endParaRPr kumimoji="1" lang="en-US" altLang="ja-JP" sz="1400" b="1" dirty="0" smtClean="0">
              <a:solidFill>
                <a:schemeClr val="tx1"/>
              </a:solidFill>
              <a:latin typeface="ＭＳ ゴシック" panose="020B0609070205080204" pitchFamily="49" charset="-128"/>
              <a:ea typeface="ＭＳ ゴシック" panose="020B0609070205080204" pitchFamily="49" charset="-128"/>
            </a:endParaRPr>
          </a:p>
        </p:txBody>
      </p:sp>
      <p:sp>
        <p:nvSpPr>
          <p:cNvPr id="21" name="正方形/長方形 20"/>
          <p:cNvSpPr/>
          <p:nvPr/>
        </p:nvSpPr>
        <p:spPr>
          <a:xfrm>
            <a:off x="243357" y="742866"/>
            <a:ext cx="8900643" cy="5536801"/>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400" dirty="0" smtClean="0">
                <a:solidFill>
                  <a:schemeClr val="tx1"/>
                </a:solidFill>
                <a:latin typeface="ＭＳ ゴシック" panose="020B0609070205080204" pitchFamily="49" charset="-128"/>
                <a:ea typeface="ＭＳ ゴシック" panose="020B0609070205080204" pitchFamily="49" charset="-128"/>
              </a:rPr>
              <a:t>＜重点課題＞</a:t>
            </a:r>
            <a:endParaRPr kumimoji="1" lang="en-US" altLang="ja-JP" sz="1400"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・アルコール健康障害の当事者やその家族がより円滑に適切な支援に結びつく</a:t>
            </a:r>
            <a:r>
              <a:rPr kumimoji="1" lang="ja-JP" altLang="en-US" sz="1400" dirty="0" smtClean="0">
                <a:solidFill>
                  <a:schemeClr val="tx1"/>
                </a:solidFill>
                <a:latin typeface="ＭＳ 明朝" panose="02020609040205080304" pitchFamily="17" charset="-128"/>
                <a:ea typeface="ＭＳ 明朝" panose="02020609040205080304" pitchFamily="17" charset="-128"/>
              </a:rPr>
              <a:t>ように</a:t>
            </a:r>
            <a:r>
              <a:rPr kumimoji="1" lang="ja-JP" altLang="en-US" sz="1400" dirty="0">
                <a:solidFill>
                  <a:schemeClr val="tx1"/>
                </a:solidFill>
                <a:latin typeface="ＭＳ 明朝" panose="02020609040205080304" pitchFamily="17" charset="-128"/>
                <a:ea typeface="ＭＳ 明朝" panose="02020609040205080304" pitchFamily="17" charset="-128"/>
              </a:rPr>
              <a:t>、アルコール</a:t>
            </a:r>
            <a:r>
              <a:rPr kumimoji="1" lang="ja-JP" altLang="en-US" sz="1400" dirty="0" smtClean="0">
                <a:solidFill>
                  <a:schemeClr val="tx1"/>
                </a:solidFill>
                <a:latin typeface="ＭＳ 明朝" panose="02020609040205080304" pitchFamily="17" charset="-128"/>
                <a:ea typeface="ＭＳ 明朝" panose="02020609040205080304" pitchFamily="17" charset="-128"/>
              </a:rPr>
              <a:t>健康</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400" dirty="0" smtClean="0">
                <a:solidFill>
                  <a:schemeClr val="tx1"/>
                </a:solidFill>
                <a:latin typeface="ＭＳ 明朝" panose="02020609040205080304" pitchFamily="17" charset="-128"/>
                <a:ea typeface="ＭＳ 明朝" panose="02020609040205080304" pitchFamily="17" charset="-128"/>
              </a:rPr>
              <a:t>障害</a:t>
            </a:r>
            <a:r>
              <a:rPr kumimoji="1" lang="ja-JP" altLang="en-US" sz="1400" dirty="0">
                <a:solidFill>
                  <a:schemeClr val="tx1"/>
                </a:solidFill>
                <a:latin typeface="ＭＳ 明朝" panose="02020609040205080304" pitchFamily="17" charset="-128"/>
                <a:ea typeface="ＭＳ 明朝" panose="02020609040205080304" pitchFamily="17" charset="-128"/>
              </a:rPr>
              <a:t>に関する相談から治療、回復支援に至る切れ目のない</a:t>
            </a:r>
            <a:r>
              <a:rPr kumimoji="1" lang="ja-JP" altLang="en-US" sz="1400" dirty="0" smtClean="0">
                <a:solidFill>
                  <a:schemeClr val="tx1"/>
                </a:solidFill>
                <a:latin typeface="ＭＳ 明朝" panose="02020609040205080304" pitchFamily="17" charset="-128"/>
                <a:ea typeface="ＭＳ 明朝" panose="02020609040205080304" pitchFamily="17" charset="-128"/>
              </a:rPr>
              <a:t>支援</a:t>
            </a:r>
            <a:r>
              <a:rPr kumimoji="1" lang="ja-JP" altLang="en-US" sz="1400" dirty="0">
                <a:solidFill>
                  <a:schemeClr val="tx1"/>
                </a:solidFill>
                <a:latin typeface="ＭＳ 明朝" panose="02020609040205080304" pitchFamily="17" charset="-128"/>
                <a:ea typeface="ＭＳ 明朝" panose="02020609040205080304" pitchFamily="17" charset="-128"/>
              </a:rPr>
              <a:t>体制を構築する</a:t>
            </a:r>
            <a:r>
              <a:rPr kumimoji="1" lang="ja-JP" altLang="en-US" sz="1400" dirty="0" smtClean="0">
                <a:solidFill>
                  <a:schemeClr val="tx1"/>
                </a:solidFill>
                <a:latin typeface="ＭＳ 明朝" panose="02020609040205080304" pitchFamily="17" charset="-128"/>
                <a:ea typeface="ＭＳ 明朝" panose="02020609040205080304" pitchFamily="17" charset="-128"/>
              </a:rPr>
              <a:t>。</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400" dirty="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ゴシック" panose="020B0609070205080204" pitchFamily="49" charset="-128"/>
                <a:ea typeface="ＭＳ ゴシック" panose="020B0609070205080204" pitchFamily="49" charset="-128"/>
              </a:rPr>
              <a:t>＜取り組むべき施策＞</a:t>
            </a:r>
            <a:endParaRPr kumimoji="1" lang="en-US" altLang="ja-JP" sz="1400"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・誰もがアクセスしやすい相談支援の環境整備を図る。</a:t>
            </a: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a:t>
            </a:r>
            <a:r>
              <a:rPr kumimoji="1" lang="ja-JP" altLang="en-US" sz="1400" dirty="0">
                <a:solidFill>
                  <a:schemeClr val="tx1"/>
                </a:solidFill>
                <a:latin typeface="ＭＳ 明朝" panose="02020609040205080304" pitchFamily="17" charset="-128"/>
                <a:ea typeface="ＭＳ 明朝" panose="02020609040205080304" pitchFamily="17" charset="-128"/>
              </a:rPr>
              <a:t>各地域において、アルコール依存症をはじめとするアルコール健康障害の早期発見</a:t>
            </a:r>
            <a:r>
              <a:rPr kumimoji="1" lang="ja-JP" altLang="en-US" sz="1400" dirty="0" smtClean="0">
                <a:solidFill>
                  <a:schemeClr val="tx1"/>
                </a:solidFill>
                <a:latin typeface="ＭＳ 明朝" panose="02020609040205080304" pitchFamily="17" charset="-128"/>
                <a:ea typeface="ＭＳ 明朝" panose="02020609040205080304" pitchFamily="17" charset="-128"/>
              </a:rPr>
              <a:t>、早期</a:t>
            </a:r>
            <a:r>
              <a:rPr kumimoji="1" lang="ja-JP" altLang="en-US" sz="1400" dirty="0">
                <a:solidFill>
                  <a:schemeClr val="tx1"/>
                </a:solidFill>
                <a:latin typeface="ＭＳ 明朝" panose="02020609040205080304" pitchFamily="17" charset="-128"/>
                <a:ea typeface="ＭＳ 明朝" panose="02020609040205080304" pitchFamily="17" charset="-128"/>
              </a:rPr>
              <a:t>介入から</a:t>
            </a:r>
            <a:r>
              <a:rPr kumimoji="1" lang="ja-JP" altLang="en-US" sz="1400" dirty="0" smtClean="0">
                <a:solidFill>
                  <a:schemeClr val="tx1"/>
                </a:solidFill>
                <a:latin typeface="ＭＳ 明朝" panose="02020609040205080304" pitchFamily="17" charset="-128"/>
                <a:ea typeface="ＭＳ 明朝" panose="02020609040205080304" pitchFamily="17" charset="-128"/>
              </a:rPr>
              <a:t>専門</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400" dirty="0" smtClean="0">
                <a:solidFill>
                  <a:schemeClr val="tx1"/>
                </a:solidFill>
                <a:latin typeface="ＭＳ 明朝" panose="02020609040205080304" pitchFamily="17" charset="-128"/>
                <a:ea typeface="ＭＳ 明朝" panose="02020609040205080304" pitchFamily="17" charset="-128"/>
              </a:rPr>
              <a:t>医療</a:t>
            </a:r>
            <a:r>
              <a:rPr kumimoji="1" lang="ja-JP" altLang="en-US" sz="1400" dirty="0">
                <a:solidFill>
                  <a:schemeClr val="tx1"/>
                </a:solidFill>
                <a:latin typeface="ＭＳ 明朝" panose="02020609040205080304" pitchFamily="17" charset="-128"/>
                <a:ea typeface="ＭＳ 明朝" panose="02020609040205080304" pitchFamily="17" charset="-128"/>
              </a:rPr>
              <a:t>、自助グループへの参加等による回復支援に至る連携</a:t>
            </a:r>
            <a:r>
              <a:rPr kumimoji="1" lang="ja-JP" altLang="en-US" sz="1400" dirty="0" smtClean="0">
                <a:solidFill>
                  <a:schemeClr val="tx1"/>
                </a:solidFill>
                <a:latin typeface="ＭＳ 明朝" panose="02020609040205080304" pitchFamily="17" charset="-128"/>
                <a:ea typeface="ＭＳ 明朝" panose="02020609040205080304" pitchFamily="17" charset="-128"/>
              </a:rPr>
              <a:t>体制を</a:t>
            </a:r>
            <a:r>
              <a:rPr kumimoji="1" lang="ja-JP" altLang="en-US" sz="1400" dirty="0">
                <a:solidFill>
                  <a:schemeClr val="tx1"/>
                </a:solidFill>
                <a:latin typeface="ＭＳ 明朝" panose="02020609040205080304" pitchFamily="17" charset="-128"/>
                <a:ea typeface="ＭＳ 明朝" panose="02020609040205080304" pitchFamily="17" charset="-128"/>
              </a:rPr>
              <a:t>地域の実情に応じて整備する。</a:t>
            </a: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a:t>
            </a:r>
            <a:r>
              <a:rPr kumimoji="1" lang="ja-JP" altLang="en-US" sz="1400" dirty="0">
                <a:solidFill>
                  <a:schemeClr val="tx1"/>
                </a:solidFill>
                <a:latin typeface="ＭＳ 明朝" panose="02020609040205080304" pitchFamily="17" charset="-128"/>
                <a:ea typeface="ＭＳ 明朝" panose="02020609040205080304" pitchFamily="17" charset="-128"/>
              </a:rPr>
              <a:t>一般の医療従事者（内科・救急等）に対して、アルコール依存症の診断・治療に</a:t>
            </a:r>
            <a:r>
              <a:rPr kumimoji="1" lang="ja-JP" altLang="en-US" sz="1400" dirty="0" smtClean="0">
                <a:solidFill>
                  <a:schemeClr val="tx1"/>
                </a:solidFill>
                <a:latin typeface="ＭＳ 明朝" panose="02020609040205080304" pitchFamily="17" charset="-128"/>
                <a:ea typeface="ＭＳ 明朝" panose="02020609040205080304" pitchFamily="17" charset="-128"/>
              </a:rPr>
              <a:t>関する</a:t>
            </a:r>
            <a:r>
              <a:rPr kumimoji="1" lang="ja-JP" altLang="en-US" sz="1400" dirty="0">
                <a:solidFill>
                  <a:schemeClr val="tx1"/>
                </a:solidFill>
                <a:latin typeface="ＭＳ 明朝" panose="02020609040205080304" pitchFamily="17" charset="-128"/>
                <a:ea typeface="ＭＳ 明朝" panose="02020609040205080304" pitchFamily="17" charset="-128"/>
              </a:rPr>
              <a:t>正しい知識の</a:t>
            </a:r>
            <a:r>
              <a:rPr kumimoji="1" lang="ja-JP" altLang="en-US" sz="1400" dirty="0" smtClean="0">
                <a:solidFill>
                  <a:schemeClr val="tx1"/>
                </a:solidFill>
                <a:latin typeface="ＭＳ 明朝" panose="02020609040205080304" pitchFamily="17" charset="-128"/>
                <a:ea typeface="ＭＳ 明朝" panose="02020609040205080304" pitchFamily="17" charset="-128"/>
              </a:rPr>
              <a:t>普及</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400" dirty="0" smtClean="0">
                <a:solidFill>
                  <a:schemeClr val="tx1"/>
                </a:solidFill>
                <a:latin typeface="ＭＳ 明朝" panose="02020609040205080304" pitchFamily="17" charset="-128"/>
                <a:ea typeface="ＭＳ 明朝" panose="02020609040205080304" pitchFamily="17" charset="-128"/>
              </a:rPr>
              <a:t>を</a:t>
            </a:r>
            <a:r>
              <a:rPr kumimoji="1" lang="ja-JP" altLang="en-US" sz="1400" dirty="0">
                <a:solidFill>
                  <a:schemeClr val="tx1"/>
                </a:solidFill>
                <a:latin typeface="ＭＳ 明朝" panose="02020609040205080304" pitchFamily="17" charset="-128"/>
                <a:ea typeface="ＭＳ 明朝" panose="02020609040205080304" pitchFamily="17" charset="-128"/>
              </a:rPr>
              <a:t>図り、アルコール健康障害への早期介入や、地域の一般</a:t>
            </a:r>
            <a:r>
              <a:rPr kumimoji="1" lang="ja-JP" altLang="en-US" sz="1400" dirty="0" smtClean="0">
                <a:solidFill>
                  <a:schemeClr val="tx1"/>
                </a:solidFill>
                <a:latin typeface="ＭＳ 明朝" panose="02020609040205080304" pitchFamily="17" charset="-128"/>
                <a:ea typeface="ＭＳ 明朝" panose="02020609040205080304" pitchFamily="17" charset="-128"/>
              </a:rPr>
              <a:t>の医療</a:t>
            </a:r>
            <a:r>
              <a:rPr kumimoji="1" lang="ja-JP" altLang="en-US" sz="1400" dirty="0">
                <a:solidFill>
                  <a:schemeClr val="tx1"/>
                </a:solidFill>
                <a:latin typeface="ＭＳ 明朝" panose="02020609040205080304" pitchFamily="17" charset="-128"/>
                <a:ea typeface="ＭＳ 明朝" panose="02020609040205080304" pitchFamily="17" charset="-128"/>
              </a:rPr>
              <a:t>機関と専門医療機関との円滑な連携</a:t>
            </a:r>
            <a:r>
              <a:rPr kumimoji="1" lang="ja-JP" altLang="en-US" sz="1400" dirty="0" smtClean="0">
                <a:solidFill>
                  <a:schemeClr val="tx1"/>
                </a:solidFill>
                <a:latin typeface="ＭＳ 明朝" panose="02020609040205080304" pitchFamily="17" charset="-128"/>
                <a:ea typeface="ＭＳ 明朝" panose="02020609040205080304" pitchFamily="17" charset="-128"/>
              </a:rPr>
              <a:t>を</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400" dirty="0" smtClean="0">
                <a:solidFill>
                  <a:schemeClr val="tx1"/>
                </a:solidFill>
                <a:latin typeface="ＭＳ 明朝" panose="02020609040205080304" pitchFamily="17" charset="-128"/>
                <a:ea typeface="ＭＳ 明朝" panose="02020609040205080304" pitchFamily="17" charset="-128"/>
              </a:rPr>
              <a:t>促進</a:t>
            </a:r>
            <a:r>
              <a:rPr kumimoji="1" lang="ja-JP" altLang="en-US" sz="1400" dirty="0">
                <a:solidFill>
                  <a:schemeClr val="tx1"/>
                </a:solidFill>
                <a:latin typeface="ＭＳ 明朝" panose="02020609040205080304" pitchFamily="17" charset="-128"/>
                <a:ea typeface="ＭＳ 明朝" panose="02020609040205080304" pitchFamily="17" charset="-128"/>
              </a:rPr>
              <a:t>する。</a:t>
            </a: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a:t>
            </a:r>
            <a:r>
              <a:rPr kumimoji="1" lang="ja-JP" altLang="en-US" sz="1400" dirty="0">
                <a:solidFill>
                  <a:schemeClr val="tx1"/>
                </a:solidFill>
                <a:latin typeface="ＭＳ 明朝" panose="02020609040205080304" pitchFamily="17" charset="-128"/>
                <a:ea typeface="ＭＳ 明朝" panose="02020609040205080304" pitchFamily="17" charset="-128"/>
              </a:rPr>
              <a:t>アルコール依存症が疑われる者の推計数と、アルコール依存症で医療機関を</a:t>
            </a:r>
            <a:r>
              <a:rPr kumimoji="1" lang="ja-JP" altLang="en-US" sz="1400" dirty="0" smtClean="0">
                <a:solidFill>
                  <a:schemeClr val="tx1"/>
                </a:solidFill>
                <a:latin typeface="ＭＳ 明朝" panose="02020609040205080304" pitchFamily="17" charset="-128"/>
                <a:ea typeface="ＭＳ 明朝" panose="02020609040205080304" pitchFamily="17" charset="-128"/>
              </a:rPr>
              <a:t>受診した</a:t>
            </a:r>
            <a:r>
              <a:rPr kumimoji="1" lang="ja-JP" altLang="en-US" sz="1400" dirty="0">
                <a:solidFill>
                  <a:schemeClr val="tx1"/>
                </a:solidFill>
                <a:latin typeface="ＭＳ 明朝" panose="02020609040205080304" pitchFamily="17" charset="-128"/>
                <a:ea typeface="ＭＳ 明朝" panose="02020609040205080304" pitchFamily="17" charset="-128"/>
              </a:rPr>
              <a:t>患者数との</a:t>
            </a:r>
            <a:r>
              <a:rPr kumimoji="1" lang="ja-JP" altLang="en-US" sz="1400" dirty="0" smtClean="0">
                <a:solidFill>
                  <a:schemeClr val="tx1"/>
                </a:solidFill>
                <a:latin typeface="ＭＳ 明朝" panose="02020609040205080304" pitchFamily="17" charset="-128"/>
                <a:ea typeface="ＭＳ 明朝" panose="02020609040205080304" pitchFamily="17" charset="-128"/>
              </a:rPr>
              <a:t>乖離</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400" dirty="0" smtClean="0">
                <a:solidFill>
                  <a:schemeClr val="tx1"/>
                </a:solidFill>
                <a:latin typeface="ＭＳ 明朝" panose="02020609040205080304" pitchFamily="17" charset="-128"/>
                <a:ea typeface="ＭＳ 明朝" panose="02020609040205080304" pitchFamily="17" charset="-128"/>
              </a:rPr>
              <a:t>（</a:t>
            </a:r>
            <a:r>
              <a:rPr kumimoji="1" lang="ja-JP" altLang="en-US" sz="1400" dirty="0">
                <a:solidFill>
                  <a:schemeClr val="tx1"/>
                </a:solidFill>
                <a:latin typeface="ＭＳ 明朝" panose="02020609040205080304" pitchFamily="17" charset="-128"/>
                <a:ea typeface="ＭＳ 明朝" panose="02020609040205080304" pitchFamily="17" charset="-128"/>
              </a:rPr>
              <a:t>いわゆる治療ギャップ）の社会的背景の１つと考えられる</a:t>
            </a:r>
            <a:r>
              <a:rPr kumimoji="1" lang="ja-JP" altLang="en-US" sz="1400" dirty="0" smtClean="0">
                <a:solidFill>
                  <a:schemeClr val="tx1"/>
                </a:solidFill>
                <a:latin typeface="ＭＳ 明朝" panose="02020609040205080304" pitchFamily="17" charset="-128"/>
                <a:ea typeface="ＭＳ 明朝" panose="02020609040205080304" pitchFamily="17" charset="-128"/>
              </a:rPr>
              <a:t>アルコール</a:t>
            </a:r>
            <a:r>
              <a:rPr kumimoji="1" lang="ja-JP" altLang="en-US" sz="1400" dirty="0">
                <a:solidFill>
                  <a:schemeClr val="tx1"/>
                </a:solidFill>
                <a:latin typeface="ＭＳ 明朝" panose="02020609040205080304" pitchFamily="17" charset="-128"/>
                <a:ea typeface="ＭＳ 明朝" panose="02020609040205080304" pitchFamily="17" charset="-128"/>
              </a:rPr>
              <a:t>依存症への誤解や偏見を払拭</a:t>
            </a:r>
            <a:r>
              <a:rPr kumimoji="1" lang="ja-JP" altLang="en-US" sz="1400" dirty="0" smtClean="0">
                <a:solidFill>
                  <a:schemeClr val="tx1"/>
                </a:solidFill>
                <a:latin typeface="ＭＳ 明朝" panose="02020609040205080304" pitchFamily="17" charset="-128"/>
                <a:ea typeface="ＭＳ 明朝" panose="02020609040205080304" pitchFamily="17" charset="-128"/>
              </a:rPr>
              <a:t>する</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400" dirty="0" smtClean="0">
                <a:solidFill>
                  <a:schemeClr val="tx1"/>
                </a:solidFill>
                <a:latin typeface="ＭＳ 明朝" panose="02020609040205080304" pitchFamily="17" charset="-128"/>
                <a:ea typeface="ＭＳ 明朝" panose="02020609040205080304" pitchFamily="17" charset="-128"/>
              </a:rPr>
              <a:t>ため</a:t>
            </a:r>
            <a:r>
              <a:rPr kumimoji="1" lang="ja-JP" altLang="en-US" sz="1400" dirty="0">
                <a:solidFill>
                  <a:schemeClr val="tx1"/>
                </a:solidFill>
                <a:latin typeface="ＭＳ 明朝" panose="02020609040205080304" pitchFamily="17" charset="-128"/>
                <a:ea typeface="ＭＳ 明朝" panose="02020609040205080304" pitchFamily="17" charset="-128"/>
              </a:rPr>
              <a:t>、国民の間でのアルコール依存症</a:t>
            </a:r>
            <a:r>
              <a:rPr kumimoji="1" lang="ja-JP" altLang="en-US" sz="1400" dirty="0" smtClean="0">
                <a:solidFill>
                  <a:schemeClr val="tx1"/>
                </a:solidFill>
                <a:latin typeface="ＭＳ 明朝" panose="02020609040205080304" pitchFamily="17" charset="-128"/>
                <a:ea typeface="ＭＳ 明朝" panose="02020609040205080304" pitchFamily="17" charset="-128"/>
              </a:rPr>
              <a:t>に対する</a:t>
            </a:r>
            <a:r>
              <a:rPr kumimoji="1" lang="ja-JP" altLang="en-US" sz="1400" dirty="0">
                <a:solidFill>
                  <a:schemeClr val="tx1"/>
                </a:solidFill>
                <a:latin typeface="ＭＳ 明朝" panose="02020609040205080304" pitchFamily="17" charset="-128"/>
                <a:ea typeface="ＭＳ 明朝" panose="02020609040205080304" pitchFamily="17" charset="-128"/>
              </a:rPr>
              <a:t>正しい知識・理解の普及を図る。</a:t>
            </a: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a:t>
            </a:r>
            <a:r>
              <a:rPr kumimoji="1" lang="ja-JP" altLang="en-US" sz="1400" dirty="0">
                <a:solidFill>
                  <a:schemeClr val="tx1"/>
                </a:solidFill>
                <a:latin typeface="ＭＳ 明朝" panose="02020609040205080304" pitchFamily="17" charset="-128"/>
                <a:ea typeface="ＭＳ 明朝" panose="02020609040205080304" pitchFamily="17" charset="-128"/>
              </a:rPr>
              <a:t>アルコール依存症者等が治療を受けながら就労継続や再就職できる環境づくりなど</a:t>
            </a:r>
            <a:r>
              <a:rPr kumimoji="1" lang="ja-JP" altLang="en-US" sz="1400" dirty="0" smtClean="0">
                <a:solidFill>
                  <a:schemeClr val="tx1"/>
                </a:solidFill>
                <a:latin typeface="ＭＳ 明朝" panose="02020609040205080304" pitchFamily="17" charset="-128"/>
                <a:ea typeface="ＭＳ 明朝" panose="02020609040205080304" pitchFamily="17" charset="-128"/>
              </a:rPr>
              <a:t>、職域</a:t>
            </a:r>
            <a:r>
              <a:rPr kumimoji="1" lang="ja-JP" altLang="en-US" sz="1400" dirty="0">
                <a:solidFill>
                  <a:schemeClr val="tx1"/>
                </a:solidFill>
                <a:latin typeface="ＭＳ 明朝" panose="02020609040205080304" pitchFamily="17" charset="-128"/>
                <a:ea typeface="ＭＳ 明朝" panose="02020609040205080304" pitchFamily="17" charset="-128"/>
              </a:rPr>
              <a:t>・産業保健</a:t>
            </a:r>
            <a:r>
              <a:rPr kumimoji="1" lang="ja-JP" altLang="en-US" sz="1400" dirty="0" smtClean="0">
                <a:solidFill>
                  <a:schemeClr val="tx1"/>
                </a:solidFill>
                <a:latin typeface="ＭＳ 明朝" panose="02020609040205080304" pitchFamily="17" charset="-128"/>
                <a:ea typeface="ＭＳ 明朝" panose="02020609040205080304" pitchFamily="17" charset="-128"/>
              </a:rPr>
              <a:t>分野</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400" dirty="0" smtClean="0">
                <a:solidFill>
                  <a:schemeClr val="tx1"/>
                </a:solidFill>
                <a:latin typeface="ＭＳ 明朝" panose="02020609040205080304" pitchFamily="17" charset="-128"/>
                <a:ea typeface="ＭＳ 明朝" panose="02020609040205080304" pitchFamily="17" charset="-128"/>
              </a:rPr>
              <a:t>と</a:t>
            </a:r>
            <a:r>
              <a:rPr kumimoji="1" lang="ja-JP" altLang="en-US" sz="1400" dirty="0">
                <a:solidFill>
                  <a:schemeClr val="tx1"/>
                </a:solidFill>
                <a:latin typeface="ＭＳ 明朝" panose="02020609040205080304" pitchFamily="17" charset="-128"/>
                <a:ea typeface="ＭＳ 明朝" panose="02020609040205080304" pitchFamily="17" charset="-128"/>
              </a:rPr>
              <a:t>連携した取組を推進する。</a:t>
            </a: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a:t>
            </a:r>
            <a:r>
              <a:rPr kumimoji="1" lang="ja-JP" altLang="en-US" sz="1400" dirty="0">
                <a:solidFill>
                  <a:schemeClr val="tx1"/>
                </a:solidFill>
                <a:latin typeface="ＭＳ 明朝" panose="02020609040205080304" pitchFamily="17" charset="-128"/>
                <a:ea typeface="ＭＳ 明朝" panose="02020609040205080304" pitchFamily="17" charset="-128"/>
              </a:rPr>
              <a:t>アルコール関連問題について、地域の関係機関や多職種連携の下で、</a:t>
            </a:r>
            <a:r>
              <a:rPr kumimoji="1" lang="ja-JP" altLang="en-US" sz="1400" dirty="0" smtClean="0">
                <a:solidFill>
                  <a:schemeClr val="tx1"/>
                </a:solidFill>
                <a:latin typeface="ＭＳ 明朝" panose="02020609040205080304" pitchFamily="17" charset="-128"/>
                <a:ea typeface="ＭＳ 明朝" panose="02020609040205080304" pitchFamily="17" charset="-128"/>
              </a:rPr>
              <a:t>アルコール健康</a:t>
            </a:r>
            <a:r>
              <a:rPr kumimoji="1" lang="ja-JP" altLang="en-US" sz="1400" dirty="0">
                <a:solidFill>
                  <a:schemeClr val="tx1"/>
                </a:solidFill>
                <a:latin typeface="ＭＳ 明朝" panose="02020609040205080304" pitchFamily="17" charset="-128"/>
                <a:ea typeface="ＭＳ 明朝" panose="02020609040205080304" pitchFamily="17" charset="-128"/>
              </a:rPr>
              <a:t>障害の</a:t>
            </a:r>
            <a:r>
              <a:rPr kumimoji="1" lang="ja-JP" altLang="en-US" sz="1400" dirty="0" err="1">
                <a:solidFill>
                  <a:schemeClr val="tx1"/>
                </a:solidFill>
                <a:latin typeface="ＭＳ 明朝" panose="02020609040205080304" pitchFamily="17" charset="-128"/>
                <a:ea typeface="ＭＳ 明朝" panose="02020609040205080304" pitchFamily="17" charset="-128"/>
              </a:rPr>
              <a:t>当事者とと</a:t>
            </a:r>
            <a:r>
              <a:rPr kumimoji="1" lang="ja-JP" altLang="en-US" sz="1400" dirty="0" err="1" smtClean="0">
                <a:solidFill>
                  <a:schemeClr val="tx1"/>
                </a:solidFill>
                <a:latin typeface="ＭＳ 明朝" panose="02020609040205080304" pitchFamily="17" charset="-128"/>
                <a:ea typeface="ＭＳ 明朝" panose="02020609040205080304" pitchFamily="17" charset="-128"/>
              </a:rPr>
              <a:t>も</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400" dirty="0" smtClean="0">
                <a:solidFill>
                  <a:schemeClr val="tx1"/>
                </a:solidFill>
                <a:latin typeface="ＭＳ 明朝" panose="02020609040205080304" pitchFamily="17" charset="-128"/>
                <a:ea typeface="ＭＳ 明朝" panose="02020609040205080304" pitchFamily="17" charset="-128"/>
              </a:rPr>
              <a:t>に</a:t>
            </a:r>
            <a:r>
              <a:rPr kumimoji="1" lang="ja-JP" altLang="en-US" sz="1400" dirty="0">
                <a:solidFill>
                  <a:schemeClr val="tx1"/>
                </a:solidFill>
                <a:latin typeface="ＭＳ 明朝" panose="02020609040205080304" pitchFamily="17" charset="-128"/>
                <a:ea typeface="ＭＳ 明朝" panose="02020609040205080304" pitchFamily="17" charset="-128"/>
              </a:rPr>
              <a:t>その家族への支援を重視した対応を図る</a:t>
            </a:r>
            <a:r>
              <a:rPr kumimoji="1" lang="ja-JP" altLang="en-US" sz="1400" dirty="0" smtClean="0">
                <a:solidFill>
                  <a:schemeClr val="tx1"/>
                </a:solidFill>
                <a:latin typeface="ＭＳ 明朝" panose="02020609040205080304" pitchFamily="17" charset="-128"/>
                <a:ea typeface="ＭＳ 明朝" panose="02020609040205080304" pitchFamily="17" charset="-128"/>
              </a:rPr>
              <a:t>。</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400" dirty="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ゴシック" panose="020B0609070205080204" pitchFamily="49" charset="-128"/>
                <a:ea typeface="ＭＳ ゴシック" panose="020B0609070205080204" pitchFamily="49" charset="-128"/>
              </a:rPr>
              <a:t>＜重点目標＞</a:t>
            </a:r>
            <a:endParaRPr kumimoji="1" lang="en-US" altLang="ja-JP" sz="1400" dirty="0" smtClean="0">
              <a:solidFill>
                <a:schemeClr val="tx1"/>
              </a:solidFill>
              <a:latin typeface="ＭＳ ゴシック" panose="020B0609070205080204" pitchFamily="49" charset="-128"/>
              <a:ea typeface="ＭＳ ゴシック" panose="020B0609070205080204" pitchFamily="49"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・すべての都道府県・政令指定都市におけるアルコール健康障害対策に関する</a:t>
            </a:r>
            <a:r>
              <a:rPr kumimoji="1" lang="ja-JP" altLang="en-US" sz="1400" dirty="0" smtClean="0">
                <a:solidFill>
                  <a:schemeClr val="tx1"/>
                </a:solidFill>
                <a:latin typeface="ＭＳ 明朝" panose="02020609040205080304" pitchFamily="17" charset="-128"/>
                <a:ea typeface="ＭＳ 明朝" panose="02020609040205080304" pitchFamily="17" charset="-128"/>
              </a:rPr>
              <a:t>関係者</a:t>
            </a:r>
            <a:r>
              <a:rPr kumimoji="1" lang="ja-JP" altLang="en-US" sz="1400" dirty="0">
                <a:solidFill>
                  <a:schemeClr val="tx1"/>
                </a:solidFill>
                <a:latin typeface="ＭＳ 明朝" panose="02020609040205080304" pitchFamily="17" charset="-128"/>
                <a:ea typeface="ＭＳ 明朝" panose="02020609040205080304" pitchFamily="17" charset="-128"/>
              </a:rPr>
              <a:t>連携会議の設置</a:t>
            </a:r>
            <a:r>
              <a:rPr kumimoji="1" lang="ja-JP" altLang="en-US" sz="1400" dirty="0" smtClean="0">
                <a:solidFill>
                  <a:schemeClr val="tx1"/>
                </a:solidFill>
                <a:latin typeface="ＭＳ 明朝" panose="02020609040205080304" pitchFamily="17" charset="-128"/>
                <a:ea typeface="ＭＳ 明朝" panose="02020609040205080304" pitchFamily="17" charset="-128"/>
              </a:rPr>
              <a:t>・</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　</a:t>
            </a:r>
            <a:r>
              <a:rPr kumimoji="1" lang="ja-JP" altLang="en-US" sz="1400" dirty="0" smtClean="0">
                <a:solidFill>
                  <a:schemeClr val="tx1"/>
                </a:solidFill>
                <a:latin typeface="ＭＳ 明朝" panose="02020609040205080304" pitchFamily="17" charset="-128"/>
                <a:ea typeface="ＭＳ 明朝" panose="02020609040205080304" pitchFamily="17" charset="-128"/>
              </a:rPr>
              <a:t>定期的</a:t>
            </a:r>
            <a:r>
              <a:rPr kumimoji="1" lang="ja-JP" altLang="en-US" sz="1400" dirty="0">
                <a:solidFill>
                  <a:schemeClr val="tx1"/>
                </a:solidFill>
                <a:latin typeface="ＭＳ 明朝" panose="02020609040205080304" pitchFamily="17" charset="-128"/>
                <a:ea typeface="ＭＳ 明朝" panose="02020609040205080304" pitchFamily="17" charset="-128"/>
              </a:rPr>
              <a:t>な開催（年複数回</a:t>
            </a:r>
            <a:r>
              <a:rPr kumimoji="1" lang="ja-JP" altLang="en-US" sz="1400" dirty="0" smtClean="0">
                <a:solidFill>
                  <a:schemeClr val="tx1"/>
                </a:solidFill>
                <a:latin typeface="ＭＳ 明朝" panose="02020609040205080304" pitchFamily="17" charset="-128"/>
                <a:ea typeface="ＭＳ 明朝" panose="02020609040205080304" pitchFamily="17" charset="-128"/>
              </a:rPr>
              <a:t>）</a:t>
            </a:r>
            <a:endParaRPr kumimoji="1" lang="en-US" altLang="ja-JP" sz="1400" dirty="0" smtClean="0">
              <a:solidFill>
                <a:schemeClr val="tx1"/>
              </a:solidFill>
              <a:latin typeface="ＭＳ 明朝" panose="02020609040205080304" pitchFamily="17" charset="-128"/>
              <a:ea typeface="ＭＳ 明朝" panose="02020609040205080304" pitchFamily="17" charset="-128"/>
            </a:endParaRP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a:solidFill>
                  <a:schemeClr val="tx1"/>
                </a:solidFill>
                <a:latin typeface="ＭＳ 明朝" panose="02020609040205080304" pitchFamily="17" charset="-128"/>
                <a:ea typeface="ＭＳ 明朝" panose="02020609040205080304" pitchFamily="17" charset="-128"/>
              </a:rPr>
              <a:t>・アルコール依存症に対する正しい知識・理解を持つ者の割合の継続的な向上</a:t>
            </a:r>
          </a:p>
          <a:p>
            <a:endParaRPr kumimoji="1" lang="en-US" altLang="ja-JP" sz="400" dirty="0" smtClean="0">
              <a:solidFill>
                <a:schemeClr val="tx1"/>
              </a:solidFill>
              <a:latin typeface="ＭＳ 明朝" panose="02020609040205080304" pitchFamily="17" charset="-128"/>
              <a:ea typeface="ＭＳ 明朝" panose="02020609040205080304" pitchFamily="17" charset="-128"/>
            </a:endParaRPr>
          </a:p>
          <a:p>
            <a:r>
              <a:rPr kumimoji="1" lang="ja-JP" altLang="en-US" sz="1400" dirty="0" smtClean="0">
                <a:solidFill>
                  <a:schemeClr val="tx1"/>
                </a:solidFill>
                <a:latin typeface="ＭＳ 明朝" panose="02020609040205080304" pitchFamily="17" charset="-128"/>
                <a:ea typeface="ＭＳ 明朝" panose="02020609040205080304" pitchFamily="17" charset="-128"/>
              </a:rPr>
              <a:t>・</a:t>
            </a:r>
            <a:r>
              <a:rPr kumimoji="1" lang="ja-JP" altLang="en-US" sz="1400" dirty="0">
                <a:solidFill>
                  <a:schemeClr val="tx1"/>
                </a:solidFill>
                <a:latin typeface="ＭＳ 明朝" panose="02020609040205080304" pitchFamily="17" charset="-128"/>
                <a:ea typeface="ＭＳ 明朝" panose="02020609040205080304" pitchFamily="17" charset="-128"/>
              </a:rPr>
              <a:t>アルコール健康障害事例の継続的な</a:t>
            </a:r>
            <a:r>
              <a:rPr kumimoji="1" lang="ja-JP" altLang="en-US" sz="1400" dirty="0" smtClean="0">
                <a:solidFill>
                  <a:schemeClr val="tx1"/>
                </a:solidFill>
                <a:latin typeface="ＭＳ 明朝" panose="02020609040205080304" pitchFamily="17" charset="-128"/>
                <a:ea typeface="ＭＳ 明朝" panose="02020609040205080304" pitchFamily="17" charset="-128"/>
              </a:rPr>
              <a:t>減少</a:t>
            </a:r>
            <a:endParaRPr kumimoji="1" lang="ja-JP" altLang="en-US" sz="1400" dirty="0">
              <a:solidFill>
                <a:schemeClr val="tx1"/>
              </a:solidFill>
              <a:latin typeface="ＭＳ 明朝" panose="02020609040205080304" pitchFamily="17" charset="-128"/>
              <a:ea typeface="ＭＳ 明朝" panose="02020609040205080304" pitchFamily="17" charset="-128"/>
            </a:endParaRPr>
          </a:p>
        </p:txBody>
      </p:sp>
      <p:sp>
        <p:nvSpPr>
          <p:cNvPr id="11" name="正方形/長方形 10"/>
          <p:cNvSpPr/>
          <p:nvPr/>
        </p:nvSpPr>
        <p:spPr>
          <a:xfrm>
            <a:off x="243357" y="579327"/>
            <a:ext cx="8647602" cy="5700340"/>
          </a:xfrm>
          <a:prstGeom prst="rect">
            <a:avLst/>
          </a:prstGeom>
          <a:no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Tree>
    <p:extLst>
      <p:ext uri="{BB962C8B-B14F-4D97-AF65-F5344CB8AC3E}">
        <p14:creationId xmlns:p14="http://schemas.microsoft.com/office/powerpoint/2010/main" val="110536294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正方形/長方形 3"/>
          <p:cNvSpPr/>
          <p:nvPr/>
        </p:nvSpPr>
        <p:spPr>
          <a:xfrm>
            <a:off x="91914" y="372887"/>
            <a:ext cx="7381787" cy="365134"/>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t"/>
          <a:lstStyle/>
          <a:p>
            <a:r>
              <a:rPr kumimoji="1" lang="ja-JP" altLang="en-US" sz="1600" b="1" dirty="0">
                <a:solidFill>
                  <a:schemeClr val="tx1"/>
                </a:solidFill>
                <a:latin typeface="ＭＳ ゴシック" panose="020B0609070205080204" pitchFamily="49" charset="-128"/>
                <a:ea typeface="ＭＳ ゴシック" panose="020B0609070205080204" pitchFamily="49" charset="-128"/>
              </a:rPr>
              <a:t>（２）アルコール健康障害の進行・重症化予防、再発予防・回復支援</a:t>
            </a:r>
            <a:endParaRPr kumimoji="1" lang="en-US" altLang="ja-JP" sz="1600" b="1" dirty="0">
              <a:solidFill>
                <a:schemeClr val="tx1"/>
              </a:solidFill>
              <a:latin typeface="ＭＳ ゴシック" panose="020B0609070205080204" pitchFamily="49" charset="-128"/>
              <a:ea typeface="ＭＳ ゴシック" panose="020B0609070205080204" pitchFamily="49" charset="-128"/>
            </a:endParaRPr>
          </a:p>
        </p:txBody>
      </p:sp>
      <p:graphicFrame>
        <p:nvGraphicFramePr>
          <p:cNvPr id="6" name="コンテンツ プレースホルダー 5"/>
          <p:cNvGraphicFramePr>
            <a:graphicFrameLocks noGrp="1"/>
          </p:cNvGraphicFramePr>
          <p:nvPr>
            <p:ph idx="1"/>
            <p:extLst>
              <p:ext uri="{D42A27DB-BD31-4B8C-83A1-F6EECF244321}">
                <p14:modId xmlns:p14="http://schemas.microsoft.com/office/powerpoint/2010/main" val="1135058270"/>
              </p:ext>
            </p:extLst>
          </p:nvPr>
        </p:nvGraphicFramePr>
        <p:xfrm>
          <a:off x="254983" y="966352"/>
          <a:ext cx="8621597" cy="4847851"/>
        </p:xfrm>
        <a:graphic>
          <a:graphicData uri="http://schemas.openxmlformats.org/drawingml/2006/table">
            <a:tbl>
              <a:tblPr/>
              <a:tblGrid>
                <a:gridCol w="2605479">
                  <a:extLst>
                    <a:ext uri="{9D8B030D-6E8A-4147-A177-3AD203B41FA5}">
                      <a16:colId xmlns:a16="http://schemas.microsoft.com/office/drawing/2014/main" val="4077276087"/>
                    </a:ext>
                  </a:extLst>
                </a:gridCol>
                <a:gridCol w="1705319">
                  <a:extLst>
                    <a:ext uri="{9D8B030D-6E8A-4147-A177-3AD203B41FA5}">
                      <a16:colId xmlns:a16="http://schemas.microsoft.com/office/drawing/2014/main" val="3727492326"/>
                    </a:ext>
                  </a:extLst>
                </a:gridCol>
                <a:gridCol w="4310799">
                  <a:extLst>
                    <a:ext uri="{9D8B030D-6E8A-4147-A177-3AD203B41FA5}">
                      <a16:colId xmlns:a16="http://schemas.microsoft.com/office/drawing/2014/main" val="3733392209"/>
                    </a:ext>
                  </a:extLst>
                </a:gridCol>
              </a:tblGrid>
              <a:tr h="267845">
                <a:tc gridSpan="2">
                  <a:txBody>
                    <a:bodyPr/>
                    <a:lstStyle/>
                    <a:p>
                      <a:pPr algn="l" fontAlgn="b"/>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＜評価・検証のための関連指標＞</a:t>
                      </a:r>
                    </a:p>
                  </a:txBody>
                  <a:tcPr marL="3319" marR="3319" marT="3319" marB="0" anchor="b">
                    <a:lnL>
                      <a:noFill/>
                    </a:lnL>
                    <a:lnR>
                      <a:noFill/>
                    </a:lnR>
                    <a:lnT>
                      <a:noFill/>
                    </a:lnT>
                    <a:lnB w="12700" cap="flat" cmpd="sng" algn="ctr">
                      <a:solidFill>
                        <a:srgbClr val="000000"/>
                      </a:solidFill>
                      <a:prstDash val="solid"/>
                      <a:round/>
                      <a:headEnd type="none" w="med" len="med"/>
                      <a:tailEnd type="none" w="med" len="med"/>
                    </a:lnB>
                  </a:tcPr>
                </a:tc>
                <a:tc hMerge="1">
                  <a:txBody>
                    <a:bodyPr/>
                    <a:lstStyle/>
                    <a:p>
                      <a:endParaRPr kumimoji="1" lang="ja-JP" altLang="en-US"/>
                    </a:p>
                  </a:txBody>
                  <a:tcPr/>
                </a:tc>
                <a:tc>
                  <a:txBody>
                    <a:bodyPr/>
                    <a:lstStyle/>
                    <a:p>
                      <a:pPr algn="l" fontAlgn="b"/>
                      <a:endParaRPr lang="ja-JP" altLang="en-US" sz="5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19" marR="3319" marT="3319" marB="0" anchor="b">
                    <a:lnL>
                      <a:noFill/>
                    </a:lnL>
                    <a:lnR>
                      <a:noFill/>
                    </a:lnR>
                    <a:lnT>
                      <a:noFill/>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584113877"/>
                  </a:ext>
                </a:extLst>
              </a:tr>
              <a:tr h="305523">
                <a:tc gridSpan="3">
                  <a:txBody>
                    <a:bodyPr/>
                    <a:lstStyle/>
                    <a:p>
                      <a:pPr algn="ctr" fontAlgn="ctr"/>
                      <a:r>
                        <a:rPr lang="ja-JP" altLang="en-US" sz="1600" b="1" i="0" u="none" strike="noStrike" dirty="0">
                          <a:solidFill>
                            <a:srgbClr val="FFFFFF"/>
                          </a:solidFill>
                          <a:effectLst/>
                          <a:latin typeface="游ゴシック" panose="020B0400000000000000" pitchFamily="50" charset="-128"/>
                          <a:ea typeface="游ゴシック" panose="020B0400000000000000" pitchFamily="50" charset="-128"/>
                        </a:rPr>
                        <a:t>項目</a:t>
                      </a:r>
                    </a:p>
                  </a:txBody>
                  <a:tcPr marL="3319" marR="3319" marT="3319" marB="0" anchor="ctr">
                    <a:lnL w="1270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44546A"/>
                    </a:solidFill>
                  </a:tcPr>
                </a:tc>
                <a:tc hMerge="1">
                  <a:txBody>
                    <a:bodyPr/>
                    <a:lstStyle/>
                    <a:p>
                      <a:endParaRPr kumimoji="1" lang="ja-JP" altLang="en-US"/>
                    </a:p>
                  </a:txBody>
                  <a:tcPr/>
                </a:tc>
                <a:tc hMerge="1">
                  <a:txBody>
                    <a:bodyPr/>
                    <a:lstStyle/>
                    <a:p>
                      <a:endParaRPr kumimoji="1" lang="ja-JP" altLang="en-US"/>
                    </a:p>
                  </a:txBody>
                  <a:tcPr/>
                </a:tc>
                <a:extLst>
                  <a:ext uri="{0D108BD9-81ED-4DB2-BD59-A6C34878D82A}">
                    <a16:rowId xmlns:a16="http://schemas.microsoft.com/office/drawing/2014/main" val="2157374186"/>
                  </a:ext>
                </a:extLst>
              </a:tr>
              <a:tr h="665606">
                <a:tc>
                  <a:txBody>
                    <a:bodyPr/>
                    <a:lstStyle/>
                    <a:p>
                      <a:pPr algn="ctr" fontAlgn="ct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関係機関の連携</a:t>
                      </a:r>
                    </a:p>
                  </a:txBody>
                  <a:tcPr marL="3319" marR="3319" marT="33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ctr"/>
                      <a:r>
                        <a:rPr lang="ja-JP" altLang="en-US" sz="1400" b="1" i="0" u="none" strike="noStrike" dirty="0" smtClean="0">
                          <a:solidFill>
                            <a:srgbClr val="000000"/>
                          </a:solidFill>
                          <a:effectLst/>
                          <a:latin typeface="游ゴシック" panose="020B0400000000000000" pitchFamily="50" charset="-128"/>
                          <a:ea typeface="游ゴシック" panose="020B0400000000000000" pitchFamily="50" charset="-128"/>
                        </a:rPr>
                        <a:t> 都道府県</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・政令指定都市に</a:t>
                      </a:r>
                      <a:r>
                        <a:rPr lang="ja-JP" altLang="en-US" sz="1400" b="1" i="0" u="none" strike="noStrike" dirty="0" smtClean="0">
                          <a:solidFill>
                            <a:srgbClr val="000000"/>
                          </a:solidFill>
                          <a:effectLst/>
                          <a:latin typeface="游ゴシック" panose="020B0400000000000000" pitchFamily="50" charset="-128"/>
                          <a:ea typeface="游ゴシック" panose="020B0400000000000000" pitchFamily="50" charset="-128"/>
                        </a:rPr>
                        <a:t>おける関係者</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連携会議の設置・開催状況</a:t>
                      </a:r>
                    </a:p>
                  </a:txBody>
                  <a:tcPr marL="3319" marR="3319" marT="33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w="12700" cmpd="sng">
                      <a:noFill/>
                      <a:prstDash val="solid"/>
                    </a:lnTlToBr>
                    <a:lnBlToTr w="12700" cmpd="sng">
                      <a:noFill/>
                      <a:prstDash val="solid"/>
                    </a:lnBlToTr>
                  </a:tcPr>
                </a:tc>
                <a:tc hMerge="1">
                  <a:txBody>
                    <a:bodyPr/>
                    <a:lstStyle/>
                    <a:p>
                      <a:pPr algn="l" fontAlgn="ctr"/>
                      <a:endParaRPr lang="ja-JP" altLang="en-US"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19" marR="3319" marT="3319" marB="0" anchor="ctr">
                    <a:lnL w="6350" cap="flat" cmpd="sng" algn="ctr">
                      <a:solidFill>
                        <a:srgbClr val="000000"/>
                      </a:solidFill>
                      <a:prstDash val="solid"/>
                      <a:round/>
                      <a:headEnd type="none" w="med" len="med"/>
                      <a:tailEnd type="none" w="med" len="med"/>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28488014"/>
                  </a:ext>
                </a:extLst>
              </a:tr>
              <a:tr h="502478">
                <a:tc>
                  <a:txBody>
                    <a:bodyPr/>
                    <a:lstStyle/>
                    <a:p>
                      <a:pPr algn="ctr" fontAlgn="ct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相談件数</a:t>
                      </a:r>
                    </a:p>
                  </a:txBody>
                  <a:tcPr marL="3319" marR="3319" marT="33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ctr"/>
                      <a:r>
                        <a:rPr lang="ja-JP" altLang="en-US" sz="1400" b="1" i="0" u="none" strike="noStrike" dirty="0" smtClean="0">
                          <a:solidFill>
                            <a:srgbClr val="000000"/>
                          </a:solidFill>
                          <a:effectLst/>
                          <a:latin typeface="游ゴシック" panose="020B0400000000000000" pitchFamily="50" charset="-128"/>
                          <a:ea typeface="游ゴシック" panose="020B0400000000000000" pitchFamily="50" charset="-128"/>
                        </a:rPr>
                        <a:t> 保健所</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、精神保健福祉センターにおける相談受付件数</a:t>
                      </a:r>
                    </a:p>
                  </a:txBody>
                  <a:tcPr marL="3319" marR="3319" marT="33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ctr"/>
                      <a:endParaRPr lang="ja-JP" altLang="en-US" sz="1400" b="0" i="0" u="none" strike="noStrike">
                        <a:solidFill>
                          <a:srgbClr val="000000"/>
                        </a:solidFill>
                        <a:effectLst/>
                        <a:latin typeface="游ゴシック" panose="020B0400000000000000" pitchFamily="50" charset="-128"/>
                        <a:ea typeface="游ゴシック" panose="020B0400000000000000" pitchFamily="50" charset="-128"/>
                      </a:endParaRPr>
                    </a:p>
                  </a:txBody>
                  <a:tcPr marL="3319" marR="3319" marT="33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3949121339"/>
                  </a:ext>
                </a:extLst>
              </a:tr>
              <a:tr h="436241">
                <a:tc rowSpan="4">
                  <a:txBody>
                    <a:bodyPr/>
                    <a:lstStyle/>
                    <a:p>
                      <a:pPr algn="ctr" fontAlgn="ct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アルコール依存症が疑われる者の推計数とアルコール依存症で医療機関を受診した患者との</a:t>
                      </a:r>
                      <a:r>
                        <a:rPr lang="ja-JP" altLang="en-US" sz="1400" b="1" i="0" u="none" strike="noStrike" dirty="0" smtClean="0">
                          <a:solidFill>
                            <a:srgbClr val="000000"/>
                          </a:solidFill>
                          <a:effectLst/>
                          <a:latin typeface="游ゴシック" panose="020B0400000000000000" pitchFamily="50" charset="-128"/>
                          <a:ea typeface="游ゴシック" panose="020B0400000000000000" pitchFamily="50" charset="-128"/>
                        </a:rPr>
                        <a:t>乖離</a:t>
                      </a:r>
                      <a:endParaRPr lang="en-US" altLang="ja-JP" sz="1400" b="1" i="0" u="none" strike="noStrike" dirty="0" smtClean="0">
                        <a:solidFill>
                          <a:srgbClr val="000000"/>
                        </a:solidFill>
                        <a:effectLst/>
                        <a:latin typeface="游ゴシック" panose="020B0400000000000000" pitchFamily="50" charset="-128"/>
                        <a:ea typeface="游ゴシック" panose="020B0400000000000000" pitchFamily="50" charset="-128"/>
                      </a:endParaRPr>
                    </a:p>
                    <a:p>
                      <a:pPr algn="ctr" fontAlgn="ctr"/>
                      <a:r>
                        <a:rPr lang="en-US" altLang="ja-JP" sz="1400" b="1" i="0" u="none" strike="noStrike" dirty="0" smtClean="0">
                          <a:solidFill>
                            <a:srgbClr val="000000"/>
                          </a:solidFill>
                          <a:effectLst/>
                          <a:latin typeface="游ゴシック" panose="020B0400000000000000" pitchFamily="50" charset="-128"/>
                          <a:ea typeface="游ゴシック" panose="020B0400000000000000" pitchFamily="50" charset="-128"/>
                        </a:rPr>
                        <a:t>(</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いわゆる治療ギャップ</a:t>
                      </a:r>
                      <a:r>
                        <a:rPr lang="en-US" altLang="ja-JP" sz="1400" b="1" i="0" u="none" strike="noStrike" dirty="0">
                          <a:solidFill>
                            <a:srgbClr val="000000"/>
                          </a:solidFill>
                          <a:effectLst/>
                          <a:latin typeface="游ゴシック" panose="020B0400000000000000" pitchFamily="50" charset="-128"/>
                          <a:ea typeface="游ゴシック" panose="020B0400000000000000" pitchFamily="50" charset="-128"/>
                        </a:rPr>
                        <a:t>)</a:t>
                      </a:r>
                    </a:p>
                  </a:txBody>
                  <a:tcPr marL="3319" marR="3319" marT="33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ctr"/>
                      <a:r>
                        <a:rPr lang="ja-JP" altLang="en-US" sz="1400" b="1" i="0" u="none" strike="noStrike" dirty="0" smtClean="0">
                          <a:solidFill>
                            <a:srgbClr val="000000"/>
                          </a:solidFill>
                          <a:effectLst/>
                          <a:latin typeface="游ゴシック" panose="020B0400000000000000" pitchFamily="50" charset="-128"/>
                          <a:ea typeface="游ゴシック" panose="020B0400000000000000" pitchFamily="50" charset="-128"/>
                        </a:rPr>
                        <a:t> アルコール</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依存症で受診した患者数</a:t>
                      </a:r>
                    </a:p>
                  </a:txBody>
                  <a:tcPr marL="3319" marR="3319" marT="33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ctr"/>
                      <a:endPar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319" marR="3319" marT="33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417913568"/>
                  </a:ext>
                </a:extLst>
              </a:tr>
              <a:tr h="436241">
                <a:tc vMerge="1">
                  <a:txBody>
                    <a:bodyPr/>
                    <a:lstStyle/>
                    <a:p>
                      <a:endParaRPr kumimoji="1" lang="ja-JP" altLang="en-US"/>
                    </a:p>
                  </a:txBody>
                  <a:tcPr/>
                </a:tc>
                <a:tc gridSpan="2">
                  <a:txBody>
                    <a:bodyPr/>
                    <a:lstStyle/>
                    <a:p>
                      <a:pPr algn="l" fontAlgn="ctr"/>
                      <a:r>
                        <a:rPr lang="ja-JP" altLang="en-US" sz="1400" b="1" i="0" u="none" strike="noStrike" dirty="0" smtClean="0">
                          <a:solidFill>
                            <a:srgbClr val="000000"/>
                          </a:solidFill>
                          <a:effectLst/>
                          <a:latin typeface="游ゴシック" panose="020B0400000000000000" pitchFamily="50" charset="-128"/>
                          <a:ea typeface="游ゴシック" panose="020B0400000000000000" pitchFamily="50" charset="-128"/>
                        </a:rPr>
                        <a:t> アルコール</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依存症障害経験者数</a:t>
                      </a:r>
                    </a:p>
                  </a:txBody>
                  <a:tcPr marL="3319" marR="3319" marT="33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ctr"/>
                      <a:endPar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319" marR="3319" marT="33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908876797"/>
                  </a:ext>
                </a:extLst>
              </a:tr>
              <a:tr h="694290">
                <a:tc vMerge="1">
                  <a:txBody>
                    <a:bodyPr/>
                    <a:lstStyle/>
                    <a:p>
                      <a:endParaRPr kumimoji="1" lang="ja-JP" altLang="en-US"/>
                    </a:p>
                  </a:txBody>
                  <a:tcPr/>
                </a:tc>
                <a:tc gridSpan="2">
                  <a:txBody>
                    <a:bodyPr/>
                    <a:lstStyle/>
                    <a:p>
                      <a:pPr algn="l" fontAlgn="ctr"/>
                      <a:r>
                        <a:rPr lang="ja-JP" altLang="en-US" sz="1400" b="1" i="0" u="none" strike="noStrike" dirty="0" smtClean="0">
                          <a:solidFill>
                            <a:srgbClr val="000000"/>
                          </a:solidFill>
                          <a:effectLst/>
                          <a:latin typeface="游ゴシック" panose="020B0400000000000000" pitchFamily="50" charset="-128"/>
                          <a:ea typeface="游ゴシック" panose="020B0400000000000000" pitchFamily="50" charset="-128"/>
                        </a:rPr>
                        <a:t> アルコール</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依存症が疑われる者</a:t>
                      </a:r>
                      <a:r>
                        <a:rPr lang="en-US" altLang="ja-JP" sz="1400" b="1" i="0" u="none" strike="noStrike" dirty="0">
                          <a:solidFill>
                            <a:srgbClr val="000000"/>
                          </a:solidFill>
                          <a:effectLst/>
                          <a:latin typeface="游ゴシック" panose="020B0400000000000000" pitchFamily="50" charset="-128"/>
                          <a:ea typeface="游ゴシック" panose="020B0400000000000000" pitchFamily="50" charset="-128"/>
                        </a:rPr>
                        <a:t>(</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アルコール使用障害同定</a:t>
                      </a:r>
                      <a:r>
                        <a:rPr lang="ja-JP" altLang="en-US" sz="1400" b="1" i="0" u="none" strike="noStrike" dirty="0" smtClean="0">
                          <a:solidFill>
                            <a:srgbClr val="000000"/>
                          </a:solidFill>
                          <a:effectLst/>
                          <a:latin typeface="游ゴシック" panose="020B0400000000000000" pitchFamily="50" charset="-128"/>
                          <a:ea typeface="游ゴシック" panose="020B0400000000000000" pitchFamily="50" charset="-128"/>
                        </a:rPr>
                        <a:t>テスト</a:t>
                      </a:r>
                      <a:endParaRPr lang="en-US" altLang="ja-JP" sz="1400" b="1" i="0" u="none" strike="noStrike" dirty="0" smtClean="0">
                        <a:solidFill>
                          <a:srgbClr val="000000"/>
                        </a:solidFill>
                        <a:effectLst/>
                        <a:latin typeface="游ゴシック" panose="020B0400000000000000" pitchFamily="50" charset="-128"/>
                        <a:ea typeface="游ゴシック" panose="020B0400000000000000" pitchFamily="50" charset="-128"/>
                      </a:endParaRPr>
                    </a:p>
                    <a:p>
                      <a:pPr algn="l" fontAlgn="ctr"/>
                      <a:r>
                        <a:rPr lang="en-US" altLang="ja-JP" sz="1400" b="1" i="0" u="none" strike="noStrike" dirty="0" smtClean="0">
                          <a:solidFill>
                            <a:srgbClr val="000000"/>
                          </a:solidFill>
                          <a:effectLst/>
                          <a:latin typeface="游ゴシック" panose="020B0400000000000000" pitchFamily="50" charset="-128"/>
                          <a:ea typeface="游ゴシック" panose="020B0400000000000000" pitchFamily="50" charset="-128"/>
                        </a:rPr>
                        <a:t>(</a:t>
                      </a:r>
                      <a:r>
                        <a:rPr lang="ja-JP" altLang="en-US" sz="1400" b="1" i="0" u="none" strike="noStrike" dirty="0" smtClean="0">
                          <a:solidFill>
                            <a:srgbClr val="000000"/>
                          </a:solidFill>
                          <a:effectLst/>
                          <a:latin typeface="游ゴシック" panose="020B0400000000000000" pitchFamily="50" charset="-128"/>
                          <a:ea typeface="游ゴシック" panose="020B0400000000000000" pitchFamily="50" charset="-128"/>
                        </a:rPr>
                        <a:t>ＡＵＤＩＴ</a:t>
                      </a:r>
                      <a:r>
                        <a:rPr lang="en-US" altLang="ja-JP" sz="1400" b="1" i="0" u="none" strike="noStrike" dirty="0" smtClean="0">
                          <a:solidFill>
                            <a:srgbClr val="000000"/>
                          </a:solidFill>
                          <a:effectLst/>
                          <a:latin typeface="游ゴシック" panose="020B0400000000000000" pitchFamily="50" charset="-128"/>
                          <a:ea typeface="游ゴシック" panose="020B0400000000000000" pitchFamily="50" charset="-128"/>
                        </a:rPr>
                        <a:t>)</a:t>
                      </a:r>
                      <a:r>
                        <a:rPr lang="ja-JP" altLang="en-US" sz="1400" b="1" i="0" u="none" strike="noStrike" dirty="0" smtClean="0">
                          <a:solidFill>
                            <a:srgbClr val="000000"/>
                          </a:solidFill>
                          <a:effectLst/>
                          <a:latin typeface="游ゴシック" panose="020B0400000000000000" pitchFamily="50" charset="-128"/>
                          <a:ea typeface="游ゴシック" panose="020B0400000000000000" pitchFamily="50" charset="-128"/>
                        </a:rPr>
                        <a:t>に基づく推計</a:t>
                      </a:r>
                      <a:r>
                        <a:rPr lang="en-US" altLang="ja-JP" sz="1400" b="1" i="0" u="none" strike="noStrike" dirty="0" smtClean="0">
                          <a:solidFill>
                            <a:srgbClr val="000000"/>
                          </a:solidFill>
                          <a:effectLst/>
                          <a:latin typeface="游ゴシック" panose="020B0400000000000000" pitchFamily="50" charset="-128"/>
                          <a:ea typeface="游ゴシック" panose="020B0400000000000000" pitchFamily="50" charset="-128"/>
                        </a:rPr>
                        <a:t>)</a:t>
                      </a:r>
                      <a:endParaRPr lang="en-US" altLang="ja-JP" sz="1400" b="1"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319" marR="3319" marT="33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ctr"/>
                      <a:endParaRPr lang="en-US" altLang="ja-JP"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319" marR="3319" marT="33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4049010032"/>
                  </a:ext>
                </a:extLst>
              </a:tr>
              <a:tr h="721114">
                <a:tc vMerge="1">
                  <a:txBody>
                    <a:bodyPr/>
                    <a:lstStyle/>
                    <a:p>
                      <a:endParaRPr kumimoji="1" lang="ja-JP" altLang="en-US"/>
                    </a:p>
                  </a:txBody>
                  <a:tcPr/>
                </a:tc>
                <a:tc gridSpan="2">
                  <a:txBody>
                    <a:bodyPr/>
                    <a:lstStyle/>
                    <a:p>
                      <a:pPr algn="l" fontAlgn="ctr"/>
                      <a:r>
                        <a:rPr lang="ja-JP" altLang="en-US" sz="1400" b="1" i="0" u="none" strike="noStrike" dirty="0" smtClean="0">
                          <a:solidFill>
                            <a:srgbClr val="000000"/>
                          </a:solidFill>
                          <a:effectLst/>
                          <a:latin typeface="游ゴシック" panose="020B0400000000000000" pitchFamily="50" charset="-128"/>
                          <a:ea typeface="游ゴシック" panose="020B0400000000000000" pitchFamily="50" charset="-128"/>
                        </a:rPr>
                        <a:t> アルコール</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依存症</a:t>
                      </a:r>
                      <a:r>
                        <a:rPr lang="en-US" altLang="ja-JP" sz="1400" b="1" i="0" u="none" strike="noStrike" dirty="0">
                          <a:solidFill>
                            <a:srgbClr val="000000"/>
                          </a:solidFill>
                          <a:effectLst/>
                          <a:latin typeface="游ゴシック" panose="020B0400000000000000" pitchFamily="50" charset="-128"/>
                          <a:ea typeface="游ゴシック" panose="020B0400000000000000" pitchFamily="50" charset="-128"/>
                        </a:rPr>
                        <a:t>(</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者</a:t>
                      </a:r>
                      <a:r>
                        <a:rPr lang="en-US" altLang="ja-JP" sz="1400" b="1" i="0" u="none" strike="noStrike" dirty="0">
                          <a:solidFill>
                            <a:srgbClr val="000000"/>
                          </a:solidFill>
                          <a:effectLst/>
                          <a:latin typeface="游ゴシック" panose="020B0400000000000000" pitchFamily="50" charset="-128"/>
                          <a:ea typeface="游ゴシック" panose="020B0400000000000000" pitchFamily="50" charset="-128"/>
                        </a:rPr>
                        <a:t>)</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に対する認識</a:t>
                      </a:r>
                    </a:p>
                  </a:txBody>
                  <a:tcPr marL="3319" marR="3319" marT="33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ctr"/>
                      <a:endPar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319" marR="3319" marT="33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221908716"/>
                  </a:ext>
                </a:extLst>
              </a:tr>
              <a:tr h="391267">
                <a:tc rowSpan="2">
                  <a:txBody>
                    <a:bodyPr/>
                    <a:lstStyle/>
                    <a:p>
                      <a:pPr algn="ctr" fontAlgn="ct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アルコール健康障害</a:t>
                      </a:r>
                      <a:r>
                        <a:rPr lang="ja-JP" altLang="en-US" sz="1400" b="1" i="0" u="none" strike="noStrike" dirty="0" smtClean="0">
                          <a:solidFill>
                            <a:srgbClr val="000000"/>
                          </a:solidFill>
                          <a:effectLst/>
                          <a:latin typeface="游ゴシック" panose="020B0400000000000000" pitchFamily="50" charset="-128"/>
                          <a:ea typeface="游ゴシック" panose="020B0400000000000000" pitchFamily="50" charset="-128"/>
                        </a:rPr>
                        <a:t>の</a:t>
                      </a:r>
                      <a:endParaRPr lang="en-US" altLang="ja-JP" sz="1400" b="1" i="0" u="none" strike="noStrike" dirty="0" smtClean="0">
                        <a:solidFill>
                          <a:srgbClr val="000000"/>
                        </a:solidFill>
                        <a:effectLst/>
                        <a:latin typeface="游ゴシック" panose="020B0400000000000000" pitchFamily="50" charset="-128"/>
                        <a:ea typeface="游ゴシック" panose="020B0400000000000000" pitchFamily="50" charset="-128"/>
                      </a:endParaRPr>
                    </a:p>
                    <a:p>
                      <a:pPr algn="ctr" fontAlgn="ctr"/>
                      <a:r>
                        <a:rPr lang="ja-JP" altLang="en-US" sz="1400" b="1" i="0" u="none" strike="noStrike" dirty="0" smtClean="0">
                          <a:solidFill>
                            <a:srgbClr val="000000"/>
                          </a:solidFill>
                          <a:effectLst/>
                          <a:latin typeface="游ゴシック" panose="020B0400000000000000" pitchFamily="50" charset="-128"/>
                          <a:ea typeface="游ゴシック" panose="020B0400000000000000" pitchFamily="50" charset="-128"/>
                        </a:rPr>
                        <a:t>重症化</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予防</a:t>
                      </a:r>
                    </a:p>
                  </a:txBody>
                  <a:tcPr marL="3319" marR="3319" marT="33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algn="l" fontAlgn="ctr"/>
                      <a:r>
                        <a:rPr lang="ja-JP" altLang="en-US" sz="1400" b="1" i="0" u="none" strike="noStrike" dirty="0" smtClean="0">
                          <a:solidFill>
                            <a:srgbClr val="000000"/>
                          </a:solidFill>
                          <a:effectLst/>
                          <a:latin typeface="游ゴシック" panose="020B0400000000000000" pitchFamily="50" charset="-128"/>
                          <a:ea typeface="游ゴシック" panose="020B0400000000000000" pitchFamily="50" charset="-128"/>
                        </a:rPr>
                        <a:t> アルコール性</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肝疾患で受診した患者数</a:t>
                      </a:r>
                    </a:p>
                  </a:txBody>
                  <a:tcPr marL="3319" marR="3319" marT="33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ctr"/>
                      <a:endPar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319" marR="3319" marT="33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2938992861"/>
                  </a:ext>
                </a:extLst>
              </a:tr>
              <a:tr h="427246">
                <a:tc vMerge="1">
                  <a:txBody>
                    <a:bodyPr/>
                    <a:lstStyle/>
                    <a:p>
                      <a:endParaRPr kumimoji="1" lang="ja-JP" altLang="en-US"/>
                    </a:p>
                  </a:txBody>
                  <a:tcPr/>
                </a:tc>
                <a:tc gridSpan="2">
                  <a:txBody>
                    <a:bodyPr/>
                    <a:lstStyle/>
                    <a:p>
                      <a:pPr algn="l" fontAlgn="ctr"/>
                      <a:r>
                        <a:rPr lang="ja-JP" altLang="en-US" sz="1400" b="1" i="0" u="none" strike="noStrike" dirty="0" smtClean="0">
                          <a:solidFill>
                            <a:srgbClr val="000000"/>
                          </a:solidFill>
                          <a:effectLst/>
                          <a:latin typeface="游ゴシック" panose="020B0400000000000000" pitchFamily="50" charset="-128"/>
                          <a:ea typeface="游ゴシック" panose="020B0400000000000000" pitchFamily="50" charset="-128"/>
                        </a:rPr>
                        <a:t> アルコール性</a:t>
                      </a:r>
                      <a:r>
                        <a:rPr lang="ja-JP" altLang="en-US" sz="1400" b="1" i="0" u="none" strike="noStrike" dirty="0">
                          <a:solidFill>
                            <a:srgbClr val="000000"/>
                          </a:solidFill>
                          <a:effectLst/>
                          <a:latin typeface="游ゴシック" panose="020B0400000000000000" pitchFamily="50" charset="-128"/>
                          <a:ea typeface="游ゴシック" panose="020B0400000000000000" pitchFamily="50" charset="-128"/>
                        </a:rPr>
                        <a:t>肝疾患による死亡者数</a:t>
                      </a:r>
                    </a:p>
                  </a:txBody>
                  <a:tcPr marL="3319" marR="3319" marT="3319"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l" fontAlgn="ctr"/>
                      <a:endParaRPr lang="ja-JP" altLang="en-US" sz="1400" b="0" i="0" u="none" strike="noStrike" dirty="0">
                        <a:solidFill>
                          <a:srgbClr val="000000"/>
                        </a:solidFill>
                        <a:effectLst/>
                        <a:latin typeface="游ゴシック" panose="020B0400000000000000" pitchFamily="50" charset="-128"/>
                        <a:ea typeface="游ゴシック" panose="020B0400000000000000" pitchFamily="50" charset="-128"/>
                      </a:endParaRPr>
                    </a:p>
                  </a:txBody>
                  <a:tcPr marL="3319" marR="3319" marT="3319" marB="0" anchor="ctr">
                    <a:lnL w="6350" cap="flat" cmpd="sng" algn="ctr">
                      <a:solidFill>
                        <a:srgbClr val="000000"/>
                      </a:solidFill>
                      <a:prstDash val="solid"/>
                      <a:round/>
                      <a:headEnd type="none" w="med" len="med"/>
                      <a:tailEnd type="none" w="med" len="med"/>
                    </a:lnL>
                    <a:lnR w="6350" cap="flat" cmpd="sng" algn="ctr">
                      <a:solidFill>
                        <a:srgbClr val="000000"/>
                      </a:solidFill>
                      <a:prstDash val="solid"/>
                      <a:round/>
                      <a:headEnd type="none" w="med" len="med"/>
                      <a:tailEnd type="none" w="med" len="med"/>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589323180"/>
                  </a:ext>
                </a:extLst>
              </a:tr>
            </a:tbl>
          </a:graphicData>
        </a:graphic>
      </p:graphicFrame>
    </p:spTree>
    <p:extLst>
      <p:ext uri="{BB962C8B-B14F-4D97-AF65-F5344CB8AC3E}">
        <p14:creationId xmlns:p14="http://schemas.microsoft.com/office/powerpoint/2010/main" val="99892691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688</TotalTime>
  <Words>1419</Words>
  <Application>Microsoft Office PowerPoint</Application>
  <PresentationFormat>画面に合わせる (4:3)</PresentationFormat>
  <Paragraphs>123</Paragraphs>
  <Slides>5</Slides>
  <Notes>0</Notes>
  <HiddenSlides>0</HiddenSlides>
  <MMClips>0</MMClips>
  <ScaleCrop>false</ScaleCrop>
  <HeadingPairs>
    <vt:vector size="6" baseType="variant">
      <vt:variant>
        <vt:lpstr>使用されているフォント</vt:lpstr>
      </vt:variant>
      <vt:variant>
        <vt:i4>7</vt:i4>
      </vt:variant>
      <vt:variant>
        <vt:lpstr>テーマ</vt:lpstr>
      </vt:variant>
      <vt:variant>
        <vt:i4>1</vt:i4>
      </vt:variant>
      <vt:variant>
        <vt:lpstr>スライド タイトル</vt:lpstr>
      </vt:variant>
      <vt:variant>
        <vt:i4>5</vt:i4>
      </vt:variant>
    </vt:vector>
  </HeadingPairs>
  <TitlesOfParts>
    <vt:vector size="13" baseType="lpstr">
      <vt:lpstr>ＭＳ ゴシック</vt:lpstr>
      <vt:lpstr>ＭＳ 明朝</vt:lpstr>
      <vt:lpstr>游ゴシック</vt:lpstr>
      <vt:lpstr>游ゴシック Light</vt:lpstr>
      <vt:lpstr>Arial</vt:lpstr>
      <vt:lpstr>Calibri</vt:lpstr>
      <vt:lpstr>Calibri Light</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Company>TAIMS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東京都</dc:creator>
  <cp:lastModifiedBy>隅田　明子</cp:lastModifiedBy>
  <cp:revision>212</cp:revision>
  <cp:lastPrinted>2023-02-13T07:46:39Z</cp:lastPrinted>
  <dcterms:created xsi:type="dcterms:W3CDTF">2020-10-05T05:27:46Z</dcterms:created>
  <dcterms:modified xsi:type="dcterms:W3CDTF">2023-02-13T08:30:27Z</dcterms:modified>
</cp:coreProperties>
</file>