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626" r:id="rId2"/>
  </p:sldIdLst>
  <p:sldSz cx="9906000" cy="6858000" type="A4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" charset="0"/>
        <a:ea typeface="ＭＳ 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0000"/>
    <a:srgbClr val="4087C8"/>
    <a:srgbClr val="FF00FF"/>
    <a:srgbClr val="FF6600"/>
    <a:srgbClr val="0000FF"/>
    <a:srgbClr val="FFFFCC"/>
    <a:srgbClr val="FFFF66"/>
    <a:srgbClr val="FFFF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7" autoAdjust="0"/>
    <p:restoredTop sz="97173" autoAdjust="0"/>
  </p:normalViewPr>
  <p:slideViewPr>
    <p:cSldViewPr>
      <p:cViewPr>
        <p:scale>
          <a:sx n="75" d="100"/>
          <a:sy n="75" d="100"/>
        </p:scale>
        <p:origin x="-1320" y="-30"/>
      </p:cViewPr>
      <p:guideLst>
        <p:guide orient="horz" pos="2162"/>
        <p:guide pos="3120"/>
      </p:guideLst>
    </p:cSldViewPr>
  </p:slideViewPr>
  <p:outlineViewPr>
    <p:cViewPr>
      <p:scale>
        <a:sx n="33" d="100"/>
        <a:sy n="33" d="100"/>
      </p:scale>
      <p:origin x="0" y="44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846"/>
    </p:cViewPr>
  </p:sorterViewPr>
  <p:notesViewPr>
    <p:cSldViewPr>
      <p:cViewPr varScale="1">
        <p:scale>
          <a:sx n="52" d="100"/>
          <a:sy n="52" d="100"/>
        </p:scale>
        <p:origin x="-1920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4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7260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4" y="937260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Osaka" charset="-128"/>
              </a:defRPr>
            </a:lvl1pPr>
          </a:lstStyle>
          <a:p>
            <a:pPr>
              <a:defRPr/>
            </a:pPr>
            <a:fld id="{1957A439-BC7D-4D36-B8BC-4DB1DA285F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755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4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6913" y="739775"/>
            <a:ext cx="534511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9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37260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Osaka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4" y="937260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0" tIns="45727" rIns="91450" bIns="4572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Osaka" charset="-128"/>
              </a:defRPr>
            </a:lvl1pPr>
          </a:lstStyle>
          <a:p>
            <a:pPr>
              <a:defRPr/>
            </a:pPr>
            <a:fld id="{E3AB1754-7CEE-4AEF-8207-61E27E3585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6282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C1BB0-E089-4E4D-956B-A8C030CBF3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23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414E89-C47D-4468-827E-D19BC18DC3A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575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49394-A422-40C4-8965-23DDD23274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951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49394-A422-40C4-8965-23DDD23274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39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72008"/>
            <a:ext cx="9361039" cy="548680"/>
          </a:xfrm>
        </p:spPr>
        <p:txBody>
          <a:bodyPr/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2EFA9-8726-4B9E-943E-CC02F2312B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478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0EA7F-46E2-4B3D-BFA0-DEF7A80445B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679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9DD1B8-6A78-46CB-8380-C7D7DEEFB0E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127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C788F4-7FB1-408B-A880-94F52885B38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816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5F0367-1375-4C95-8BA8-956FABD341E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748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715B7-C1B6-4C7B-967A-86EBA35EF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780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49394-A422-40C4-8965-23DDD23274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51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CEB8C-EACD-4491-90E3-24C036F9E7C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729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0" y="72008"/>
            <a:ext cx="9906000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72480" y="692696"/>
            <a:ext cx="9361040" cy="5484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72480" y="6356351"/>
            <a:ext cx="2637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2" y="6356351"/>
            <a:ext cx="2637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2949394-A422-40C4-8965-23DDD23274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0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371"/>
          <p:cNvSpPr>
            <a:spLocks noChangeArrowheads="1"/>
          </p:cNvSpPr>
          <p:nvPr/>
        </p:nvSpPr>
        <p:spPr bwMode="auto">
          <a:xfrm>
            <a:off x="5880209" y="6277783"/>
            <a:ext cx="3588470" cy="2836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square" lIns="101815" tIns="49022" rIns="101815" bIns="49022" anchor="t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>
                <a:latin typeface="ＭＳ ゴシック" pitchFamily="49" charset="-128"/>
              </a:rPr>
              <a:t>宿泊施設</a:t>
            </a:r>
            <a:r>
              <a:rPr lang="ja-JP" altLang="en-US" sz="1200" dirty="0" smtClean="0">
                <a:latin typeface="ＭＳ ゴシック" pitchFamily="49" charset="-128"/>
              </a:rPr>
              <a:t>の</a:t>
            </a:r>
            <a:r>
              <a:rPr lang="ja-JP" altLang="en-US" sz="1200" dirty="0">
                <a:latin typeface="ＭＳ ゴシック" pitchFamily="49" charset="-128"/>
              </a:rPr>
              <a:t>バリアフリー</a:t>
            </a:r>
            <a:r>
              <a:rPr lang="ja-JP" altLang="en-US" sz="1200" dirty="0" smtClean="0">
                <a:latin typeface="ＭＳ ゴシック" pitchFamily="49" charset="-128"/>
              </a:rPr>
              <a:t>情報</a:t>
            </a:r>
            <a:r>
              <a:rPr lang="ja-JP" altLang="en-US" sz="1200" dirty="0">
                <a:latin typeface="ＭＳ ゴシック" pitchFamily="49" charset="-128"/>
              </a:rPr>
              <a:t>発信の</a:t>
            </a:r>
            <a:r>
              <a:rPr lang="ja-JP" altLang="en-US" sz="1200" dirty="0" smtClean="0">
                <a:latin typeface="ＭＳ ゴシック" pitchFamily="49" charset="-128"/>
              </a:rPr>
              <a:t>あり方を検討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66" name="Rectangle 371"/>
          <p:cNvSpPr>
            <a:spLocks noChangeArrowheads="1"/>
          </p:cNvSpPr>
          <p:nvPr/>
        </p:nvSpPr>
        <p:spPr bwMode="auto">
          <a:xfrm>
            <a:off x="5880209" y="5103949"/>
            <a:ext cx="3722737" cy="46833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square" lIns="101815" tIns="49022" rIns="101815" bIns="49022" anchor="t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接遇</a:t>
            </a:r>
            <a:r>
              <a:rPr lang="ja-JP" altLang="en-US" sz="1200" dirty="0">
                <a:latin typeface="ＭＳ ゴシック" pitchFamily="49" charset="-128"/>
              </a:rPr>
              <a:t>マニュアルの作成と普及</a:t>
            </a:r>
            <a:r>
              <a:rPr lang="ja-JP" altLang="en-US" sz="1200" dirty="0" smtClean="0">
                <a:latin typeface="ＭＳ ゴシック" pitchFamily="49" charset="-128"/>
              </a:rPr>
              <a:t>方法及び観光</a:t>
            </a:r>
            <a:r>
              <a:rPr lang="ja-JP" altLang="en-US" sz="1200" dirty="0">
                <a:latin typeface="ＭＳ ゴシック" pitchFamily="49" charset="-128"/>
              </a:rPr>
              <a:t>案内所への機能付加に関する</a:t>
            </a:r>
            <a:r>
              <a:rPr lang="ja-JP" altLang="en-US" sz="1200" dirty="0" smtClean="0">
                <a:latin typeface="ＭＳ ゴシック" pitchFamily="49" charset="-128"/>
              </a:rPr>
              <a:t>検討</a:t>
            </a:r>
            <a:endParaRPr lang="ja-JP" altLang="en-US" sz="1200" dirty="0">
              <a:latin typeface="ＭＳ ゴシック" pitchFamily="49" charset="-128"/>
            </a:endParaRPr>
          </a:p>
        </p:txBody>
      </p:sp>
      <p:sp>
        <p:nvSpPr>
          <p:cNvPr id="65" name="Rectangle 371"/>
          <p:cNvSpPr>
            <a:spLocks noChangeArrowheads="1"/>
          </p:cNvSpPr>
          <p:nvPr/>
        </p:nvSpPr>
        <p:spPr bwMode="auto">
          <a:xfrm>
            <a:off x="5880209" y="2329270"/>
            <a:ext cx="3588470" cy="4683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square" lIns="101815" tIns="49022" rIns="101815" bIns="49022" anchor="t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バリアフリー法の車いす使用者用客室の数の基準について見直し検討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47" name="Rectangle 371"/>
          <p:cNvSpPr>
            <a:spLocks noChangeArrowheads="1"/>
          </p:cNvSpPr>
          <p:nvPr/>
        </p:nvSpPr>
        <p:spPr bwMode="auto">
          <a:xfrm>
            <a:off x="549353" y="1994595"/>
            <a:ext cx="4553271" cy="6529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1815" tIns="49022" rIns="101815" bIns="49022" anchor="ctr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バリアフリー法におけるホテル又は旅館の客室基準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solidFill>
                  <a:srgbClr val="FF0000"/>
                </a:solidFill>
                <a:latin typeface="ＭＳ ゴシック" pitchFamily="49" charset="-128"/>
              </a:rPr>
              <a:t>・総客室５０室以上の場合、１室以上設ける</a:t>
            </a:r>
            <a:endParaRPr lang="en-US" altLang="ja-JP" sz="1200" dirty="0" smtClean="0">
              <a:solidFill>
                <a:srgbClr val="FF0000"/>
              </a:solidFill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</a:t>
            </a:r>
            <a:r>
              <a:rPr lang="ja-JP" altLang="en-US" sz="1200" dirty="0">
                <a:latin typeface="ＭＳ ゴシック" pitchFamily="49" charset="-128"/>
              </a:rPr>
              <a:t>便所</a:t>
            </a:r>
            <a:r>
              <a:rPr lang="ja-JP" altLang="en-US" sz="1200" dirty="0" smtClean="0">
                <a:latin typeface="ＭＳ ゴシック" pitchFamily="49" charset="-128"/>
              </a:rPr>
              <a:t>や浴室の構造等を基準に適合させる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665" y="69831"/>
            <a:ext cx="8426371" cy="54868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ホテル・旅館のバリアフリー化に係る検討会等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-87560" y="548680"/>
            <a:ext cx="970161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371"/>
          <p:cNvSpPr>
            <a:spLocks noChangeArrowheads="1"/>
          </p:cNvSpPr>
          <p:nvPr/>
        </p:nvSpPr>
        <p:spPr bwMode="auto">
          <a:xfrm>
            <a:off x="549353" y="3559884"/>
            <a:ext cx="4553271" cy="6529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1815" tIns="49022" rIns="101815" bIns="49022" anchor="ctr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バリアフリー設計のガイドライン「建築設計標準」を制定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・バリアフリーに配慮した「一般客室」の設計標準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・既存客室の合理的・効果的な改修方法の提案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37" name="テキスト ボックス 3"/>
          <p:cNvSpPr txBox="1">
            <a:spLocks noChangeArrowheads="1"/>
          </p:cNvSpPr>
          <p:nvPr/>
        </p:nvSpPr>
        <p:spPr bwMode="auto">
          <a:xfrm>
            <a:off x="8115300" y="44624"/>
            <a:ext cx="1628775" cy="36030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資料１</a:t>
            </a:r>
            <a:endParaRPr kumimoji="0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6456" y="728028"/>
            <a:ext cx="9042170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 eaLnBrk="0" hangingPunct="0"/>
            <a:r>
              <a:rPr lang="ja-JP" altLang="en-US" sz="2000" u="sng" dirty="0" smtClean="0">
                <a:latin typeface="+mj-ea"/>
                <a:ea typeface="+mj-ea"/>
                <a:cs typeface="Meiryo UI" panose="020B0604030504040204" pitchFamily="50" charset="-128"/>
              </a:rPr>
              <a:t>ホテル・旅館のバリアフリー化に関する規制・ガイドライン及び関係検討会</a:t>
            </a:r>
            <a:endParaRPr lang="en-US" altLang="ja-JP" sz="2000" u="sng" dirty="0" smtClean="0">
              <a:latin typeface="+mj-ea"/>
              <a:ea typeface="+mj-ea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28464" y="1243061"/>
            <a:ext cx="856566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規制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49353" y="3218075"/>
            <a:ext cx="1648654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建築設計標準</a:t>
            </a:r>
            <a:endParaRPr lang="en-US" altLang="ja-JP" sz="16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880209" y="1925186"/>
            <a:ext cx="2911707" cy="425738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200" dirty="0" smtClean="0">
                <a:solidFill>
                  <a:schemeClr val="bg1"/>
                </a:solidFill>
              </a:rPr>
              <a:t>「ホテル又は旅館のバリアフリー客室基準の見直しに関する検討会」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8" name="二等辺三角形 7"/>
          <p:cNvSpPr/>
          <p:nvPr/>
        </p:nvSpPr>
        <p:spPr>
          <a:xfrm rot="16200000">
            <a:off x="5249901" y="2252256"/>
            <a:ext cx="432048" cy="200694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5862427" y="3627817"/>
            <a:ext cx="2929489" cy="52055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200" dirty="0" smtClean="0">
                <a:solidFill>
                  <a:schemeClr val="tx1"/>
                </a:solidFill>
              </a:rPr>
              <a:t>平成２８年度に実施した検討会を踏まえ、平成２９年３月</a:t>
            </a:r>
            <a:r>
              <a:rPr kumimoji="1" lang="ja-JP" altLang="en-US" sz="1200" smtClean="0">
                <a:solidFill>
                  <a:schemeClr val="tx1"/>
                </a:solidFill>
              </a:rPr>
              <a:t>に改正</a:t>
            </a:r>
            <a:r>
              <a:rPr lang="ja-JP" altLang="en-US" sz="1200">
                <a:solidFill>
                  <a:schemeClr val="tx1"/>
                </a:solidFill>
              </a:rPr>
              <a:t>済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0" name="二等辺三角形 49"/>
          <p:cNvSpPr/>
          <p:nvPr/>
        </p:nvSpPr>
        <p:spPr>
          <a:xfrm rot="16200000">
            <a:off x="5249901" y="3826503"/>
            <a:ext cx="432048" cy="200694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Rectangle 371"/>
          <p:cNvSpPr>
            <a:spLocks noChangeArrowheads="1"/>
          </p:cNvSpPr>
          <p:nvPr/>
        </p:nvSpPr>
        <p:spPr bwMode="auto">
          <a:xfrm>
            <a:off x="549353" y="6030062"/>
            <a:ext cx="4553271" cy="6529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1815" tIns="49022" rIns="101815" bIns="49022" anchor="t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宿泊施設のバリアフリー情報の統一モデル（規格）を検討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・既存のバリアフリー評価制度等を活用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・外国人観光客を対象とした検討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49353" y="5708569"/>
            <a:ext cx="2293524" cy="338554"/>
          </a:xfrm>
          <a:prstGeom prst="rect">
            <a:avLst/>
          </a:prstGeom>
          <a:solidFill>
            <a:schemeClr val="accent2"/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情報提供の統一モデル</a:t>
            </a:r>
            <a:endParaRPr lang="en-US" altLang="ja-JP" sz="16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49353" y="4343191"/>
            <a:ext cx="1576646" cy="338554"/>
          </a:xfrm>
          <a:prstGeom prst="rect">
            <a:avLst/>
          </a:prstGeom>
          <a:solidFill>
            <a:srgbClr val="FF6699"/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接遇マニュアル</a:t>
            </a:r>
            <a:endParaRPr lang="en-US" altLang="ja-JP" sz="16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二等辺三角形 57"/>
          <p:cNvSpPr/>
          <p:nvPr/>
        </p:nvSpPr>
        <p:spPr>
          <a:xfrm rot="16200000">
            <a:off x="5249901" y="6280982"/>
            <a:ext cx="432048" cy="200694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二等辺三角形 59"/>
          <p:cNvSpPr/>
          <p:nvPr/>
        </p:nvSpPr>
        <p:spPr>
          <a:xfrm rot="16200000">
            <a:off x="5249901" y="4947028"/>
            <a:ext cx="432048" cy="200694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吹き出し 13"/>
          <p:cNvSpPr/>
          <p:nvPr/>
        </p:nvSpPr>
        <p:spPr>
          <a:xfrm>
            <a:off x="10746386" y="4754417"/>
            <a:ext cx="1440160" cy="557962"/>
          </a:xfrm>
          <a:prstGeom prst="wedgeRectCallout">
            <a:avLst>
              <a:gd name="adj1" fmla="val -59861"/>
              <a:gd name="adj2" fmla="val 12230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rgbClr val="FF0000"/>
                </a:solidFill>
              </a:rPr>
              <a:t>観光庁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5880209" y="6032195"/>
            <a:ext cx="2911707" cy="273597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1200" dirty="0" smtClean="0">
                <a:solidFill>
                  <a:schemeClr val="bg1"/>
                </a:solidFill>
              </a:rPr>
              <a:t>「</a:t>
            </a:r>
            <a:r>
              <a:rPr lang="ja-JP" altLang="en-US" sz="1200" dirty="0" smtClean="0">
                <a:solidFill>
                  <a:schemeClr val="bg1"/>
                </a:solidFill>
              </a:rPr>
              <a:t>宿泊</a:t>
            </a:r>
            <a:r>
              <a:rPr lang="ja-JP" altLang="en-US" sz="1200" dirty="0">
                <a:solidFill>
                  <a:schemeClr val="bg1"/>
                </a:solidFill>
              </a:rPr>
              <a:t>施設の情報発信に係る検討</a:t>
            </a:r>
            <a:r>
              <a:rPr lang="ja-JP" altLang="en-US" sz="1200" dirty="0" smtClean="0">
                <a:solidFill>
                  <a:schemeClr val="bg1"/>
                </a:solidFill>
              </a:rPr>
              <a:t>部会</a:t>
            </a:r>
            <a:r>
              <a:rPr kumimoji="1" lang="ja-JP" altLang="en-US" sz="1200" dirty="0" smtClean="0">
                <a:solidFill>
                  <a:schemeClr val="bg1"/>
                </a:solidFill>
              </a:rPr>
              <a:t>」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5880209" y="4644284"/>
            <a:ext cx="3369851" cy="459665"/>
          </a:xfrm>
          <a:prstGeom prst="roundRect">
            <a:avLst>
              <a:gd name="adj" fmla="val 0"/>
            </a:avLst>
          </a:prstGeom>
          <a:solidFill>
            <a:srgbClr val="FF669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ja-JP" altLang="en-US" sz="1200" dirty="0" smtClean="0">
                <a:solidFill>
                  <a:schemeClr val="bg1"/>
                </a:solidFill>
              </a:rPr>
              <a:t>「</a:t>
            </a:r>
            <a:r>
              <a:rPr lang="ja-JP" altLang="en-US" sz="1200">
                <a:solidFill>
                  <a:schemeClr val="bg1"/>
                </a:solidFill>
              </a:rPr>
              <a:t>ユニバーサルツーリズム</a:t>
            </a:r>
            <a:r>
              <a:rPr lang="ja-JP" altLang="en-US" sz="1200" smtClean="0">
                <a:solidFill>
                  <a:schemeClr val="bg1"/>
                </a:solidFill>
              </a:rPr>
              <a:t>促進検討委員会」</a:t>
            </a:r>
            <a:r>
              <a:rPr lang="ja-JP" altLang="en-US" sz="1200" dirty="0">
                <a:solidFill>
                  <a:schemeClr val="bg1"/>
                </a:solidFill>
              </a:rPr>
              <a:t>及び関係</a:t>
            </a:r>
            <a:r>
              <a:rPr lang="ja-JP" altLang="en-US" sz="1200" dirty="0" smtClean="0">
                <a:solidFill>
                  <a:schemeClr val="bg1"/>
                </a:solidFill>
              </a:rPr>
              <a:t>分科会</a:t>
            </a:r>
            <a:endParaRPr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825569" y="2787640"/>
            <a:ext cx="27238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平成</a:t>
            </a:r>
            <a:r>
              <a:rPr lang="en-US" altLang="ja-JP" sz="1200" dirty="0" smtClean="0">
                <a:latin typeface="ＭＳ ゴシック" pitchFamily="49" charset="-128"/>
              </a:rPr>
              <a:t>29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 smtClean="0">
                <a:latin typeface="ＭＳ ゴシック" pitchFamily="49" charset="-128"/>
              </a:rPr>
              <a:t>12</a:t>
            </a:r>
            <a:r>
              <a:rPr lang="ja-JP" altLang="en-US" sz="1200" dirty="0" smtClean="0">
                <a:latin typeface="ＭＳ ゴシック" pitchFamily="49" charset="-128"/>
              </a:rPr>
              <a:t>月～平成</a:t>
            </a:r>
            <a:r>
              <a:rPr lang="en-US" altLang="ja-JP" sz="1200" dirty="0" smtClean="0">
                <a:latin typeface="ＭＳ ゴシック" pitchFamily="49" charset="-128"/>
              </a:rPr>
              <a:t>30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>
                <a:latin typeface="ＭＳ ゴシック" pitchFamily="49" charset="-128"/>
              </a:rPr>
              <a:t>8</a:t>
            </a:r>
            <a:r>
              <a:rPr lang="ja-JP" altLang="en-US" sz="1200" dirty="0" smtClean="0">
                <a:latin typeface="ＭＳ ゴシック" pitchFamily="49" charset="-128"/>
              </a:rPr>
              <a:t>月（予定）</a:t>
            </a:r>
            <a:endParaRPr lang="en-US" altLang="ja-JP" sz="1200" dirty="0">
              <a:latin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7183195" y="5549119"/>
            <a:ext cx="26468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平成</a:t>
            </a:r>
            <a:r>
              <a:rPr lang="en-US" altLang="ja-JP" sz="1200" dirty="0" smtClean="0">
                <a:latin typeface="ＭＳ ゴシック" pitchFamily="49" charset="-128"/>
              </a:rPr>
              <a:t>30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 smtClean="0">
                <a:latin typeface="ＭＳ ゴシック" pitchFamily="49" charset="-128"/>
              </a:rPr>
              <a:t>1</a:t>
            </a:r>
            <a:r>
              <a:rPr lang="ja-JP" altLang="en-US" sz="1200" dirty="0" smtClean="0">
                <a:latin typeface="ＭＳ ゴシック" pitchFamily="49" charset="-128"/>
              </a:rPr>
              <a:t>月～平成</a:t>
            </a:r>
            <a:r>
              <a:rPr lang="en-US" altLang="ja-JP" sz="1200" dirty="0" smtClean="0">
                <a:latin typeface="ＭＳ ゴシック" pitchFamily="49" charset="-128"/>
              </a:rPr>
              <a:t>30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 smtClean="0">
                <a:latin typeface="ＭＳ ゴシック" pitchFamily="49" charset="-128"/>
              </a:rPr>
              <a:t>3</a:t>
            </a:r>
            <a:r>
              <a:rPr lang="ja-JP" altLang="en-US" sz="1200" dirty="0" smtClean="0">
                <a:latin typeface="ＭＳ ゴシック" pitchFamily="49" charset="-128"/>
              </a:rPr>
              <a:t>月（予定）</a:t>
            </a:r>
            <a:endParaRPr lang="en-US" altLang="ja-JP" sz="1200" dirty="0">
              <a:latin typeface="ＭＳ ゴシック" pitchFamily="49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128464" y="2780928"/>
            <a:ext cx="1483388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ガイドライン等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49353" y="1663068"/>
            <a:ext cx="1991210" cy="33855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eaLnBrk="0" hangingPunct="0"/>
            <a:r>
              <a:rPr lang="ja-JP" altLang="en-US" sz="16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バリアフリー法の基準</a:t>
            </a:r>
            <a:endParaRPr lang="en-US" altLang="ja-JP" sz="1600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右中かっこ 15"/>
          <p:cNvSpPr/>
          <p:nvPr/>
        </p:nvSpPr>
        <p:spPr>
          <a:xfrm>
            <a:off x="10032965" y="4685362"/>
            <a:ext cx="360040" cy="190210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Rectangle 371"/>
          <p:cNvSpPr>
            <a:spLocks noChangeArrowheads="1"/>
          </p:cNvSpPr>
          <p:nvPr/>
        </p:nvSpPr>
        <p:spPr bwMode="auto">
          <a:xfrm>
            <a:off x="549353" y="4685184"/>
            <a:ext cx="4559185" cy="83766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1815" tIns="49022" rIns="101815" bIns="49022" anchor="ctr">
            <a:spAutoFit/>
          </a:bodyPr>
          <a:lstStyle/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「ユニバーサルデザイン</a:t>
            </a:r>
            <a:r>
              <a:rPr lang="en-US" altLang="ja-JP" sz="1200" dirty="0" smtClean="0">
                <a:latin typeface="ＭＳ ゴシック" pitchFamily="49" charset="-128"/>
              </a:rPr>
              <a:t>2020</a:t>
            </a:r>
            <a:r>
              <a:rPr lang="ja-JP" altLang="en-US" sz="1200" dirty="0" smtClean="0">
                <a:latin typeface="ＭＳ ゴシック" pitchFamily="49" charset="-128"/>
              </a:rPr>
              <a:t>行動計画」策定を受け、観光関係者向け接遇マニュアルを作成・普及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・宿泊施設、旅行業、観光地域の</a:t>
            </a:r>
            <a:r>
              <a:rPr lang="en-US" altLang="ja-JP" sz="1200" dirty="0" smtClean="0">
                <a:latin typeface="ＭＳ ゴシック" pitchFamily="49" charset="-128"/>
              </a:rPr>
              <a:t>3</a:t>
            </a:r>
            <a:r>
              <a:rPr lang="ja-JP" altLang="en-US" sz="1200" dirty="0" smtClean="0">
                <a:latin typeface="ＭＳ ゴシック" pitchFamily="49" charset="-128"/>
              </a:rPr>
              <a:t>分野の接遇マニュアルを作成</a:t>
            </a:r>
            <a:endParaRPr lang="en-US" altLang="ja-JP" sz="1200" dirty="0" smtClean="0">
              <a:latin typeface="ＭＳ ゴシック" pitchFamily="49" charset="-128"/>
            </a:endParaRPr>
          </a:p>
          <a:p>
            <a:pPr algn="l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・観光業界が開催する研修等で活用する</a:t>
            </a:r>
            <a:endParaRPr lang="en-US" altLang="ja-JP" sz="1200" dirty="0" smtClean="0">
              <a:latin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183195" y="6561450"/>
            <a:ext cx="2646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57263">
              <a:buFont typeface="ＭＳ 明朝" pitchFamily="17" charset="-128"/>
              <a:buNone/>
              <a:tabLst>
                <a:tab pos="876300" algn="l"/>
              </a:tabLst>
            </a:pPr>
            <a:r>
              <a:rPr lang="ja-JP" altLang="en-US" sz="1200" dirty="0" smtClean="0">
                <a:latin typeface="ＭＳ ゴシック" pitchFamily="49" charset="-128"/>
              </a:rPr>
              <a:t>平成</a:t>
            </a:r>
            <a:r>
              <a:rPr lang="en-US" altLang="ja-JP" sz="1200" dirty="0" smtClean="0">
                <a:latin typeface="ＭＳ ゴシック" pitchFamily="49" charset="-128"/>
              </a:rPr>
              <a:t>30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 smtClean="0">
                <a:latin typeface="ＭＳ ゴシック" pitchFamily="49" charset="-128"/>
              </a:rPr>
              <a:t>1</a:t>
            </a:r>
            <a:r>
              <a:rPr lang="ja-JP" altLang="en-US" sz="1200" dirty="0" smtClean="0">
                <a:latin typeface="ＭＳ ゴシック" pitchFamily="49" charset="-128"/>
              </a:rPr>
              <a:t>月～平成</a:t>
            </a:r>
            <a:r>
              <a:rPr lang="en-US" altLang="ja-JP" sz="1200" dirty="0" smtClean="0">
                <a:latin typeface="ＭＳ ゴシック" pitchFamily="49" charset="-128"/>
              </a:rPr>
              <a:t>30</a:t>
            </a:r>
            <a:r>
              <a:rPr lang="ja-JP" altLang="en-US" sz="1200" dirty="0" smtClean="0">
                <a:latin typeface="ＭＳ ゴシック" pitchFamily="49" charset="-128"/>
              </a:rPr>
              <a:t>年</a:t>
            </a:r>
            <a:r>
              <a:rPr lang="en-US" altLang="ja-JP" sz="1200" dirty="0" smtClean="0">
                <a:latin typeface="ＭＳ ゴシック" pitchFamily="49" charset="-128"/>
              </a:rPr>
              <a:t>6</a:t>
            </a:r>
            <a:r>
              <a:rPr lang="ja-JP" altLang="en-US" sz="1200" dirty="0" smtClean="0">
                <a:latin typeface="ＭＳ ゴシック" pitchFamily="49" charset="-128"/>
              </a:rPr>
              <a:t>月（予定）</a:t>
            </a:r>
            <a:endParaRPr lang="en-US" altLang="ja-JP" sz="1200" dirty="0">
              <a:latin typeface="ＭＳ ゴシック" pitchFamily="49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788399" y="1772816"/>
            <a:ext cx="3814547" cy="1305612"/>
          </a:xfrm>
          <a:prstGeom prst="roundRect">
            <a:avLst>
              <a:gd name="adj" fmla="val 12205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8381329" y="1534005"/>
            <a:ext cx="1040804" cy="288000"/>
          </a:xfrm>
          <a:prstGeom prst="roundRect">
            <a:avLst/>
          </a:prstGeom>
          <a:solidFill>
            <a:srgbClr val="FFFF0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本検討会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テキスト ボックス 3"/>
          <p:cNvSpPr txBox="1">
            <a:spLocks noChangeArrowheads="1"/>
          </p:cNvSpPr>
          <p:nvPr/>
        </p:nvSpPr>
        <p:spPr bwMode="auto">
          <a:xfrm>
            <a:off x="7993380" y="428105"/>
            <a:ext cx="1868317" cy="23483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ja-JP" altLang="ja-JP" sz="700" dirty="0"/>
              <a:t>ホテル又は旅館のバリアフリー客室基準</a:t>
            </a:r>
            <a:r>
              <a:rPr lang="ja-JP" altLang="ja-JP" sz="700" dirty="0" smtClean="0"/>
              <a:t>の</a:t>
            </a:r>
            <a:endParaRPr lang="en-US" altLang="ja-JP" sz="700" dirty="0" smtClean="0"/>
          </a:p>
          <a:p>
            <a:pPr lvl="0" eaLnBrk="0" hangingPunct="0"/>
            <a:r>
              <a:rPr lang="ja-JP" altLang="ja-JP" sz="700" dirty="0" smtClean="0"/>
              <a:t>見直しに関する</a:t>
            </a:r>
            <a:r>
              <a:rPr lang="ja-JP" altLang="ja-JP" sz="700" dirty="0"/>
              <a:t>検討会（第</a:t>
            </a:r>
            <a:r>
              <a:rPr lang="en-US" altLang="ja-JP" sz="700" dirty="0"/>
              <a:t>2</a:t>
            </a:r>
            <a:r>
              <a:rPr lang="ja-JP" altLang="ja-JP" sz="700" dirty="0"/>
              <a:t>回）資料抜粋</a:t>
            </a:r>
            <a:endParaRPr kumimoji="0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099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16146</TotalTime>
  <Words>337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ホテル・旅館のバリアフリー化に係る検討会等</vt:lpstr>
    </vt:vector>
  </TitlesOfParts>
  <Company>ǯ怀ᮘ֙糀뿿킠Կᮘǯ뜄뿿킐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明治時代の建築法規</dc:title>
  <dc:creator>W.Gojo</dc:creator>
  <cp:lastModifiedBy>東京都</cp:lastModifiedBy>
  <cp:revision>1033</cp:revision>
  <cp:lastPrinted>2018-05-10T05:04:48Z</cp:lastPrinted>
  <dcterms:created xsi:type="dcterms:W3CDTF">2003-05-16T16:46:59Z</dcterms:created>
  <dcterms:modified xsi:type="dcterms:W3CDTF">2018-05-10T05:09:00Z</dcterms:modified>
</cp:coreProperties>
</file>