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910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1498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39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1732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877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80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81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375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639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159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847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59CD-D215-4D6E-9174-E60B8E816652}" type="datetimeFigureOut">
              <a:rPr kumimoji="1" lang="ja-JP" altLang="en-US" smtClean="0"/>
              <a:t>2023/2/10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3B0B0-9003-406E-9DE1-0A85A0204E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2998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09668" y="208613"/>
            <a:ext cx="6858000" cy="330946"/>
          </a:xfrm>
        </p:spPr>
        <p:txBody>
          <a:bodyPr>
            <a:noAutofit/>
          </a:bodyPr>
          <a:lstStyle/>
          <a:p>
            <a:r>
              <a:rPr lang="ja-JP" altLang="en-US" sz="24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専門医療機関及び治療拠点の選定状況</a:t>
            </a: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542311"/>
              </p:ext>
            </p:extLst>
          </p:nvPr>
        </p:nvGraphicFramePr>
        <p:xfrm>
          <a:off x="289495" y="1391079"/>
          <a:ext cx="8592439" cy="237386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917329">
                  <a:extLst>
                    <a:ext uri="{9D8B030D-6E8A-4147-A177-3AD203B41FA5}">
                      <a16:colId xmlns:a16="http://schemas.microsoft.com/office/drawing/2014/main" val="229554842"/>
                    </a:ext>
                  </a:extLst>
                </a:gridCol>
                <a:gridCol w="2355241">
                  <a:extLst>
                    <a:ext uri="{9D8B030D-6E8A-4147-A177-3AD203B41FA5}">
                      <a16:colId xmlns:a16="http://schemas.microsoft.com/office/drawing/2014/main" val="3058483487"/>
                    </a:ext>
                  </a:extLst>
                </a:gridCol>
                <a:gridCol w="2234415">
                  <a:extLst>
                    <a:ext uri="{9D8B030D-6E8A-4147-A177-3AD203B41FA5}">
                      <a16:colId xmlns:a16="http://schemas.microsoft.com/office/drawing/2014/main" val="4091590719"/>
                    </a:ext>
                  </a:extLst>
                </a:gridCol>
                <a:gridCol w="2085454">
                  <a:extLst>
                    <a:ext uri="{9D8B030D-6E8A-4147-A177-3AD203B41FA5}">
                      <a16:colId xmlns:a16="http://schemas.microsoft.com/office/drawing/2014/main" val="2676977405"/>
                    </a:ext>
                  </a:extLst>
                </a:gridCol>
              </a:tblGrid>
              <a:tr h="4245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 smtClean="0"/>
                        <a:t>種別</a:t>
                      </a:r>
                      <a:endParaRPr kumimoji="1" lang="ja-JP" altLang="en-US" sz="15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 smtClean="0"/>
                        <a:t>医療機関名</a:t>
                      </a:r>
                      <a:endParaRPr kumimoji="1" lang="ja-JP" altLang="en-US" sz="15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 smtClean="0"/>
                        <a:t>専門医療機関</a:t>
                      </a:r>
                      <a:endParaRPr kumimoji="1" lang="ja-JP" altLang="en-US" sz="15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500" dirty="0" smtClean="0"/>
                        <a:t>治療拠点機関</a:t>
                      </a:r>
                      <a:endParaRPr kumimoji="1" lang="ja-JP" altLang="en-US" sz="15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1670654"/>
                  </a:ext>
                </a:extLst>
              </a:tr>
              <a:tr h="318423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アルコール健康障害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成増厚生病院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―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376716"/>
                  </a:ext>
                </a:extLst>
              </a:tr>
              <a:tr h="318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東京足立病院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/>
                        <a:t>―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5132810"/>
                  </a:ext>
                </a:extLst>
              </a:tr>
              <a:tr h="318423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平川病院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6856917"/>
                  </a:ext>
                </a:extLst>
              </a:tr>
              <a:tr h="318423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駒木野病院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9026248"/>
                  </a:ext>
                </a:extLst>
              </a:tr>
              <a:tr h="31842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よしの病院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0276842"/>
                  </a:ext>
                </a:extLst>
              </a:tr>
              <a:tr h="357189">
                <a:tc v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桜ヶ丘記念病院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/>
                        <a:t>〇</a:t>
                      </a:r>
                      <a:endParaRPr kumimoji="1" lang="ja-JP" altLang="en-US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</a:rPr>
                        <a:t>―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9691581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409117" y="4222280"/>
            <a:ext cx="845910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b="1" dirty="0" smtClean="0"/>
              <a:t>現在申請中の医療機関が複数あるため、年度内に新たな治療拠点機関拠点及び専門医療機関を選定予定</a:t>
            </a:r>
            <a:endParaRPr lang="ja-JP" altLang="en-US" sz="1400" b="1" dirty="0"/>
          </a:p>
        </p:txBody>
      </p:sp>
      <p:cxnSp>
        <p:nvCxnSpPr>
          <p:cNvPr id="7" name="直線コネクタ 6"/>
          <p:cNvCxnSpPr/>
          <p:nvPr/>
        </p:nvCxnSpPr>
        <p:spPr>
          <a:xfrm flipV="1">
            <a:off x="13716" y="661369"/>
            <a:ext cx="9144000" cy="27432"/>
          </a:xfrm>
          <a:prstGeom prst="line">
            <a:avLst/>
          </a:prstGeom>
          <a:ln w="50800" cmpd="thinThick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/>
          <p:cNvSpPr/>
          <p:nvPr/>
        </p:nvSpPr>
        <p:spPr>
          <a:xfrm>
            <a:off x="275781" y="5014845"/>
            <a:ext cx="8592438" cy="16098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11" name="正方形/長方形 10"/>
          <p:cNvSpPr/>
          <p:nvPr/>
        </p:nvSpPr>
        <p:spPr>
          <a:xfrm>
            <a:off x="275780" y="4676292"/>
            <a:ext cx="3664771" cy="338554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</a:rPr>
              <a:t>治療拠点機関に</a:t>
            </a:r>
            <a:r>
              <a:rPr lang="ja-JP" altLang="en-US" sz="1600" b="1" dirty="0" smtClean="0">
                <a:solidFill>
                  <a:schemeClr val="bg1"/>
                </a:solidFill>
              </a:rPr>
              <a:t>おける今後</a:t>
            </a:r>
            <a:r>
              <a:rPr lang="ja-JP" altLang="en-US" sz="1600" b="1" dirty="0">
                <a:solidFill>
                  <a:schemeClr val="bg1"/>
                </a:solidFill>
              </a:rPr>
              <a:t>の役割</a:t>
            </a:r>
            <a:endParaRPr lang="en-US" altLang="ja-JP" sz="1600" b="1" dirty="0">
              <a:solidFill>
                <a:schemeClr val="bg1"/>
              </a:solidFill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275780" y="5101231"/>
            <a:ext cx="8592439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/>
              <a:t>〇 治療</a:t>
            </a:r>
            <a:r>
              <a:rPr lang="ja-JP" altLang="en-US" sz="1600" dirty="0" smtClean="0"/>
              <a:t>拠点機関において、都のアルコール依存症治療の拠点として以下の取組を進めていく</a:t>
            </a:r>
            <a:endParaRPr lang="en-US" altLang="ja-JP" sz="1600" dirty="0" smtClean="0"/>
          </a:p>
          <a:p>
            <a:endParaRPr lang="en-US" altLang="ja-JP" sz="400" dirty="0" smtClean="0"/>
          </a:p>
          <a:p>
            <a:r>
              <a:rPr lang="ja-JP" altLang="en-US" sz="1600" dirty="0" smtClean="0"/>
              <a:t>・</a:t>
            </a:r>
            <a:r>
              <a:rPr lang="ja-JP" altLang="en-US" sz="1600" dirty="0"/>
              <a:t>精神科医療</a:t>
            </a:r>
            <a:r>
              <a:rPr lang="ja-JP" altLang="en-US" sz="1600" dirty="0" smtClean="0"/>
              <a:t>機関等に</a:t>
            </a:r>
            <a:r>
              <a:rPr lang="ja-JP" altLang="en-US" sz="1600" dirty="0"/>
              <a:t>勤務する医療従事者を対象とした依存症医療研修の実施</a:t>
            </a:r>
            <a:endParaRPr lang="en-US" altLang="ja-JP" sz="1600" dirty="0"/>
          </a:p>
          <a:p>
            <a:endParaRPr lang="en-US" altLang="ja-JP" sz="500" dirty="0"/>
          </a:p>
          <a:p>
            <a:r>
              <a:rPr lang="ja-JP" altLang="en-US" sz="1600" dirty="0"/>
              <a:t>・一般診療科を含めた連携を進めるため、医療機関向け連携会議の開催</a:t>
            </a:r>
            <a:endParaRPr lang="en-US" altLang="ja-JP" sz="1600" dirty="0"/>
          </a:p>
          <a:p>
            <a:endParaRPr lang="en-US" altLang="ja-JP" sz="600" dirty="0"/>
          </a:p>
          <a:p>
            <a:r>
              <a:rPr lang="ja-JP" altLang="en-US" sz="1600" dirty="0"/>
              <a:t>・自助グループ等の民間支援団体と連携した受診後の患者</a:t>
            </a:r>
            <a:r>
              <a:rPr lang="ja-JP" altLang="en-US" sz="1600" dirty="0" smtClean="0"/>
              <a:t>支援の</a:t>
            </a:r>
            <a:r>
              <a:rPr lang="ja-JP" altLang="en-US" sz="1600" dirty="0"/>
              <a:t>実施</a:t>
            </a:r>
            <a:r>
              <a:rPr lang="ja-JP" altLang="en-US" sz="1400" dirty="0"/>
              <a:t>　　　</a:t>
            </a:r>
            <a:endParaRPr lang="en-US" altLang="ja-JP" sz="1400" dirty="0" smtClean="0"/>
          </a:p>
          <a:p>
            <a:r>
              <a:rPr lang="ja-JP" altLang="en-US" sz="1400" dirty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dirty="0" smtClean="0"/>
              <a:t>令和５年度は</a:t>
            </a:r>
            <a:r>
              <a:rPr lang="ja-JP" altLang="en-US" sz="1400" dirty="0"/>
              <a:t>研修</a:t>
            </a:r>
            <a:r>
              <a:rPr lang="ja-JP" altLang="en-US" sz="1400" dirty="0" smtClean="0"/>
              <a:t>事業を実施予定。その他の取組については、令和６年度以降順次実施予定。</a:t>
            </a:r>
            <a:endParaRPr lang="en-US" altLang="ja-JP" sz="1400" dirty="0"/>
          </a:p>
        </p:txBody>
      </p:sp>
      <p:sp>
        <p:nvSpPr>
          <p:cNvPr id="14" name="正方形/長方形 13"/>
          <p:cNvSpPr/>
          <p:nvPr/>
        </p:nvSpPr>
        <p:spPr>
          <a:xfrm>
            <a:off x="356165" y="979929"/>
            <a:ext cx="845910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 smtClean="0"/>
              <a:t>〇　令和３年度に選定されたアルコール健康障害に関する専門医療機関は以下のとおり</a:t>
            </a:r>
            <a:endParaRPr lang="ja-JP" altLang="en-US" sz="1600" b="1" dirty="0"/>
          </a:p>
        </p:txBody>
      </p:sp>
      <p:sp>
        <p:nvSpPr>
          <p:cNvPr id="6" name="下矢印 5"/>
          <p:cNvSpPr/>
          <p:nvPr/>
        </p:nvSpPr>
        <p:spPr>
          <a:xfrm>
            <a:off x="3538726" y="3919898"/>
            <a:ext cx="2093976" cy="160528"/>
          </a:xfrm>
          <a:prstGeom prst="downArrow">
            <a:avLst>
              <a:gd name="adj1" fmla="val 50000"/>
              <a:gd name="adj2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/>
          <p:cNvSpPr/>
          <p:nvPr/>
        </p:nvSpPr>
        <p:spPr>
          <a:xfrm>
            <a:off x="7598597" y="115355"/>
            <a:ext cx="1216670" cy="38229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smtClean="0">
                <a:solidFill>
                  <a:schemeClr val="tx1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資料２－４</a:t>
            </a:r>
            <a:endParaRPr kumimoji="1" lang="ja-JP" altLang="en-US" sz="1400" dirty="0">
              <a:solidFill>
                <a:schemeClr val="tx1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150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</TotalTime>
  <Words>206</Words>
  <Application>Microsoft Office PowerPoint</Application>
  <PresentationFormat>画面に合わせる (4:3)</PresentationFormat>
  <Paragraphs>36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専門医療機関及び治療拠点の選定状況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多代　恭章</dc:creator>
  <cp:lastModifiedBy>東京都</cp:lastModifiedBy>
  <cp:revision>71</cp:revision>
  <dcterms:created xsi:type="dcterms:W3CDTF">2023-01-31T10:55:28Z</dcterms:created>
  <dcterms:modified xsi:type="dcterms:W3CDTF">2023-02-10T10:27:37Z</dcterms:modified>
</cp:coreProperties>
</file>