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charts/chart10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9" r:id="rId3"/>
    <p:sldId id="299" r:id="rId4"/>
    <p:sldId id="300" r:id="rId5"/>
    <p:sldId id="301" r:id="rId6"/>
  </p:sldIdLst>
  <p:sldSz cx="9144000" cy="6858000" type="screen4x3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1426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\\10.226.132.2\&#31934;&#31070;&#20445;&#20581;&#21307;&#30274;&#35506;\00&#35336;&#30011;&#25285;&#24403;\&#9733;R3&#24180;&#24230;\03%20&#20381;&#23384;&#30151;&#38306;&#20418;\01%20&#12450;&#12523;&#12467;&#12540;&#12523;\01%20&#12450;&#12523;&#12467;&#12540;&#12523;&#20581;&#24247;&#38556;&#23475;&#23550;&#31574;&#25512;&#36914;&#22996;&#21729;&#20250;\05%20&#31532;&#65299;&#22238;\07%20&#32113;&#35336;&#12487;&#12540;&#12479;\04%20&#20316;&#26989;\&#20445;&#25919;&#12288;&#12464;&#12521;&#12501;&#65288;040210&#65289;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oleObject" Target="file:///\\10.226.132.2\&#31934;&#31070;&#20445;&#20581;&#21307;&#30274;&#35506;\00&#35336;&#30011;&#25285;&#24403;\&#9733;R3&#24180;&#24230;\03%20&#20381;&#23384;&#30151;&#38306;&#20418;\01%20&#12450;&#12523;&#12467;&#12540;&#12523;\01%20&#12450;&#12523;&#12467;&#12540;&#12523;&#20581;&#24247;&#38556;&#23475;&#23550;&#31574;&#25512;&#36914;&#22996;&#21729;&#20250;\05%20&#31532;&#65299;&#22238;\07%20&#32113;&#35336;&#12487;&#12540;&#12479;\04%20&#20316;&#26989;\&#12304;&#31934;&#31070;&#12391;&#20307;&#35009;&#20462;&#27491;&#12305;&#65288;&#23569;&#32946;&#65289;&#12304;&#28155;&#20184;&#29992;&#12501;&#12449;&#12452;&#12523;&#12305;&#23569;&#24180;&#35036;&#23566;&#65288;&#39154;&#37202;&#65289;&#20214;&#25968;&#12398;&#25512;&#31227;.xlsx" TargetMode="Externa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\\10.226.132.2\&#31934;&#31070;&#20445;&#20581;&#21307;&#30274;&#35506;\00&#35336;&#30011;&#25285;&#24403;\&#9733;R3&#24180;&#24230;\03%20&#20381;&#23384;&#30151;&#38306;&#20418;\01%20&#12450;&#12523;&#12467;&#12540;&#12523;\01%20&#12450;&#12523;&#12467;&#12540;&#12523;&#20581;&#24247;&#38556;&#23475;&#23550;&#31574;&#25512;&#36914;&#22996;&#21729;&#20250;\05%20&#31532;&#65299;&#22238;\07%20&#32113;&#35336;&#12487;&#12540;&#12479;\04%20&#20316;&#26989;\&#20445;&#25919;&#12288;&#12464;&#12521;&#12501;&#65288;040210&#65289;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\\10.226.132.2\&#31934;&#31070;&#20445;&#20581;&#21307;&#30274;&#35506;\00&#35336;&#30011;&#25285;&#24403;\&#9733;R3&#24180;&#24230;\03%20&#20381;&#23384;&#30151;&#38306;&#20418;\01%20&#12450;&#12523;&#12467;&#12540;&#12523;\01%20&#12450;&#12523;&#12467;&#12540;&#12523;&#20581;&#24247;&#38556;&#23475;&#23550;&#31574;&#25512;&#36914;&#22996;&#21729;&#20250;\05%20&#31532;&#65299;&#22238;\07%20&#32113;&#35336;&#12487;&#12540;&#12479;\04%20&#20316;&#26989;\&#20445;&#25919;&#12288;&#12464;&#12521;&#12501;&#65288;040210&#65289;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\\10.226.132.2\&#31934;&#31070;&#20445;&#20581;&#21307;&#30274;&#35506;\00&#35336;&#30011;&#25285;&#24403;\&#9733;R3&#24180;&#24230;\03%20&#20381;&#23384;&#30151;&#38306;&#20418;\01%20&#12450;&#12523;&#12467;&#12540;&#12523;\01%20&#12450;&#12523;&#12467;&#12540;&#12523;&#20581;&#24247;&#38556;&#23475;&#23550;&#31574;&#25512;&#36914;&#22996;&#21729;&#20250;\05%20&#31532;&#65299;&#22238;\07%20&#32113;&#35336;&#12487;&#12540;&#12479;\04%20&#20316;&#26989;\&#31934;&#31070;&#20445;&#20581;&#31119;&#31049;&#30456;&#35527;&#31561;&#12288;&#12464;&#12521;&#12501;&#65288;040209&#65289;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\\10.226.132.2\&#31934;&#31070;&#20445;&#20581;&#21307;&#30274;&#35506;\00&#35336;&#30011;&#25285;&#24403;\&#9733;R3&#24180;&#24230;\03%20&#20381;&#23384;&#30151;&#38306;&#20418;\01%20&#12450;&#12523;&#12467;&#12540;&#12523;\01%20&#12450;&#12523;&#12467;&#12540;&#12523;&#20581;&#24247;&#38556;&#23475;&#23550;&#31574;&#25512;&#36914;&#22996;&#21729;&#20250;\05%20&#31532;&#65299;&#22238;\07%20&#32113;&#35336;&#12487;&#12540;&#12479;\04%20&#20316;&#26989;\&#31934;&#31070;&#20445;&#20581;&#31119;&#31049;&#30456;&#35527;&#31561;&#12288;&#12464;&#12521;&#12501;&#65288;040209&#65289;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file:///\\10.226.132.2\&#31934;&#31070;&#20445;&#20581;&#21307;&#30274;&#35506;\00&#35336;&#30011;&#25285;&#24403;\&#9733;R3&#24180;&#24230;\03%20&#20381;&#23384;&#30151;&#38306;&#20418;\01%20&#12450;&#12523;&#12467;&#12540;&#12523;\01%20&#12450;&#12523;&#12467;&#12540;&#12523;&#20581;&#24247;&#38556;&#23475;&#23550;&#31574;&#25512;&#36914;&#22996;&#21729;&#20250;\05%20&#31532;&#65299;&#22238;\07%20&#32113;&#35336;&#12487;&#12540;&#12479;\04%20&#20316;&#26989;\&#31934;&#31070;&#20445;&#20581;&#31119;&#31049;&#30456;&#35527;&#31561;&#12288;&#12464;&#12521;&#12501;&#65288;040209&#65289;.xlsx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oleObject" Target="file:///\\10.226.132.2\&#31934;&#31070;&#20445;&#20581;&#21307;&#30274;&#35506;\00&#35336;&#30011;&#25285;&#24403;\&#9733;R3&#24180;&#24230;\03%20&#20381;&#23384;&#30151;&#38306;&#20418;\01%20&#12450;&#12523;&#12467;&#12540;&#12523;\01%20&#12450;&#12523;&#12467;&#12540;&#12523;&#20581;&#24247;&#38556;&#23475;&#23550;&#31574;&#25512;&#36914;&#22996;&#21729;&#20250;\05%20&#31532;&#65299;&#22238;\07%20&#32113;&#35336;&#12487;&#12540;&#12479;\04%20&#20316;&#26989;\&#31934;&#31070;&#20445;&#20581;&#31119;&#31049;&#30456;&#35527;&#31561;&#12288;&#12464;&#12521;&#12501;&#65288;040209&#65289;.xlsx" TargetMode="External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oleObject" Target="file:///\\10.226.132.2\&#31934;&#31070;&#20445;&#20581;&#21307;&#30274;&#35506;\00&#35336;&#30011;&#25285;&#24403;\&#9733;R3&#24180;&#24230;\03%20&#20381;&#23384;&#30151;&#38306;&#20418;\01%20&#12450;&#12523;&#12467;&#12540;&#12523;\01%20&#12450;&#12523;&#12467;&#12540;&#12523;&#20581;&#24247;&#38556;&#23475;&#23550;&#31574;&#25512;&#36914;&#22996;&#21729;&#20250;\05%20&#31532;&#65299;&#22238;\07%20&#32113;&#35336;&#12487;&#12540;&#12479;\04%20&#20316;&#26989;\&#28040;&#38450;&#24193;&#12288;&#12464;&#12521;&#12501;&#65288;040208&#65289;.xlsx" TargetMode="External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oleObject" Target="file:///\\10.226.132.2\&#31934;&#31070;&#20445;&#20581;&#21307;&#30274;&#35506;\00&#35336;&#30011;&#25285;&#24403;\&#9733;R3&#24180;&#24230;\03%20&#20381;&#23384;&#30151;&#38306;&#20418;\01%20&#12450;&#12523;&#12467;&#12540;&#12523;\01%20&#12450;&#12523;&#12467;&#12540;&#12523;&#20581;&#24247;&#38556;&#23475;&#23550;&#31574;&#25512;&#36914;&#22996;&#21729;&#20250;\05%20&#31532;&#65299;&#22238;\07%20&#32113;&#35336;&#12487;&#12540;&#12479;\04%20&#20316;&#26989;\&#28040;&#38450;&#24193;&#12288;&#12464;&#12521;&#12501;&#65288;040208&#65289;.xlsx" TargetMode="External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2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ja-JP" altLang="en-US" sz="1200"/>
              <a:t>飲酒をする人の状況</a:t>
            </a:r>
          </a:p>
        </c:rich>
      </c:tx>
      <c:layout>
        <c:manualLayout>
          <c:xMode val="edge"/>
          <c:yMode val="edge"/>
          <c:x val="0.33188483342673047"/>
          <c:y val="3.3504732761641169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ja-JP"/>
        </a:p>
      </c:txPr>
    </c:title>
    <c:autoTitleDeleted val="0"/>
    <c:plotArea>
      <c:layout>
        <c:manualLayout>
          <c:layoutTarget val="inner"/>
          <c:xMode val="edge"/>
          <c:yMode val="edge"/>
          <c:x val="0.12091426071741032"/>
          <c:y val="0.15476851851851853"/>
          <c:w val="0.84853018372703415"/>
          <c:h val="0.6644471770951561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Sheet1!$C$4</c:f>
              <c:strCache>
                <c:ptCount val="1"/>
                <c:pt idx="0">
                  <c:v>平成24年</c:v>
                </c:pt>
              </c:strCache>
            </c:strRef>
          </c:tx>
          <c:spPr>
            <a:solidFill>
              <a:schemeClr val="tx2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Sheet1!$B$5:$B$6</c:f>
              <c:strCache>
                <c:ptCount val="2"/>
                <c:pt idx="0">
                  <c:v>男性</c:v>
                </c:pt>
                <c:pt idx="1">
                  <c:v>女性</c:v>
                </c:pt>
              </c:strCache>
            </c:strRef>
          </c:cat>
          <c:val>
            <c:numRef>
              <c:f>Sheet1!$C$5:$C$6</c:f>
              <c:numCache>
                <c:formatCode>General</c:formatCode>
                <c:ptCount val="2"/>
                <c:pt idx="0">
                  <c:v>70.900000000000006</c:v>
                </c:pt>
                <c:pt idx="1">
                  <c:v>46.5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B26-4EA7-8B25-98FE1F10D150}"/>
            </c:ext>
          </c:extLst>
        </c:ser>
        <c:ser>
          <c:idx val="1"/>
          <c:order val="1"/>
          <c:tx>
            <c:strRef>
              <c:f>Sheet1!$D$4</c:f>
              <c:strCache>
                <c:ptCount val="1"/>
                <c:pt idx="0">
                  <c:v>平成28年</c:v>
                </c:pt>
              </c:strCache>
            </c:strRef>
          </c:tx>
          <c:spPr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Sheet1!$B$5:$B$6</c:f>
              <c:strCache>
                <c:ptCount val="2"/>
                <c:pt idx="0">
                  <c:v>男性</c:v>
                </c:pt>
                <c:pt idx="1">
                  <c:v>女性</c:v>
                </c:pt>
              </c:strCache>
            </c:strRef>
          </c:cat>
          <c:val>
            <c:numRef>
              <c:f>Sheet1!$D$5:$D$6</c:f>
              <c:numCache>
                <c:formatCode>General</c:formatCode>
                <c:ptCount val="2"/>
                <c:pt idx="0">
                  <c:v>68.5</c:v>
                </c:pt>
                <c:pt idx="1">
                  <c:v>44.1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B26-4EA7-8B25-98FE1F10D150}"/>
            </c:ext>
          </c:extLst>
        </c:ser>
        <c:ser>
          <c:idx val="2"/>
          <c:order val="2"/>
          <c:tx>
            <c:strRef>
              <c:f>Sheet1!$E$4</c:f>
              <c:strCache>
                <c:ptCount val="1"/>
                <c:pt idx="0">
                  <c:v>令和3年</c:v>
                </c:pt>
              </c:strCache>
            </c:strRef>
          </c:tx>
          <c:spPr>
            <a:solidFill>
              <a:schemeClr val="accent3">
                <a:lumMod val="40000"/>
                <a:lumOff val="6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Sheet1!$B$5:$B$6</c:f>
              <c:strCache>
                <c:ptCount val="2"/>
                <c:pt idx="0">
                  <c:v>男性</c:v>
                </c:pt>
                <c:pt idx="1">
                  <c:v>女性</c:v>
                </c:pt>
              </c:strCache>
            </c:strRef>
          </c:cat>
          <c:val>
            <c:numRef>
              <c:f>Sheet1!$E$5:$E$6</c:f>
              <c:numCache>
                <c:formatCode>General</c:formatCode>
                <c:ptCount val="2"/>
                <c:pt idx="0">
                  <c:v>68.7</c:v>
                </c:pt>
                <c:pt idx="1">
                  <c:v>50.1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EB26-4EA7-8B25-98FE1F10D150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343444944"/>
        <c:axId val="343439040"/>
      </c:barChart>
      <c:catAx>
        <c:axId val="34344494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343439040"/>
        <c:crosses val="autoZero"/>
        <c:auto val="1"/>
        <c:lblAlgn val="ctr"/>
        <c:lblOffset val="100"/>
        <c:noMultiLvlLbl val="0"/>
      </c:catAx>
      <c:valAx>
        <c:axId val="343439040"/>
        <c:scaling>
          <c:orientation val="minMax"/>
          <c:max val="100"/>
        </c:scaling>
        <c:delete val="0"/>
        <c:axPos val="l"/>
        <c:title>
          <c:tx>
            <c:rich>
              <a:bodyPr rot="0" spcFirstLastPara="1" vertOverflow="ellipsis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ja-JP" altLang="en-US" dirty="0" smtClean="0"/>
                  <a:t>（％）</a:t>
                </a:r>
                <a:endParaRPr lang="ja-JP" altLang="en-US" dirty="0"/>
              </a:p>
            </c:rich>
          </c:tx>
          <c:layout>
            <c:manualLayout>
              <c:xMode val="edge"/>
              <c:yMode val="edge"/>
              <c:x val="1.7863613142217991E-2"/>
              <c:y val="7.2546014275619826E-3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ja-JP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343444944"/>
        <c:crosses val="autoZero"/>
        <c:crossBetween val="between"/>
        <c:majorUnit val="20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20899133319380023"/>
          <c:y val="0.92187445319335082"/>
          <c:w val="0.62707414834169406"/>
          <c:h val="7.8125546806649182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ja-JP"/>
        </a:p>
      </c:txPr>
    </c:legend>
    <c:plotVisOnly val="1"/>
    <c:dispBlanksAs val="gap"/>
    <c:showDLblsOverMax val="0"/>
  </c:chart>
  <c:spPr>
    <a:noFill/>
    <a:ln w="6350">
      <a:solidFill>
        <a:schemeClr val="tx1"/>
      </a:solidFill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ja-JP" altLang="en-US" sz="1400" b="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飲酒に係る</a:t>
            </a:r>
            <a:r>
              <a:rPr lang="ja-JP" altLang="en-US" sz="1200" b="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少年</a:t>
            </a:r>
            <a:r>
              <a:rPr lang="ja-JP" altLang="en-US" sz="1400" b="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補導の</a:t>
            </a:r>
            <a:r>
              <a:rPr lang="ja-JP" altLang="en-US" sz="1400" b="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推移</a:t>
            </a:r>
            <a:endParaRPr lang="ja-JP" altLang="en-US" sz="1400" b="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c:rich>
      </c:tx>
      <c:layout>
        <c:manualLayout>
          <c:xMode val="edge"/>
          <c:yMode val="edge"/>
          <c:x val="0.17577344672413928"/>
          <c:y val="0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1211427071279234"/>
          <c:y val="0.15624772669882964"/>
          <c:w val="0.71859209177299133"/>
          <c:h val="0.67613805374027214"/>
        </c:manualLayout>
      </c:layout>
      <c:lineChart>
        <c:grouping val="standard"/>
        <c:varyColors val="0"/>
        <c:ser>
          <c:idx val="0"/>
          <c:order val="0"/>
          <c:tx>
            <c:strRef>
              <c:f>'★少年５年分（データ）★'!$A$4</c:f>
              <c:strCache>
                <c:ptCount val="1"/>
                <c:pt idx="0">
                  <c:v>飲　酒</c:v>
                </c:pt>
              </c:strCache>
            </c:strRef>
          </c:tx>
          <c:spPr>
            <a:ln w="19050"/>
          </c:spPr>
          <c:marker>
            <c:symbol val="circle"/>
            <c:size val="5"/>
            <c:spPr>
              <a:solidFill>
                <a:srgbClr val="0070C0"/>
              </a:solidFill>
            </c:spPr>
          </c:marker>
          <c:dLbls>
            <c:dLbl>
              <c:idx val="0"/>
              <c:layout>
                <c:manualLayout>
                  <c:x val="-4.9460909287123329E-2"/>
                  <c:y val="-4.417905649382965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AEAE-47E2-B467-05F76EB44150}"/>
                </c:ext>
              </c:extLst>
            </c:dLbl>
            <c:dLbl>
              <c:idx val="1"/>
              <c:layout>
                <c:manualLayout>
                  <c:x val="-4.1848934975044466E-2"/>
                  <c:y val="3.46793025371418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AEAE-47E2-B467-05F76EB44150}"/>
                </c:ext>
              </c:extLst>
            </c:dLbl>
            <c:dLbl>
              <c:idx val="2"/>
              <c:layout>
                <c:manualLayout>
                  <c:x val="-2.4983033176287705E-2"/>
                  <c:y val="3.260429063662719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AEAE-47E2-B467-05F76EB44150}"/>
                </c:ext>
              </c:extLst>
            </c:dLbl>
            <c:dLbl>
              <c:idx val="3"/>
              <c:layout>
                <c:manualLayout>
                  <c:x val="-5.3101136510375582E-2"/>
                  <c:y val="4.454467409800197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AEAE-47E2-B467-05F76EB44150}"/>
                </c:ext>
              </c:extLst>
            </c:dLbl>
            <c:dLbl>
              <c:idx val="4"/>
              <c:layout>
                <c:manualLayout>
                  <c:x val="-3.1458916922280845E-2"/>
                  <c:y val="3.851434753608006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4-AEAE-47E2-B467-05F76EB44150}"/>
                </c:ext>
              </c:extLst>
            </c:dLbl>
            <c:dLbl>
              <c:idx val="5"/>
              <c:layout>
                <c:manualLayout>
                  <c:x val="-3.7300399934391167E-2"/>
                  <c:y val="-3.869610871778389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5-AEAE-47E2-B467-05F76EB44150}"/>
                </c:ext>
              </c:extLst>
            </c:dLbl>
            <c:dLbl>
              <c:idx val="6"/>
              <c:layout>
                <c:manualLayout>
                  <c:x val="-5.7685152106182802E-2"/>
                  <c:y val="3.118781201108982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6-AEAE-47E2-B467-05F76EB44150}"/>
                </c:ext>
              </c:extLst>
            </c:dLbl>
            <c:dLbl>
              <c:idx val="7"/>
              <c:layout>
                <c:manualLayout>
                  <c:x val="-3.8275475389054792E-2"/>
                  <c:y val="2.501801494067972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3-AEAE-47E2-B467-05F76EB44150}"/>
                </c:ext>
              </c:extLst>
            </c:dLbl>
            <c:dLbl>
              <c:idx val="8"/>
              <c:layout>
                <c:manualLayout>
                  <c:x val="-3.5331208051435192E-2"/>
                  <c:y val="-4.503242689322350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0-AEAE-47E2-B467-05F76EB44150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'★少年５年分（データ）★'!$B$3:$J$3</c:f>
              <c:strCache>
                <c:ptCount val="9"/>
                <c:pt idx="0">
                  <c:v>H25</c:v>
                </c:pt>
                <c:pt idx="1">
                  <c:v>H26</c:v>
                </c:pt>
                <c:pt idx="2">
                  <c:v>H27</c:v>
                </c:pt>
                <c:pt idx="3">
                  <c:v>H28</c:v>
                </c:pt>
                <c:pt idx="4">
                  <c:v>H29</c:v>
                </c:pt>
                <c:pt idx="5">
                  <c:v>H30</c:v>
                </c:pt>
                <c:pt idx="6">
                  <c:v>R1</c:v>
                </c:pt>
                <c:pt idx="7">
                  <c:v>R2</c:v>
                </c:pt>
                <c:pt idx="8">
                  <c:v>R3</c:v>
                </c:pt>
              </c:strCache>
            </c:strRef>
          </c:cat>
          <c:val>
            <c:numRef>
              <c:f>'★少年５年分（データ）★'!$B$4:$J$4</c:f>
              <c:numCache>
                <c:formatCode>#,##0_ </c:formatCode>
                <c:ptCount val="9"/>
                <c:pt idx="0" formatCode="General">
                  <c:v>597</c:v>
                </c:pt>
                <c:pt idx="1">
                  <c:v>434</c:v>
                </c:pt>
                <c:pt idx="2">
                  <c:v>461</c:v>
                </c:pt>
                <c:pt idx="3">
                  <c:v>536</c:v>
                </c:pt>
                <c:pt idx="4">
                  <c:v>549</c:v>
                </c:pt>
                <c:pt idx="5">
                  <c:v>595</c:v>
                </c:pt>
                <c:pt idx="6">
                  <c:v>541</c:v>
                </c:pt>
                <c:pt idx="7">
                  <c:v>579</c:v>
                </c:pt>
                <c:pt idx="8">
                  <c:v>733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7-AEAE-47E2-B467-05F76EB4415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91671680"/>
        <c:axId val="200141440"/>
      </c:lineChart>
      <c:lineChart>
        <c:grouping val="standard"/>
        <c:varyColors val="0"/>
        <c:ser>
          <c:idx val="1"/>
          <c:order val="1"/>
          <c:tx>
            <c:strRef>
              <c:f>'★少年５年分（データ）★'!$A$5</c:f>
              <c:strCache>
                <c:ptCount val="1"/>
                <c:pt idx="0">
                  <c:v>総　数</c:v>
                </c:pt>
              </c:strCache>
            </c:strRef>
          </c:tx>
          <c:spPr>
            <a:ln w="19050">
              <a:prstDash val="dash"/>
            </a:ln>
          </c:spPr>
          <c:marker>
            <c:symbol val="square"/>
            <c:size val="4"/>
            <c:spPr>
              <a:solidFill>
                <a:srgbClr val="C00000"/>
              </a:solidFill>
            </c:spPr>
          </c:marker>
          <c:dLbls>
            <c:dLbl>
              <c:idx val="0"/>
              <c:layout>
                <c:manualLayout>
                  <c:x val="-6.2467152293039466E-2"/>
                  <c:y val="-4.474560618650201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8-AEAE-47E2-B467-05F76EB44150}"/>
                </c:ext>
              </c:extLst>
            </c:dLbl>
            <c:dLbl>
              <c:idx val="1"/>
              <c:layout>
                <c:manualLayout>
                  <c:x val="-6.0929410147336209E-2"/>
                  <c:y val="-3.939766075650537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9-AEAE-47E2-B467-05F76EB44150}"/>
                </c:ext>
              </c:extLst>
            </c:dLbl>
            <c:dLbl>
              <c:idx val="2"/>
              <c:layout>
                <c:manualLayout>
                  <c:x val="-5.1196404191802096E-2"/>
                  <c:y val="-3.450949522313508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A-AEAE-47E2-B467-05F76EB44150}"/>
                </c:ext>
              </c:extLst>
            </c:dLbl>
            <c:dLbl>
              <c:idx val="3"/>
              <c:layout>
                <c:manualLayout>
                  <c:x val="-5.2987306962125877E-2"/>
                  <c:y val="-3.559925631488185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B-AEAE-47E2-B467-05F76EB44150}"/>
                </c:ext>
              </c:extLst>
            </c:dLbl>
            <c:dLbl>
              <c:idx val="4"/>
              <c:layout>
                <c:manualLayout>
                  <c:x val="-6.2973473542280486E-2"/>
                  <c:y val="-4.060246531853054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C-AEAE-47E2-B467-05F76EB44150}"/>
                </c:ext>
              </c:extLst>
            </c:dLbl>
            <c:dLbl>
              <c:idx val="5"/>
              <c:layout>
                <c:manualLayout>
                  <c:x val="-6.0329428740268559E-2"/>
                  <c:y val="3.335945450483832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D-AEAE-47E2-B467-05F76EB44150}"/>
                </c:ext>
              </c:extLst>
            </c:dLbl>
            <c:dLbl>
              <c:idx val="6"/>
              <c:layout>
                <c:manualLayout>
                  <c:x val="-6.0329428740268559E-2"/>
                  <c:y val="-5.170179629347278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E-AEAE-47E2-B467-05F76EB44150}"/>
                </c:ext>
              </c:extLst>
            </c:dLbl>
            <c:dLbl>
              <c:idx val="7"/>
              <c:layout>
                <c:manualLayout>
                  <c:x val="-8.5383752790968381E-2"/>
                  <c:y val="3.002161792881567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2-AEAE-47E2-B467-05F76EB44150}"/>
                </c:ext>
              </c:extLst>
            </c:dLbl>
            <c:dLbl>
              <c:idx val="8"/>
              <c:layout>
                <c:manualLayout>
                  <c:x val="-7.9495218115729183E-2"/>
                  <c:y val="3.502522091695161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1-AEAE-47E2-B467-05F76EB44150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'★少年５年分（データ）★'!$B$3:$J$3</c:f>
              <c:strCache>
                <c:ptCount val="9"/>
                <c:pt idx="0">
                  <c:v>H25</c:v>
                </c:pt>
                <c:pt idx="1">
                  <c:v>H26</c:v>
                </c:pt>
                <c:pt idx="2">
                  <c:v>H27</c:v>
                </c:pt>
                <c:pt idx="3">
                  <c:v>H28</c:v>
                </c:pt>
                <c:pt idx="4">
                  <c:v>H29</c:v>
                </c:pt>
                <c:pt idx="5">
                  <c:v>H30</c:v>
                </c:pt>
                <c:pt idx="6">
                  <c:v>R1</c:v>
                </c:pt>
                <c:pt idx="7">
                  <c:v>R2</c:v>
                </c:pt>
                <c:pt idx="8">
                  <c:v>R3</c:v>
                </c:pt>
              </c:strCache>
            </c:strRef>
          </c:cat>
          <c:val>
            <c:numRef>
              <c:f>'★少年５年分（データ）★'!$B$5:$J$5</c:f>
              <c:numCache>
                <c:formatCode>#,##0_ </c:formatCode>
                <c:ptCount val="9"/>
                <c:pt idx="0" formatCode="#,##0">
                  <c:v>45783</c:v>
                </c:pt>
                <c:pt idx="1">
                  <c:v>40937</c:v>
                </c:pt>
                <c:pt idx="2">
                  <c:v>38567</c:v>
                </c:pt>
                <c:pt idx="3">
                  <c:v>34366</c:v>
                </c:pt>
                <c:pt idx="4">
                  <c:v>37826</c:v>
                </c:pt>
                <c:pt idx="5">
                  <c:v>36205</c:v>
                </c:pt>
                <c:pt idx="6">
                  <c:v>34654</c:v>
                </c:pt>
                <c:pt idx="7">
                  <c:v>29634</c:v>
                </c:pt>
                <c:pt idx="8">
                  <c:v>26121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F-AEAE-47E2-B467-05F76EB4415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2330496"/>
        <c:axId val="201446528"/>
      </c:lineChart>
      <c:catAx>
        <c:axId val="19167168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200141440"/>
        <c:crosses val="autoZero"/>
        <c:auto val="1"/>
        <c:lblAlgn val="ctr"/>
        <c:lblOffset val="100"/>
        <c:noMultiLvlLbl val="0"/>
      </c:catAx>
      <c:valAx>
        <c:axId val="200141440"/>
        <c:scaling>
          <c:orientation val="minMax"/>
        </c:scaling>
        <c:delete val="0"/>
        <c:axPos val="l"/>
        <c:majorGridlines>
          <c:spPr>
            <a:ln>
              <a:noFill/>
            </a:ln>
          </c:spPr>
        </c:majorGridlines>
        <c:title>
          <c:tx>
            <c:rich>
              <a:bodyPr rot="0" vert="wordArtVertRtl"/>
              <a:lstStyle/>
              <a:p>
                <a:pPr>
                  <a:defRPr/>
                </a:pPr>
                <a:r>
                  <a:rPr lang="en-US" altLang="ja-JP" b="0"/>
                  <a:t>〈</a:t>
                </a:r>
                <a:r>
                  <a:rPr lang="ja-JP" altLang="en-US" b="0"/>
                  <a:t>飲酒に係る補導件数</a:t>
                </a:r>
                <a:r>
                  <a:rPr lang="en-US" altLang="ja-JP" b="0"/>
                  <a:t>〉</a:t>
                </a:r>
                <a:endParaRPr lang="ja-JP" altLang="en-US" b="0"/>
              </a:p>
            </c:rich>
          </c:tx>
          <c:layout>
            <c:manualLayout>
              <c:xMode val="edge"/>
              <c:yMode val="edge"/>
              <c:x val="2.0347901119911207E-3"/>
              <c:y val="0.15999907019661008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800"/>
            </a:pPr>
            <a:endParaRPr lang="ja-JP"/>
          </a:p>
        </c:txPr>
        <c:crossAx val="191671680"/>
        <c:crosses val="autoZero"/>
        <c:crossBetween val="between"/>
      </c:valAx>
      <c:valAx>
        <c:axId val="201446528"/>
        <c:scaling>
          <c:orientation val="minMax"/>
        </c:scaling>
        <c:delete val="0"/>
        <c:axPos val="r"/>
        <c:title>
          <c:tx>
            <c:rich>
              <a:bodyPr rot="0" vert="wordArtVertRtl"/>
              <a:lstStyle/>
              <a:p>
                <a:pPr>
                  <a:defRPr/>
                </a:pPr>
                <a:r>
                  <a:rPr lang="en-US" altLang="ja-JP" b="0"/>
                  <a:t>〈</a:t>
                </a:r>
                <a:r>
                  <a:rPr lang="ja-JP" altLang="en-US" b="0"/>
                  <a:t>補導総件数</a:t>
                </a:r>
                <a:r>
                  <a:rPr lang="en-US" altLang="ja-JP" b="0"/>
                  <a:t>〉</a:t>
                </a:r>
                <a:endParaRPr lang="ja-JP" altLang="en-US" b="0"/>
              </a:p>
            </c:rich>
          </c:tx>
          <c:layout>
            <c:manualLayout>
              <c:xMode val="edge"/>
              <c:yMode val="edge"/>
              <c:x val="0.93475434030212823"/>
              <c:y val="0.23531472071818643"/>
            </c:manualLayout>
          </c:layout>
          <c:overlay val="0"/>
        </c:title>
        <c:numFmt formatCode="#,##0" sourceLinked="1"/>
        <c:majorTickMark val="out"/>
        <c:minorTickMark val="none"/>
        <c:tickLblPos val="nextTo"/>
        <c:txPr>
          <a:bodyPr/>
          <a:lstStyle/>
          <a:p>
            <a:pPr>
              <a:defRPr sz="800"/>
            </a:pPr>
            <a:endParaRPr lang="ja-JP"/>
          </a:p>
        </c:txPr>
        <c:crossAx val="202330496"/>
        <c:crosses val="max"/>
        <c:crossBetween val="between"/>
      </c:valAx>
      <c:catAx>
        <c:axId val="202330496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201446528"/>
        <c:crosses val="autoZero"/>
        <c:auto val="1"/>
        <c:lblAlgn val="ctr"/>
        <c:lblOffset val="100"/>
        <c:noMultiLvlLbl val="0"/>
      </c:catAx>
    </c:plotArea>
    <c:legend>
      <c:legendPos val="b"/>
      <c:layout>
        <c:manualLayout>
          <c:xMode val="edge"/>
          <c:yMode val="edge"/>
          <c:x val="0.28547096329920796"/>
          <c:y val="0.91253270221097227"/>
          <c:w val="0.40036523214133213"/>
          <c:h val="8.7467297789027745E-2"/>
        </c:manualLayout>
      </c:layout>
      <c:overlay val="0"/>
      <c:spPr>
        <a:ln>
          <a:noFill/>
        </a:ln>
      </c:spPr>
    </c:legend>
    <c:plotVisOnly val="1"/>
    <c:dispBlanksAs val="gap"/>
    <c:showDLblsOverMax val="0"/>
  </c:chart>
  <c:spPr>
    <a:ln w="6350">
      <a:solidFill>
        <a:schemeClr val="tx1"/>
      </a:solidFill>
    </a:ln>
  </c:sp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0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ja-JP" altLang="en-US" sz="1000" dirty="0"/>
              <a:t>生活習慣病のリスクを高める量</a:t>
            </a:r>
            <a:r>
              <a:rPr lang="ja-JP" altLang="en-US" sz="1000" dirty="0" smtClean="0"/>
              <a:t>を</a:t>
            </a:r>
            <a:endParaRPr lang="en-US" altLang="ja-JP" sz="1000" dirty="0" smtClean="0"/>
          </a:p>
          <a:p>
            <a:pPr>
              <a:defRPr sz="1000"/>
            </a:pPr>
            <a:r>
              <a:rPr lang="ja-JP" altLang="en-US" sz="1000" dirty="0" smtClean="0"/>
              <a:t>飲酒</a:t>
            </a:r>
            <a:r>
              <a:rPr lang="ja-JP" altLang="en-US" sz="1000" dirty="0"/>
              <a:t>している人の割合</a:t>
            </a:r>
          </a:p>
        </c:rich>
      </c:tx>
      <c:layout>
        <c:manualLayout>
          <c:xMode val="edge"/>
          <c:yMode val="edge"/>
          <c:x val="0.27884614032131427"/>
          <c:y val="1.7215864803497394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ja-JP"/>
        </a:p>
      </c:txPr>
    </c:title>
    <c:autoTitleDeleted val="0"/>
    <c:plotArea>
      <c:layout>
        <c:manualLayout>
          <c:layoutTarget val="inner"/>
          <c:xMode val="edge"/>
          <c:yMode val="edge"/>
          <c:x val="0.11065048118985128"/>
          <c:y val="0.15682925051035287"/>
          <c:w val="0.85879396325459323"/>
          <c:h val="0.6468574268834088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Sheet1!$C$57</c:f>
              <c:strCache>
                <c:ptCount val="1"/>
                <c:pt idx="0">
                  <c:v>平成24年</c:v>
                </c:pt>
              </c:strCache>
            </c:strRef>
          </c:tx>
          <c:spPr>
            <a:solidFill>
              <a:schemeClr val="tx2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Sheet1!$B$58:$B$59</c:f>
              <c:strCache>
                <c:ptCount val="2"/>
                <c:pt idx="0">
                  <c:v>男性</c:v>
                </c:pt>
                <c:pt idx="1">
                  <c:v>女性</c:v>
                </c:pt>
              </c:strCache>
            </c:strRef>
          </c:cat>
          <c:val>
            <c:numRef>
              <c:f>Sheet1!$C$58:$C$59</c:f>
              <c:numCache>
                <c:formatCode>General</c:formatCode>
                <c:ptCount val="2"/>
                <c:pt idx="0" formatCode="0.0_ ">
                  <c:v>19</c:v>
                </c:pt>
                <c:pt idx="1">
                  <c:v>14.1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670-4F9F-B941-1137E290B7F8}"/>
            </c:ext>
          </c:extLst>
        </c:ser>
        <c:ser>
          <c:idx val="1"/>
          <c:order val="1"/>
          <c:tx>
            <c:strRef>
              <c:f>Sheet1!$D$57</c:f>
              <c:strCache>
                <c:ptCount val="1"/>
                <c:pt idx="0">
                  <c:v>平成28年</c:v>
                </c:pt>
              </c:strCache>
            </c:strRef>
          </c:tx>
          <c:spPr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Sheet1!$B$58:$B$59</c:f>
              <c:strCache>
                <c:ptCount val="2"/>
                <c:pt idx="0">
                  <c:v>男性</c:v>
                </c:pt>
                <c:pt idx="1">
                  <c:v>女性</c:v>
                </c:pt>
              </c:strCache>
            </c:strRef>
          </c:cat>
          <c:val>
            <c:numRef>
              <c:f>Sheet1!$D$58:$D$59</c:f>
              <c:numCache>
                <c:formatCode>General</c:formatCode>
                <c:ptCount val="2"/>
                <c:pt idx="0">
                  <c:v>18.899999999999999</c:v>
                </c:pt>
                <c:pt idx="1">
                  <c:v>15.4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670-4F9F-B941-1137E290B7F8}"/>
            </c:ext>
          </c:extLst>
        </c:ser>
        <c:ser>
          <c:idx val="2"/>
          <c:order val="2"/>
          <c:tx>
            <c:strRef>
              <c:f>Sheet1!$E$57</c:f>
              <c:strCache>
                <c:ptCount val="1"/>
                <c:pt idx="0">
                  <c:v>令和3年</c:v>
                </c:pt>
              </c:strCache>
            </c:strRef>
          </c:tx>
          <c:spPr>
            <a:solidFill>
              <a:schemeClr val="accent3">
                <a:lumMod val="40000"/>
                <a:lumOff val="6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Sheet1!$B$58:$B$59</c:f>
              <c:strCache>
                <c:ptCount val="2"/>
                <c:pt idx="0">
                  <c:v>男性</c:v>
                </c:pt>
                <c:pt idx="1">
                  <c:v>女性</c:v>
                </c:pt>
              </c:strCache>
            </c:strRef>
          </c:cat>
          <c:val>
            <c:numRef>
              <c:f>Sheet1!$E$58:$E$59</c:f>
              <c:numCache>
                <c:formatCode>General</c:formatCode>
                <c:ptCount val="2"/>
                <c:pt idx="0">
                  <c:v>16.399999999999999</c:v>
                </c:pt>
                <c:pt idx="1">
                  <c:v>17.7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2670-4F9F-B941-1137E290B7F8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345859320"/>
        <c:axId val="345857352"/>
      </c:barChart>
      <c:catAx>
        <c:axId val="34585932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345857352"/>
        <c:crosses val="autoZero"/>
        <c:auto val="1"/>
        <c:lblAlgn val="ctr"/>
        <c:lblOffset val="100"/>
        <c:noMultiLvlLbl val="0"/>
      </c:catAx>
      <c:valAx>
        <c:axId val="345857352"/>
        <c:scaling>
          <c:orientation val="minMax"/>
          <c:max val="20"/>
          <c:min val="10"/>
        </c:scaling>
        <c:delete val="0"/>
        <c:axPos val="l"/>
        <c:majorGridlines>
          <c:spPr>
            <a:ln w="9525" cap="flat" cmpd="sng" algn="ctr">
              <a:noFill/>
              <a:round/>
            </a:ln>
            <a:effectLst/>
          </c:spPr>
        </c:majorGridlines>
        <c:title>
          <c:tx>
            <c:rich>
              <a:bodyPr rot="0" spcFirstLastPara="1" vertOverflow="ellipsis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ja-JP" altLang="en-US"/>
                  <a:t>（％）</a:t>
                </a:r>
              </a:p>
            </c:rich>
          </c:tx>
          <c:layout>
            <c:manualLayout>
              <c:xMode val="edge"/>
              <c:yMode val="edge"/>
              <c:x val="1.3888888888888888E-2"/>
              <c:y val="2.9784193642461359E-2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ja-JP"/>
            </a:p>
          </c:txPr>
        </c:title>
        <c:numFmt formatCode="0_ 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345859320"/>
        <c:crosses val="autoZero"/>
        <c:crossBetween val="between"/>
        <c:majorUnit val="2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20899155571771896"/>
          <c:y val="0.92187445319335082"/>
          <c:w val="0.60563764219502392"/>
          <c:h val="7.8125546806649182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ja-JP"/>
        </a:p>
      </c:txPr>
    </c:legend>
    <c:plotVisOnly val="1"/>
    <c:dispBlanksAs val="gap"/>
    <c:showDLblsOverMax val="0"/>
  </c:chart>
  <c:spPr>
    <a:noFill/>
    <a:ln w="6350">
      <a:solidFill>
        <a:schemeClr val="tx1"/>
      </a:solidFill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0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ja-JP" altLang="en-US" sz="1000" dirty="0"/>
              <a:t>飲酒をする人のうち</a:t>
            </a:r>
            <a:r>
              <a:rPr lang="ja-JP" altLang="en-US" sz="1000" dirty="0" smtClean="0"/>
              <a:t>、生活</a:t>
            </a:r>
            <a:r>
              <a:rPr lang="ja-JP" altLang="en-US" sz="1000" dirty="0"/>
              <a:t>習慣病のリスクを高める量を飲酒している人の割合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ja-JP"/>
        </a:p>
      </c:txPr>
    </c:title>
    <c:autoTitleDeleted val="0"/>
    <c:plotArea>
      <c:layout>
        <c:manualLayout>
          <c:layoutTarget val="inner"/>
          <c:xMode val="edge"/>
          <c:yMode val="edge"/>
          <c:x val="7.7692038495188118E-2"/>
          <c:y val="0.19194444444444445"/>
          <c:w val="0.89175240594925642"/>
          <c:h val="0.6258086985506945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Sheet1!$C$31</c:f>
              <c:strCache>
                <c:ptCount val="1"/>
                <c:pt idx="0">
                  <c:v>平成24年</c:v>
                </c:pt>
              </c:strCache>
            </c:strRef>
          </c:tx>
          <c:spPr>
            <a:solidFill>
              <a:schemeClr val="tx2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Sheet1!$B$32:$B$33</c:f>
              <c:strCache>
                <c:ptCount val="2"/>
                <c:pt idx="0">
                  <c:v>男性</c:v>
                </c:pt>
                <c:pt idx="1">
                  <c:v>女性</c:v>
                </c:pt>
              </c:strCache>
            </c:strRef>
          </c:cat>
          <c:val>
            <c:numRef>
              <c:f>Sheet1!$C$32:$C$33</c:f>
              <c:numCache>
                <c:formatCode>General</c:formatCode>
                <c:ptCount val="2"/>
                <c:pt idx="0">
                  <c:v>26.8</c:v>
                </c:pt>
                <c:pt idx="1">
                  <c:v>30.4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037-479E-895A-BBD0B0D7F8FF}"/>
            </c:ext>
          </c:extLst>
        </c:ser>
        <c:ser>
          <c:idx val="1"/>
          <c:order val="1"/>
          <c:tx>
            <c:strRef>
              <c:f>Sheet1!$D$31</c:f>
              <c:strCache>
                <c:ptCount val="1"/>
                <c:pt idx="0">
                  <c:v>平成28年</c:v>
                </c:pt>
              </c:strCache>
            </c:strRef>
          </c:tx>
          <c:spPr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Sheet1!$B$32:$B$33</c:f>
              <c:strCache>
                <c:ptCount val="2"/>
                <c:pt idx="0">
                  <c:v>男性</c:v>
                </c:pt>
                <c:pt idx="1">
                  <c:v>女性</c:v>
                </c:pt>
              </c:strCache>
            </c:strRef>
          </c:cat>
          <c:val>
            <c:numRef>
              <c:f>Sheet1!$D$32:$D$33</c:f>
              <c:numCache>
                <c:formatCode>General</c:formatCode>
                <c:ptCount val="2"/>
                <c:pt idx="0">
                  <c:v>27.6</c:v>
                </c:pt>
                <c:pt idx="1">
                  <c:v>34.9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037-479E-895A-BBD0B0D7F8FF}"/>
            </c:ext>
          </c:extLst>
        </c:ser>
        <c:ser>
          <c:idx val="2"/>
          <c:order val="2"/>
          <c:tx>
            <c:strRef>
              <c:f>Sheet1!$E$31</c:f>
              <c:strCache>
                <c:ptCount val="1"/>
                <c:pt idx="0">
                  <c:v>令和3年</c:v>
                </c:pt>
              </c:strCache>
            </c:strRef>
          </c:tx>
          <c:spPr>
            <a:solidFill>
              <a:schemeClr val="accent3">
                <a:lumMod val="40000"/>
                <a:lumOff val="6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Sheet1!$B$32:$B$33</c:f>
              <c:strCache>
                <c:ptCount val="2"/>
                <c:pt idx="0">
                  <c:v>男性</c:v>
                </c:pt>
                <c:pt idx="1">
                  <c:v>女性</c:v>
                </c:pt>
              </c:strCache>
            </c:strRef>
          </c:cat>
          <c:val>
            <c:numRef>
              <c:f>Sheet1!$E$32:$E$33</c:f>
              <c:numCache>
                <c:formatCode>General</c:formatCode>
                <c:ptCount val="2"/>
                <c:pt idx="0">
                  <c:v>23.9</c:v>
                </c:pt>
                <c:pt idx="1">
                  <c:v>35.5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B037-479E-895A-BBD0B0D7F8FF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462411456"/>
        <c:axId val="462412768"/>
      </c:barChart>
      <c:catAx>
        <c:axId val="46241145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462412768"/>
        <c:crosses val="autoZero"/>
        <c:auto val="1"/>
        <c:lblAlgn val="ctr"/>
        <c:lblOffset val="100"/>
        <c:noMultiLvlLbl val="0"/>
      </c:catAx>
      <c:valAx>
        <c:axId val="462412768"/>
        <c:scaling>
          <c:orientation val="minMax"/>
          <c:max val="40"/>
          <c:min val="20"/>
        </c:scaling>
        <c:delete val="0"/>
        <c:axPos val="l"/>
        <c:majorGridlines>
          <c:spPr>
            <a:ln w="9525" cap="flat" cmpd="sng" algn="ctr">
              <a:noFill/>
              <a:round/>
            </a:ln>
            <a:effectLst/>
          </c:spPr>
        </c:majorGridlines>
        <c:title>
          <c:tx>
            <c:rich>
              <a:bodyPr rot="0" spcFirstLastPara="1" vertOverflow="ellipsis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ja-JP" altLang="en-US"/>
                  <a:t>（％）</a:t>
                </a:r>
              </a:p>
            </c:rich>
          </c:tx>
          <c:layout>
            <c:manualLayout>
              <c:xMode val="edge"/>
              <c:yMode val="edge"/>
              <c:x val="0"/>
              <c:y val="5.8580125400991542E-2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ja-JP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46241145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18824923418571343"/>
          <c:y val="0.92187445319335082"/>
          <c:w val="0.64851030167555002"/>
          <c:h val="7.8125546806649182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ja-JP"/>
        </a:p>
      </c:txPr>
    </c:legend>
    <c:plotVisOnly val="1"/>
    <c:dispBlanksAs val="gap"/>
    <c:showDLblsOverMax val="0"/>
  </c:chart>
  <c:spPr>
    <a:noFill/>
    <a:ln w="6350">
      <a:solidFill>
        <a:schemeClr val="tx1"/>
      </a:solidFill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2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ja-JP" altLang="en-US" sz="1200"/>
              <a:t>保健所におけるアルコール関連相談件数</a:t>
            </a:r>
          </a:p>
        </c:rich>
      </c:tx>
      <c:layout>
        <c:manualLayout>
          <c:xMode val="edge"/>
          <c:yMode val="edge"/>
          <c:x val="0.19028765433815617"/>
          <c:y val="2.3148148148148147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ja-JP"/>
        </a:p>
      </c:txPr>
    </c:title>
    <c:autoTitleDeleted val="0"/>
    <c:plotArea>
      <c:layout>
        <c:manualLayout>
          <c:layoutTarget val="inner"/>
          <c:xMode val="edge"/>
          <c:yMode val="edge"/>
          <c:x val="0.13435892388451443"/>
          <c:y val="0.16325410608842356"/>
          <c:w val="0.83508552055993002"/>
          <c:h val="0.63460179625862145"/>
        </c:manualLayout>
      </c:layout>
      <c:lineChart>
        <c:grouping val="standard"/>
        <c:varyColors val="0"/>
        <c:ser>
          <c:idx val="0"/>
          <c:order val="0"/>
          <c:tx>
            <c:strRef>
              <c:f>保健所相談件数!$A$4:$B$4</c:f>
              <c:strCache>
                <c:ptCount val="2"/>
                <c:pt idx="0">
                  <c:v>区部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dLbls>
            <c:dLbl>
              <c:idx val="0"/>
              <c:layout>
                <c:manualLayout>
                  <c:x val="-5.4840409246401378E-2"/>
                  <c:y val="-5.3113037926798834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16BA-4947-B93F-157E9C697A21}"/>
                </c:ext>
              </c:extLst>
            </c:dLbl>
            <c:dLbl>
              <c:idx val="1"/>
              <c:layout>
                <c:manualLayout>
                  <c:x val="-5.4836032131707894E-2"/>
                  <c:y val="2.5239120217485325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A-16BA-4947-B93F-157E9C697A21}"/>
                </c:ext>
              </c:extLst>
            </c:dLbl>
            <c:dLbl>
              <c:idx val="2"/>
              <c:layout>
                <c:manualLayout>
                  <c:x val="-4.898452090982245E-2"/>
                  <c:y val="5.32360480506643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C-16BA-4947-B93F-157E9C697A21}"/>
                </c:ext>
              </c:extLst>
            </c:dLbl>
            <c:dLbl>
              <c:idx val="3"/>
              <c:layout>
                <c:manualLayout>
                  <c:x val="-4.3729221347331586E-2"/>
                  <c:y val="4.4016112569262092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16BA-4947-B93F-157E9C697A21}"/>
                </c:ext>
              </c:extLst>
            </c:dLbl>
            <c:dLbl>
              <c:idx val="4"/>
              <c:layout>
                <c:manualLayout>
                  <c:x val="-6.0395888013998249E-2"/>
                  <c:y val="5.3275371828521434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16BA-4947-B93F-157E9C697A21}"/>
                </c:ext>
              </c:extLst>
            </c:dLbl>
            <c:dLbl>
              <c:idx val="5"/>
              <c:layout>
                <c:manualLayout>
                  <c:x val="-4.6506999125109361E-2"/>
                  <c:y val="-4.394685039370079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16BA-4947-B93F-157E9C697A21}"/>
                </c:ext>
              </c:extLst>
            </c:dLbl>
            <c:dLbl>
              <c:idx val="7"/>
              <c:layout>
                <c:manualLayout>
                  <c:x val="-4.6930041497351145E-2"/>
                  <c:y val="3.0838505784121201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F-16BA-4947-B93F-157E9C697A2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保健所相談件数!$D$3:$K$3</c:f>
              <c:strCache>
                <c:ptCount val="8"/>
                <c:pt idx="0">
                  <c:v>H25</c:v>
                </c:pt>
                <c:pt idx="1">
                  <c:v>H26</c:v>
                </c:pt>
                <c:pt idx="2">
                  <c:v>H27</c:v>
                </c:pt>
                <c:pt idx="3">
                  <c:v>H28</c:v>
                </c:pt>
                <c:pt idx="4">
                  <c:v>H29</c:v>
                </c:pt>
                <c:pt idx="5">
                  <c:v>H30</c:v>
                </c:pt>
                <c:pt idx="6">
                  <c:v>R1</c:v>
                </c:pt>
                <c:pt idx="7">
                  <c:v>R2</c:v>
                </c:pt>
              </c:strCache>
            </c:strRef>
          </c:cat>
          <c:val>
            <c:numRef>
              <c:f>保健所相談件数!$D$4:$K$4</c:f>
              <c:numCache>
                <c:formatCode>#,##0_ </c:formatCode>
                <c:ptCount val="8"/>
                <c:pt idx="0">
                  <c:v>1428</c:v>
                </c:pt>
                <c:pt idx="1">
                  <c:v>1374</c:v>
                </c:pt>
                <c:pt idx="2">
                  <c:v>1674</c:v>
                </c:pt>
                <c:pt idx="3">
                  <c:v>1905</c:v>
                </c:pt>
                <c:pt idx="4">
                  <c:v>1782</c:v>
                </c:pt>
                <c:pt idx="5">
                  <c:v>1621</c:v>
                </c:pt>
                <c:pt idx="6">
                  <c:v>1481</c:v>
                </c:pt>
                <c:pt idx="7">
                  <c:v>1017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16BA-4947-B93F-157E9C697A21}"/>
            </c:ext>
          </c:extLst>
        </c:ser>
        <c:ser>
          <c:idx val="1"/>
          <c:order val="1"/>
          <c:tx>
            <c:strRef>
              <c:f>保健所相談件数!$A$5:$B$5</c:f>
              <c:strCache>
                <c:ptCount val="2"/>
                <c:pt idx="0">
                  <c:v>市町村部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dLbls>
            <c:dLbl>
              <c:idx val="0"/>
              <c:layout>
                <c:manualLayout>
                  <c:x val="-5.1910276520765145E-2"/>
                  <c:y val="6.4434819183935843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9-16BA-4947-B93F-157E9C697A21}"/>
                </c:ext>
              </c:extLst>
            </c:dLbl>
            <c:dLbl>
              <c:idx val="1"/>
              <c:layout>
                <c:manualLayout>
                  <c:x val="-5.19102765207652E-2"/>
                  <c:y val="-6.4351048848687073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B-16BA-4947-B93F-157E9C697A21}"/>
                </c:ext>
              </c:extLst>
            </c:dLbl>
            <c:dLbl>
              <c:idx val="2"/>
              <c:layout>
                <c:manualLayout>
                  <c:x val="-6.3613298964535978E-2"/>
                  <c:y val="-3.075473544887232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D-16BA-4947-B93F-157E9C697A21}"/>
                </c:ext>
              </c:extLst>
            </c:dLbl>
            <c:dLbl>
              <c:idx val="5"/>
              <c:layout>
                <c:manualLayout>
                  <c:x val="-5.2062554680665021E-2"/>
                  <c:y val="-4.8576480023330329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5-16BA-4947-B93F-157E9C697A21}"/>
                </c:ext>
              </c:extLst>
            </c:dLbl>
            <c:dLbl>
              <c:idx val="6"/>
              <c:layout>
                <c:manualLayout>
                  <c:x val="-1.680120918945292E-2"/>
                  <c:y val="1.9639734650849755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E-16BA-4947-B93F-157E9C697A21}"/>
                </c:ext>
              </c:extLst>
            </c:dLbl>
            <c:dLbl>
              <c:idx val="7"/>
              <c:layout>
                <c:manualLayout>
                  <c:x val="-3.539588801399815E-2"/>
                  <c:y val="-4.3946850393700873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6-16BA-4947-B93F-157E9C697A2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保健所相談件数!$D$3:$K$3</c:f>
              <c:strCache>
                <c:ptCount val="8"/>
                <c:pt idx="0">
                  <c:v>H25</c:v>
                </c:pt>
                <c:pt idx="1">
                  <c:v>H26</c:v>
                </c:pt>
                <c:pt idx="2">
                  <c:v>H27</c:v>
                </c:pt>
                <c:pt idx="3">
                  <c:v>H28</c:v>
                </c:pt>
                <c:pt idx="4">
                  <c:v>H29</c:v>
                </c:pt>
                <c:pt idx="5">
                  <c:v>H30</c:v>
                </c:pt>
                <c:pt idx="6">
                  <c:v>R1</c:v>
                </c:pt>
                <c:pt idx="7">
                  <c:v>R2</c:v>
                </c:pt>
              </c:strCache>
            </c:strRef>
          </c:cat>
          <c:val>
            <c:numRef>
              <c:f>保健所相談件数!$D$5:$K$5</c:f>
              <c:numCache>
                <c:formatCode>#,##0_ </c:formatCode>
                <c:ptCount val="8"/>
                <c:pt idx="0">
                  <c:v>1892</c:v>
                </c:pt>
                <c:pt idx="1">
                  <c:v>1843</c:v>
                </c:pt>
                <c:pt idx="2">
                  <c:v>1854</c:v>
                </c:pt>
                <c:pt idx="3">
                  <c:v>2142</c:v>
                </c:pt>
                <c:pt idx="4">
                  <c:v>1167</c:v>
                </c:pt>
                <c:pt idx="5">
                  <c:v>1202</c:v>
                </c:pt>
                <c:pt idx="6">
                  <c:v>1927</c:v>
                </c:pt>
                <c:pt idx="7">
                  <c:v>1529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7-16BA-4947-B93F-157E9C697A21}"/>
            </c:ext>
          </c:extLst>
        </c:ser>
        <c:ser>
          <c:idx val="2"/>
          <c:order val="2"/>
          <c:tx>
            <c:strRef>
              <c:f>保健所相談件数!$A$6:$B$6</c:f>
              <c:strCache>
                <c:ptCount val="2"/>
                <c:pt idx="0">
                  <c:v>計</c:v>
                </c:pt>
              </c:strCache>
            </c:strRef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3"/>
              </a:solidFill>
              <a:ln w="9525">
                <a:solidFill>
                  <a:schemeClr val="accent3"/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保健所相談件数!$D$3:$K$3</c:f>
              <c:strCache>
                <c:ptCount val="8"/>
                <c:pt idx="0">
                  <c:v>H25</c:v>
                </c:pt>
                <c:pt idx="1">
                  <c:v>H26</c:v>
                </c:pt>
                <c:pt idx="2">
                  <c:v>H27</c:v>
                </c:pt>
                <c:pt idx="3">
                  <c:v>H28</c:v>
                </c:pt>
                <c:pt idx="4">
                  <c:v>H29</c:v>
                </c:pt>
                <c:pt idx="5">
                  <c:v>H30</c:v>
                </c:pt>
                <c:pt idx="6">
                  <c:v>R1</c:v>
                </c:pt>
                <c:pt idx="7">
                  <c:v>R2</c:v>
                </c:pt>
              </c:strCache>
            </c:strRef>
          </c:cat>
          <c:val>
            <c:numRef>
              <c:f>保健所相談件数!$D$6:$K$6</c:f>
              <c:numCache>
                <c:formatCode>#,##0_ </c:formatCode>
                <c:ptCount val="8"/>
                <c:pt idx="0">
                  <c:v>3320</c:v>
                </c:pt>
                <c:pt idx="1">
                  <c:v>3217</c:v>
                </c:pt>
                <c:pt idx="2">
                  <c:v>3528</c:v>
                </c:pt>
                <c:pt idx="3">
                  <c:v>4047</c:v>
                </c:pt>
                <c:pt idx="4">
                  <c:v>2949</c:v>
                </c:pt>
                <c:pt idx="5">
                  <c:v>2823</c:v>
                </c:pt>
                <c:pt idx="6">
                  <c:v>3408</c:v>
                </c:pt>
                <c:pt idx="7">
                  <c:v>2546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8-16BA-4947-B93F-157E9C697A2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46245200"/>
        <c:axId val="346243560"/>
      </c:lineChart>
      <c:catAx>
        <c:axId val="346245200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346243560"/>
        <c:crosses val="autoZero"/>
        <c:auto val="1"/>
        <c:lblAlgn val="ctr"/>
        <c:lblOffset val="100"/>
        <c:noMultiLvlLbl val="0"/>
      </c:catAx>
      <c:valAx>
        <c:axId val="346243560"/>
        <c:scaling>
          <c:orientation val="minMax"/>
          <c:min val="1000"/>
        </c:scaling>
        <c:delete val="0"/>
        <c:axPos val="l"/>
        <c:majorGridlines>
          <c:spPr>
            <a:ln w="9525" cap="flat" cmpd="sng" algn="ctr">
              <a:noFill/>
              <a:round/>
            </a:ln>
            <a:effectLst/>
          </c:spPr>
        </c:majorGridlines>
        <c:title>
          <c:tx>
            <c:rich>
              <a:bodyPr rot="0" spcFirstLastPara="1" vertOverflow="ellipsis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ja-JP" altLang="en-US"/>
                  <a:t>（件）</a:t>
                </a:r>
              </a:p>
            </c:rich>
          </c:tx>
          <c:layout>
            <c:manualLayout>
              <c:xMode val="edge"/>
              <c:yMode val="edge"/>
              <c:x val="3.3481241414231935E-2"/>
              <c:y val="1.2032451744157192E-2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ja-JP"/>
            </a:p>
          </c:txPr>
        </c:title>
        <c:numFmt formatCode="#,##0_ 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34624520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27179094715924101"/>
          <c:y val="0.89707898308920364"/>
          <c:w val="0.47397240897271653"/>
          <c:h val="9.0148008902323051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ja-JP"/>
        </a:p>
      </c:txPr>
    </c:legend>
    <c:plotVisOnly val="1"/>
    <c:dispBlanksAs val="gap"/>
    <c:showDLblsOverMax val="0"/>
  </c:chart>
  <c:spPr>
    <a:noFill/>
    <a:ln w="6350">
      <a:solidFill>
        <a:schemeClr val="tx1"/>
      </a:solidFill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2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ja-JP" altLang="en-US" sz="1200"/>
              <a:t>精神保健福祉センターの相談状況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ja-JP"/>
        </a:p>
      </c:txPr>
    </c:title>
    <c:autoTitleDeleted val="0"/>
    <c:plotArea>
      <c:layout>
        <c:manualLayout>
          <c:layoutTarget val="inner"/>
          <c:xMode val="edge"/>
          <c:yMode val="edge"/>
          <c:x val="0.11759492563429572"/>
          <c:y val="0.15612094134300628"/>
          <c:w val="0.85184951881014881"/>
          <c:h val="0.67012338947342653"/>
        </c:manualLayout>
      </c:layout>
      <c:lineChart>
        <c:grouping val="standard"/>
        <c:varyColors val="0"/>
        <c:ser>
          <c:idx val="0"/>
          <c:order val="0"/>
          <c:tx>
            <c:strRef>
              <c:f>精神保健福祉相談!$A$4:$B$4</c:f>
              <c:strCache>
                <c:ptCount val="2"/>
                <c:pt idx="0">
                  <c:v>アルコール関連相談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精神保健福祉相談!$D$3:$K$3</c:f>
              <c:strCache>
                <c:ptCount val="8"/>
                <c:pt idx="0">
                  <c:v>H26</c:v>
                </c:pt>
                <c:pt idx="1">
                  <c:v>H27</c:v>
                </c:pt>
                <c:pt idx="2">
                  <c:v>H28</c:v>
                </c:pt>
                <c:pt idx="3">
                  <c:v>H29</c:v>
                </c:pt>
                <c:pt idx="4">
                  <c:v>H30</c:v>
                </c:pt>
                <c:pt idx="5">
                  <c:v>R1</c:v>
                </c:pt>
                <c:pt idx="6">
                  <c:v>R2</c:v>
                </c:pt>
                <c:pt idx="7">
                  <c:v>R3</c:v>
                </c:pt>
              </c:strCache>
            </c:strRef>
          </c:cat>
          <c:val>
            <c:numRef>
              <c:f>精神保健福祉相談!$D$4:$K$4</c:f>
              <c:numCache>
                <c:formatCode>#,##0_);[Red]\(#,##0\)</c:formatCode>
                <c:ptCount val="8"/>
                <c:pt idx="0">
                  <c:v>2157</c:v>
                </c:pt>
                <c:pt idx="1">
                  <c:v>2092</c:v>
                </c:pt>
                <c:pt idx="2">
                  <c:v>2005</c:v>
                </c:pt>
                <c:pt idx="3">
                  <c:v>2210</c:v>
                </c:pt>
                <c:pt idx="4">
                  <c:v>3012</c:v>
                </c:pt>
                <c:pt idx="5">
                  <c:v>2727</c:v>
                </c:pt>
                <c:pt idx="6">
                  <c:v>2785</c:v>
                </c:pt>
                <c:pt idx="7">
                  <c:v>2594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8A94-4769-AADF-78F117817CCE}"/>
            </c:ext>
          </c:extLst>
        </c:ser>
        <c:ser>
          <c:idx val="1"/>
          <c:order val="1"/>
          <c:tx>
            <c:strRef>
              <c:f>精神保健福祉相談!$A$5:$B$5</c:f>
              <c:strCache>
                <c:ptCount val="2"/>
                <c:pt idx="0">
                  <c:v>アルコール相談のみ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精神保健福祉相談!$D$3:$K$3</c:f>
              <c:strCache>
                <c:ptCount val="8"/>
                <c:pt idx="0">
                  <c:v>H26</c:v>
                </c:pt>
                <c:pt idx="1">
                  <c:v>H27</c:v>
                </c:pt>
                <c:pt idx="2">
                  <c:v>H28</c:v>
                </c:pt>
                <c:pt idx="3">
                  <c:v>H29</c:v>
                </c:pt>
                <c:pt idx="4">
                  <c:v>H30</c:v>
                </c:pt>
                <c:pt idx="5">
                  <c:v>R1</c:v>
                </c:pt>
                <c:pt idx="6">
                  <c:v>R2</c:v>
                </c:pt>
                <c:pt idx="7">
                  <c:v>R3</c:v>
                </c:pt>
              </c:strCache>
            </c:strRef>
          </c:cat>
          <c:val>
            <c:numRef>
              <c:f>精神保健福祉相談!$D$5:$K$5</c:f>
              <c:numCache>
                <c:formatCode>General</c:formatCode>
                <c:ptCount val="8"/>
                <c:pt idx="4" formatCode="#,##0_);[Red]\(#,##0\)">
                  <c:v>1554</c:v>
                </c:pt>
                <c:pt idx="5" formatCode="#,##0_);[Red]\(#,##0\)">
                  <c:v>1209</c:v>
                </c:pt>
                <c:pt idx="6" formatCode="#,##0_);[Red]\(#,##0\)">
                  <c:v>1115</c:v>
                </c:pt>
                <c:pt idx="7" formatCode="#,##0_);[Red]\(#,##0\)">
                  <c:v>922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8A94-4769-AADF-78F117817CCE}"/>
            </c:ext>
          </c:extLst>
        </c:ser>
        <c:dLbls>
          <c:dLblPos val="t"/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345857680"/>
        <c:axId val="345851448"/>
      </c:lineChart>
      <c:catAx>
        <c:axId val="34585768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345851448"/>
        <c:crosses val="autoZero"/>
        <c:auto val="1"/>
        <c:lblAlgn val="ctr"/>
        <c:lblOffset val="100"/>
        <c:noMultiLvlLbl val="0"/>
      </c:catAx>
      <c:valAx>
        <c:axId val="345851448"/>
        <c:scaling>
          <c:orientation val="minMax"/>
        </c:scaling>
        <c:delete val="0"/>
        <c:axPos val="l"/>
        <c:majorGridlines>
          <c:spPr>
            <a:ln w="9525" cap="flat" cmpd="sng" algn="ctr">
              <a:noFill/>
              <a:round/>
            </a:ln>
            <a:effectLst/>
          </c:spPr>
        </c:majorGridlines>
        <c:title>
          <c:tx>
            <c:rich>
              <a:bodyPr rot="0" spcFirstLastPara="1" vertOverflow="ellipsis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ja-JP" altLang="en-US"/>
                  <a:t>（件）</a:t>
                </a:r>
              </a:p>
            </c:rich>
          </c:tx>
          <c:layout>
            <c:manualLayout>
              <c:xMode val="edge"/>
              <c:yMode val="edge"/>
              <c:x val="2.822177954510741E-2"/>
              <c:y val="2.7277271520835169E-2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ja-JP"/>
            </a:p>
          </c:txPr>
        </c:title>
        <c:numFmt formatCode="#,##0_);[Red]\(#,##0\)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34585768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16562717919738038"/>
          <c:y val="0.90955265038158017"/>
          <c:w val="0.71555770981171274"/>
          <c:h val="9.0447537226830924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ja-JP"/>
        </a:p>
      </c:txPr>
    </c:legend>
    <c:plotVisOnly val="1"/>
    <c:dispBlanksAs val="gap"/>
    <c:showDLblsOverMax val="0"/>
  </c:chart>
  <c:spPr>
    <a:noFill/>
    <a:ln w="6350">
      <a:solidFill>
        <a:schemeClr val="tx1"/>
      </a:solidFill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2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ja-JP" altLang="en-US" sz="1200"/>
              <a:t>アルコール依存症者の受療状況</a:t>
            </a:r>
          </a:p>
        </c:rich>
      </c:tx>
      <c:layout>
        <c:manualLayout>
          <c:xMode val="edge"/>
          <c:yMode val="edge"/>
          <c:x val="0.2590687274967638"/>
          <c:y val="1.2071021327213547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ja-JP"/>
        </a:p>
      </c:txPr>
    </c:title>
    <c:autoTitleDeleted val="0"/>
    <c:plotArea>
      <c:layout>
        <c:manualLayout>
          <c:layoutTarget val="inner"/>
          <c:xMode val="edge"/>
          <c:yMode val="edge"/>
          <c:x val="9.5914260717410341E-2"/>
          <c:y val="0.17692267845508036"/>
          <c:w val="0.80593525809273847"/>
          <c:h val="0.6572761407709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受療状況!$A$4:$B$4</c:f>
              <c:strCache>
                <c:ptCount val="2"/>
                <c:pt idx="0">
                  <c:v>入院者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0"/>
                  <c:y val="2.777777777777777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86A6-45FC-951D-83640713410B}"/>
                </c:ext>
              </c:extLst>
            </c:dLbl>
            <c:dLbl>
              <c:idx val="2"/>
              <c:layout>
                <c:manualLayout>
                  <c:x val="0"/>
                  <c:y val="4.22485746452473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C-86A6-45FC-951D-83640713410B}"/>
                </c:ext>
              </c:extLst>
            </c:dLbl>
            <c:dLbl>
              <c:idx val="3"/>
              <c:layout>
                <c:manualLayout>
                  <c:x val="-2.9404267230611187E-3"/>
                  <c:y val="2.414204265442706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A-86A6-45FC-951D-83640713410B}"/>
                </c:ext>
              </c:extLst>
            </c:dLbl>
            <c:dLbl>
              <c:idx val="5"/>
              <c:layout>
                <c:manualLayout>
                  <c:x val="2.777777777777676E-3"/>
                  <c:y val="1.388888888888884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86A6-45FC-951D-83640713410B}"/>
                </c:ext>
              </c:extLst>
            </c:dLbl>
            <c:dLbl>
              <c:idx val="7"/>
              <c:layout>
                <c:manualLayout>
                  <c:x val="0"/>
                  <c:y val="1.810653199082026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9-86A6-45FC-951D-83640713410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受療状況!$D$3:$K$3</c:f>
              <c:strCache>
                <c:ptCount val="8"/>
                <c:pt idx="0">
                  <c:v>H26</c:v>
                </c:pt>
                <c:pt idx="1">
                  <c:v>H27</c:v>
                </c:pt>
                <c:pt idx="2">
                  <c:v>H28</c:v>
                </c:pt>
                <c:pt idx="3">
                  <c:v>H29</c:v>
                </c:pt>
                <c:pt idx="4">
                  <c:v>H30</c:v>
                </c:pt>
                <c:pt idx="5">
                  <c:v>R1</c:v>
                </c:pt>
                <c:pt idx="6">
                  <c:v>R2</c:v>
                </c:pt>
                <c:pt idx="7">
                  <c:v>R3</c:v>
                </c:pt>
              </c:strCache>
            </c:strRef>
          </c:cat>
          <c:val>
            <c:numRef>
              <c:f>受療状況!$D$4:$K$4</c:f>
              <c:numCache>
                <c:formatCode>#,##0_);[Red]\(#,##0\)</c:formatCode>
                <c:ptCount val="8"/>
                <c:pt idx="0">
                  <c:v>722</c:v>
                </c:pt>
                <c:pt idx="1">
                  <c:v>788</c:v>
                </c:pt>
                <c:pt idx="2">
                  <c:v>801</c:v>
                </c:pt>
                <c:pt idx="3">
                  <c:v>773</c:v>
                </c:pt>
                <c:pt idx="4">
                  <c:v>758</c:v>
                </c:pt>
                <c:pt idx="5">
                  <c:v>767</c:v>
                </c:pt>
                <c:pt idx="6">
                  <c:v>705</c:v>
                </c:pt>
                <c:pt idx="7">
                  <c:v>664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86A6-45FC-951D-83640713410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488611984"/>
        <c:axId val="488612312"/>
      </c:barChart>
      <c:lineChart>
        <c:grouping val="standard"/>
        <c:varyColors val="0"/>
        <c:ser>
          <c:idx val="1"/>
          <c:order val="1"/>
          <c:tx>
            <c:strRef>
              <c:f>受療状況!$A$5:$B$5</c:f>
              <c:strCache>
                <c:ptCount val="2"/>
                <c:pt idx="0">
                  <c:v>通院者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dLbls>
            <c:dLbl>
              <c:idx val="0"/>
              <c:layout>
                <c:manualLayout>
                  <c:x val="-5.5555555555555552E-2"/>
                  <c:y val="-3.240740740740740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86A6-45FC-951D-83640713410B}"/>
                </c:ext>
              </c:extLst>
            </c:dLbl>
            <c:dLbl>
              <c:idx val="1"/>
              <c:layout>
                <c:manualLayout>
                  <c:x val="-4.4106400845916806E-2"/>
                  <c:y val="-5.431959597246099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E-86A6-45FC-951D-83640713410B}"/>
                </c:ext>
              </c:extLst>
            </c:dLbl>
            <c:dLbl>
              <c:idx val="2"/>
              <c:layout>
                <c:manualLayout>
                  <c:x val="-6.1748961184283489E-2"/>
                  <c:y val="-6.035510663606773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D-86A6-45FC-951D-83640713410B}"/>
                </c:ext>
              </c:extLst>
            </c:dLbl>
            <c:dLbl>
              <c:idx val="3"/>
              <c:layout>
                <c:manualLayout>
                  <c:x val="-4.9987254292039013E-2"/>
                  <c:y val="-5.431959597246096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B-86A6-45FC-951D-83640713410B}"/>
                </c:ext>
              </c:extLst>
            </c:dLbl>
            <c:dLbl>
              <c:idx val="4"/>
              <c:layout>
                <c:manualLayout>
                  <c:x val="-5.5555555555555608E-2"/>
                  <c:y val="-3.240740740740740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4-86A6-45FC-951D-83640713410B}"/>
                </c:ext>
              </c:extLst>
            </c:dLbl>
            <c:dLbl>
              <c:idx val="5"/>
              <c:layout>
                <c:manualLayout>
                  <c:x val="-5.2777777777777882E-2"/>
                  <c:y val="-3.240740740740740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5-86A6-45FC-951D-83640713410B}"/>
                </c:ext>
              </c:extLst>
            </c:dLbl>
            <c:dLbl>
              <c:idx val="6"/>
              <c:layout>
                <c:manualLayout>
                  <c:x val="-5.2777777777777778E-2"/>
                  <c:y val="-4.166666666666666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6-86A6-45FC-951D-83640713410B}"/>
                </c:ext>
              </c:extLst>
            </c:dLbl>
            <c:dLbl>
              <c:idx val="7"/>
              <c:layout>
                <c:manualLayout>
                  <c:x val="-2.7289938345966085E-2"/>
                  <c:y val="-6.580892713807964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7-86A6-45FC-951D-83640713410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受療状況!$D$3:$K$3</c:f>
              <c:strCache>
                <c:ptCount val="8"/>
                <c:pt idx="0">
                  <c:v>H26</c:v>
                </c:pt>
                <c:pt idx="1">
                  <c:v>H27</c:v>
                </c:pt>
                <c:pt idx="2">
                  <c:v>H28</c:v>
                </c:pt>
                <c:pt idx="3">
                  <c:v>H29</c:v>
                </c:pt>
                <c:pt idx="4">
                  <c:v>H30</c:v>
                </c:pt>
                <c:pt idx="5">
                  <c:v>R1</c:v>
                </c:pt>
                <c:pt idx="6">
                  <c:v>R2</c:v>
                </c:pt>
                <c:pt idx="7">
                  <c:v>R3</c:v>
                </c:pt>
              </c:strCache>
            </c:strRef>
          </c:cat>
          <c:val>
            <c:numRef>
              <c:f>受療状況!$D$5:$K$5</c:f>
              <c:numCache>
                <c:formatCode>#,##0_);[Red]\(#,##0\)</c:formatCode>
                <c:ptCount val="8"/>
                <c:pt idx="0">
                  <c:v>4163</c:v>
                </c:pt>
                <c:pt idx="1">
                  <c:v>4192</c:v>
                </c:pt>
                <c:pt idx="2">
                  <c:v>4793</c:v>
                </c:pt>
                <c:pt idx="3">
                  <c:v>4761</c:v>
                </c:pt>
                <c:pt idx="4">
                  <c:v>4754</c:v>
                </c:pt>
                <c:pt idx="5">
                  <c:v>4725</c:v>
                </c:pt>
                <c:pt idx="6">
                  <c:v>2775</c:v>
                </c:pt>
                <c:pt idx="7">
                  <c:v>4799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8-86A6-45FC-951D-83640713410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88630024"/>
        <c:axId val="488635600"/>
      </c:lineChart>
      <c:catAx>
        <c:axId val="48861198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488612312"/>
        <c:crosses val="autoZero"/>
        <c:auto val="1"/>
        <c:lblAlgn val="ctr"/>
        <c:lblOffset val="100"/>
        <c:noMultiLvlLbl val="0"/>
      </c:catAx>
      <c:valAx>
        <c:axId val="488612312"/>
        <c:scaling>
          <c:orientation val="minMax"/>
          <c:min val="600"/>
        </c:scaling>
        <c:delete val="0"/>
        <c:axPos val="l"/>
        <c:majorGridlines>
          <c:spPr>
            <a:ln w="9525" cap="flat" cmpd="sng" algn="ctr">
              <a:noFill/>
              <a:round/>
            </a:ln>
            <a:effectLst/>
          </c:spPr>
        </c:majorGridlines>
        <c:title>
          <c:tx>
            <c:rich>
              <a:bodyPr rot="0" spcFirstLastPara="1" vertOverflow="ellipsis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ja-JP" altLang="en-US"/>
                  <a:t>（人）</a:t>
                </a:r>
              </a:p>
            </c:rich>
          </c:tx>
          <c:layout>
            <c:manualLayout>
              <c:xMode val="edge"/>
              <c:yMode val="edge"/>
              <c:x val="8.8212801691833556E-3"/>
              <c:y val="1.6673692254538873E-2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ja-JP"/>
            </a:p>
          </c:txPr>
        </c:title>
        <c:numFmt formatCode="#,##0_);[Red]\(#,##0\)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488611984"/>
        <c:crosses val="autoZero"/>
        <c:crossBetween val="between"/>
      </c:valAx>
      <c:valAx>
        <c:axId val="488635600"/>
        <c:scaling>
          <c:orientation val="minMax"/>
          <c:max val="5000"/>
          <c:min val="0"/>
        </c:scaling>
        <c:delete val="0"/>
        <c:axPos val="r"/>
        <c:title>
          <c:tx>
            <c:rich>
              <a:bodyPr rot="0" spcFirstLastPara="1" vertOverflow="ellipsis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ja-JP" altLang="en-US"/>
                  <a:t>（人）</a:t>
                </a:r>
              </a:p>
            </c:rich>
          </c:tx>
          <c:layout>
            <c:manualLayout>
              <c:xMode val="edge"/>
              <c:yMode val="edge"/>
              <c:x val="0.91470215676827182"/>
              <c:y val="1.2044408051846462E-2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ja-JP"/>
            </a:p>
          </c:txPr>
        </c:title>
        <c:numFmt formatCode="#,##0_);[Red]\(#,##0\)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488630024"/>
        <c:crosses val="max"/>
        <c:crossBetween val="between"/>
      </c:valAx>
      <c:catAx>
        <c:axId val="488630024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488635600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31562308915674808"/>
          <c:y val="0.92187435397462136"/>
          <c:w val="0.34"/>
          <c:h val="7.8125546806649182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ja-JP"/>
        </a:p>
      </c:txPr>
    </c:legend>
    <c:plotVisOnly val="1"/>
    <c:dispBlanksAs val="gap"/>
    <c:showDLblsOverMax val="0"/>
  </c:chart>
  <c:spPr>
    <a:noFill/>
    <a:ln w="6350">
      <a:solidFill>
        <a:schemeClr val="tx1"/>
      </a:solidFill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2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ja-JP" altLang="en-US" sz="1200"/>
              <a:t>飲酒事故件数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ja-JP"/>
        </a:p>
      </c:txPr>
    </c:title>
    <c:autoTitleDeleted val="0"/>
    <c:plotArea>
      <c:layout>
        <c:manualLayout>
          <c:layoutTarget val="inner"/>
          <c:xMode val="edge"/>
          <c:yMode val="edge"/>
          <c:x val="8.4317129629629631E-2"/>
          <c:y val="0.11794844735461063"/>
          <c:w val="0.86704636920384948"/>
          <c:h val="0.7193044888195705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飲酒事故!$A$4:$B$4</c:f>
              <c:strCache>
                <c:ptCount val="2"/>
                <c:pt idx="0">
                  <c:v>飲酒事故件数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5"/>
              <c:layout>
                <c:manualLayout>
                  <c:x val="2.777777777777676E-3"/>
                  <c:y val="1.388888888888884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F4E5-4685-B6DE-48183C38E0A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飲酒事故!$C$3:$J$3</c:f>
              <c:strCache>
                <c:ptCount val="8"/>
                <c:pt idx="0">
                  <c:v>H26</c:v>
                </c:pt>
                <c:pt idx="1">
                  <c:v>H27</c:v>
                </c:pt>
                <c:pt idx="2">
                  <c:v>H28</c:v>
                </c:pt>
                <c:pt idx="3">
                  <c:v>H29</c:v>
                </c:pt>
                <c:pt idx="4">
                  <c:v>H30</c:v>
                </c:pt>
                <c:pt idx="5">
                  <c:v>R1</c:v>
                </c:pt>
                <c:pt idx="6">
                  <c:v>R2</c:v>
                </c:pt>
                <c:pt idx="7">
                  <c:v>R3</c:v>
                </c:pt>
              </c:strCache>
            </c:strRef>
          </c:cat>
          <c:val>
            <c:numRef>
              <c:f>飲酒事故!$C$4:$J$4</c:f>
              <c:numCache>
                <c:formatCode>#,##0_);[Red]\(#,##0\)</c:formatCode>
                <c:ptCount val="8"/>
                <c:pt idx="0">
                  <c:v>191</c:v>
                </c:pt>
                <c:pt idx="1">
                  <c:v>158</c:v>
                </c:pt>
                <c:pt idx="2">
                  <c:v>202</c:v>
                </c:pt>
                <c:pt idx="3">
                  <c:v>174</c:v>
                </c:pt>
                <c:pt idx="4">
                  <c:v>177</c:v>
                </c:pt>
                <c:pt idx="5">
                  <c:v>152</c:v>
                </c:pt>
                <c:pt idx="6">
                  <c:v>151</c:v>
                </c:pt>
                <c:pt idx="7">
                  <c:v>166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4E5-4685-B6DE-48183C38E0A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488611984"/>
        <c:axId val="488612312"/>
      </c:barChart>
      <c:lineChart>
        <c:grouping val="standard"/>
        <c:varyColors val="0"/>
        <c:ser>
          <c:idx val="1"/>
          <c:order val="1"/>
          <c:tx>
            <c:strRef>
              <c:f>飲酒事故!#REF!</c:f>
              <c:strCache>
                <c:ptCount val="1"/>
                <c:pt idx="0">
                  <c:v>#REF!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cat>
            <c:strRef>
              <c:f>飲酒事故!$C$3:$J$3</c:f>
              <c:strCache>
                <c:ptCount val="8"/>
                <c:pt idx="0">
                  <c:v>H26</c:v>
                </c:pt>
                <c:pt idx="1">
                  <c:v>H27</c:v>
                </c:pt>
                <c:pt idx="2">
                  <c:v>H28</c:v>
                </c:pt>
                <c:pt idx="3">
                  <c:v>H29</c:v>
                </c:pt>
                <c:pt idx="4">
                  <c:v>H30</c:v>
                </c:pt>
                <c:pt idx="5">
                  <c:v>R1</c:v>
                </c:pt>
                <c:pt idx="6">
                  <c:v>R2</c:v>
                </c:pt>
                <c:pt idx="7">
                  <c:v>R3</c:v>
                </c:pt>
              </c:strCache>
            </c:strRef>
          </c:cat>
          <c:val>
            <c:numRef>
              <c:f>飲酒事故!#REF!</c:f>
              <c:numCache>
                <c:formatCode>General</c:formatCode>
                <c:ptCount val="1"/>
                <c:pt idx="0">
                  <c:v>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F4E5-4685-B6DE-48183C38E0A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88630024"/>
        <c:axId val="488635600"/>
      </c:lineChart>
      <c:catAx>
        <c:axId val="48861198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488612312"/>
        <c:crosses val="autoZero"/>
        <c:auto val="1"/>
        <c:lblAlgn val="ctr"/>
        <c:lblOffset val="100"/>
        <c:noMultiLvlLbl val="0"/>
      </c:catAx>
      <c:valAx>
        <c:axId val="488612312"/>
        <c:scaling>
          <c:orientation val="minMax"/>
          <c:max val="220"/>
          <c:min val="100"/>
        </c:scaling>
        <c:delete val="0"/>
        <c:axPos val="l"/>
        <c:majorGridlines>
          <c:spPr>
            <a:ln w="9525" cap="flat" cmpd="sng" algn="ctr">
              <a:noFill/>
              <a:round/>
            </a:ln>
            <a:effectLst/>
          </c:spPr>
        </c:majorGridlines>
        <c:title>
          <c:tx>
            <c:rich>
              <a:bodyPr rot="0" spcFirstLastPara="1" vertOverflow="ellipsis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ja-JP" altLang="en-US" dirty="0"/>
                  <a:t>（件）</a:t>
                </a:r>
              </a:p>
            </c:rich>
          </c:tx>
          <c:layout>
            <c:manualLayout>
              <c:xMode val="edge"/>
              <c:yMode val="edge"/>
              <c:x val="1.7638888888888888E-2"/>
              <c:y val="4.3022575194405386E-3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ja-JP"/>
            </a:p>
          </c:txPr>
        </c:title>
        <c:numFmt formatCode="#,##0_);[Red]\(#,##0\)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488611984"/>
        <c:crosses val="autoZero"/>
        <c:crossBetween val="between"/>
      </c:valAx>
      <c:valAx>
        <c:axId val="488635600"/>
        <c:scaling>
          <c:orientation val="minMax"/>
          <c:max val="4800"/>
          <c:min val="4000"/>
        </c:scaling>
        <c:delete val="1"/>
        <c:axPos val="r"/>
        <c:numFmt formatCode="General" sourceLinked="1"/>
        <c:majorTickMark val="out"/>
        <c:minorTickMark val="none"/>
        <c:tickLblPos val="nextTo"/>
        <c:crossAx val="488630024"/>
        <c:crosses val="max"/>
        <c:crossBetween val="between"/>
      </c:valAx>
      <c:catAx>
        <c:axId val="488630024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488635600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 w="6350">
      <a:solidFill>
        <a:schemeClr val="tx1"/>
      </a:solidFill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solidFill>
            <a:schemeClr val="bg2">
              <a:lumMod val="75000"/>
            </a:schemeClr>
          </a:solidFill>
        </a:ln>
        <a:effectLst/>
        <a:sp3d>
          <a:contourClr>
            <a:schemeClr val="bg2">
              <a:lumMod val="75000"/>
            </a:schemeClr>
          </a:contourClr>
        </a:sp3d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7.1863714404120538E-2"/>
          <c:y val="0.13490855710343899"/>
          <c:w val="0.9156049572750774"/>
          <c:h val="0.73787603472642838"/>
        </c:manualLayout>
      </c:layout>
      <c:bar3D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solidFill>
                <a:schemeClr val="tx1"/>
              </a:solidFill>
            </a:ln>
            <a:effectLst/>
            <a:sp3d>
              <a:contourClr>
                <a:schemeClr val="tx1"/>
              </a:contourClr>
            </a:sp3d>
          </c:spPr>
          <c:invertIfNegative val="0"/>
          <c:dPt>
            <c:idx val="3"/>
            <c:invertIfNegative val="0"/>
            <c:bubble3D val="0"/>
            <c:spPr>
              <a:solidFill>
                <a:srgbClr val="CC3300"/>
              </a:solidFill>
              <a:ln>
                <a:solidFill>
                  <a:schemeClr val="tx1"/>
                </a:solidFill>
              </a:ln>
              <a:effectLst/>
              <a:sp3d>
                <a:contourClr>
                  <a:schemeClr val="tx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B026-4540-9D5A-C06FF782680F}"/>
              </c:ext>
            </c:extLst>
          </c:dPt>
          <c:dPt>
            <c:idx val="4"/>
            <c:invertIfNegative val="0"/>
            <c:bubble3D val="0"/>
            <c:spPr>
              <a:solidFill>
                <a:srgbClr val="CC3300"/>
              </a:solidFill>
              <a:ln>
                <a:solidFill>
                  <a:schemeClr val="tx1"/>
                </a:solidFill>
              </a:ln>
              <a:effectLst/>
              <a:sp3d>
                <a:contourClr>
                  <a:schemeClr val="tx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B026-4540-9D5A-C06FF782680F}"/>
              </c:ext>
            </c:extLst>
          </c:dPt>
          <c:dPt>
            <c:idx val="11"/>
            <c:invertIfNegative val="0"/>
            <c:bubble3D val="0"/>
            <c:spPr>
              <a:solidFill>
                <a:schemeClr val="accent1"/>
              </a:solidFill>
              <a:ln>
                <a:solidFill>
                  <a:schemeClr val="tx1"/>
                </a:solidFill>
              </a:ln>
              <a:effectLst/>
              <a:sp3d>
                <a:contourClr>
                  <a:schemeClr val="tx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5-B026-4540-9D5A-C06FF782680F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HG明朝B" panose="02020809000000000000" pitchFamily="17" charset="-128"/>
                    <a:ea typeface="HG明朝B" panose="02020809000000000000" pitchFamily="17" charset="-128"/>
                    <a:cs typeface="+mn-cs"/>
                  </a:defRPr>
                </a:pPr>
                <a:endParaRPr lang="ja-JP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'Ｒ２'!$B$3:$M$3</c:f>
              <c:strCache>
                <c:ptCount val="12"/>
                <c:pt idx="0">
                  <c:v>1月</c:v>
                </c:pt>
                <c:pt idx="1">
                  <c:v>2月</c:v>
                </c:pt>
                <c:pt idx="2">
                  <c:v>3月</c:v>
                </c:pt>
                <c:pt idx="3">
                  <c:v>4月</c:v>
                </c:pt>
                <c:pt idx="4">
                  <c:v>5月</c:v>
                </c:pt>
                <c:pt idx="5">
                  <c:v>6月</c:v>
                </c:pt>
                <c:pt idx="6">
                  <c:v>7月</c:v>
                </c:pt>
                <c:pt idx="7">
                  <c:v>8月</c:v>
                </c:pt>
                <c:pt idx="8">
                  <c:v>9月</c:v>
                </c:pt>
                <c:pt idx="9">
                  <c:v>10月</c:v>
                </c:pt>
                <c:pt idx="10">
                  <c:v>11月</c:v>
                </c:pt>
                <c:pt idx="11">
                  <c:v>12月</c:v>
                </c:pt>
              </c:strCache>
            </c:strRef>
          </c:cat>
          <c:val>
            <c:numRef>
              <c:f>'Ｒ２'!$B$4:$M$4</c:f>
              <c:numCache>
                <c:formatCode>#,##0_);[Red]\(#,##0\)</c:formatCode>
                <c:ptCount val="12"/>
                <c:pt idx="0">
                  <c:v>411</c:v>
                </c:pt>
                <c:pt idx="1">
                  <c:v>511</c:v>
                </c:pt>
                <c:pt idx="2">
                  <c:v>793</c:v>
                </c:pt>
                <c:pt idx="3">
                  <c:v>741</c:v>
                </c:pt>
                <c:pt idx="4">
                  <c:v>493</c:v>
                </c:pt>
                <c:pt idx="5">
                  <c:v>714</c:v>
                </c:pt>
                <c:pt idx="6">
                  <c:v>789</c:v>
                </c:pt>
                <c:pt idx="7">
                  <c:v>489</c:v>
                </c:pt>
                <c:pt idx="8">
                  <c:v>536</c:v>
                </c:pt>
                <c:pt idx="9">
                  <c:v>1046</c:v>
                </c:pt>
                <c:pt idx="10">
                  <c:v>994</c:v>
                </c:pt>
                <c:pt idx="11">
                  <c:v>1434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B026-4540-9D5A-C06FF782680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350723168"/>
        <c:axId val="350723496"/>
        <c:axId val="0"/>
      </c:bar3DChart>
      <c:catAx>
        <c:axId val="35072316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solidFill>
              <a:schemeClr val="bg2">
                <a:lumMod val="75000"/>
              </a:schemeClr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+mn-cs"/>
              </a:defRPr>
            </a:pPr>
            <a:endParaRPr lang="ja-JP"/>
          </a:p>
        </c:txPr>
        <c:crossAx val="350723496"/>
        <c:crosses val="autoZero"/>
        <c:auto val="1"/>
        <c:lblAlgn val="ctr"/>
        <c:lblOffset val="100"/>
        <c:noMultiLvlLbl val="0"/>
      </c:catAx>
      <c:valAx>
        <c:axId val="350723496"/>
        <c:scaling>
          <c:orientation val="minMax"/>
          <c:max val="1400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ja-JP" altLang="en-US">
                    <a:latin typeface="ＭＳ 明朝" panose="02020609040205080304" pitchFamily="17" charset="-128"/>
                    <a:ea typeface="ＭＳ 明朝" panose="02020609040205080304" pitchFamily="17" charset="-128"/>
                  </a:rPr>
                  <a:t>（人）</a:t>
                </a:r>
              </a:p>
            </c:rich>
          </c:tx>
          <c:layout>
            <c:manualLayout>
              <c:xMode val="edge"/>
              <c:yMode val="edge"/>
              <c:x val="6.9776594776594803E-3"/>
              <c:y val="4.0631205673758865E-2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ja-JP"/>
            </a:p>
          </c:txPr>
        </c:title>
        <c:numFmt formatCode="#,##0_);[Red]\(#,##0\)" sourceLinked="1"/>
        <c:majorTickMark val="none"/>
        <c:minorTickMark val="none"/>
        <c:tickLblPos val="nextTo"/>
        <c:spPr>
          <a:noFill/>
          <a:ln>
            <a:solidFill>
              <a:schemeClr val="bg2">
                <a:lumMod val="75000"/>
              </a:schemeClr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+mn-cs"/>
              </a:defRPr>
            </a:pPr>
            <a:endParaRPr lang="ja-JP"/>
          </a:p>
        </c:txPr>
        <c:crossAx val="350723168"/>
        <c:crosses val="autoZero"/>
        <c:crossBetween val="between"/>
        <c:majorUnit val="200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 w="6350">
      <a:solidFill>
        <a:schemeClr val="tx1"/>
      </a:solidFill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solidFill>
            <a:schemeClr val="bg2">
              <a:lumMod val="75000"/>
            </a:schemeClr>
          </a:solidFill>
        </a:ln>
        <a:effectLst/>
        <a:sp3d>
          <a:contourClr>
            <a:schemeClr val="bg2">
              <a:lumMod val="75000"/>
            </a:schemeClr>
          </a:contourClr>
        </a:sp3d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7.3269682518878484E-2"/>
          <c:y val="7.6857398193323989E-2"/>
          <c:w val="0.91179220395145866"/>
          <c:h val="0.7165986345265124"/>
        </c:manualLayout>
      </c:layout>
      <c:bar3DChart>
        <c:barDir val="col"/>
        <c:grouping val="stacked"/>
        <c:varyColors val="0"/>
        <c:ser>
          <c:idx val="0"/>
          <c:order val="0"/>
          <c:tx>
            <c:strRef>
              <c:f>'Ｒ２'!$B$26</c:f>
              <c:strCache>
                <c:ptCount val="1"/>
                <c:pt idx="0">
                  <c:v>男性</c:v>
                </c:pt>
              </c:strCache>
            </c:strRef>
          </c:tx>
          <c:spPr>
            <a:solidFill>
              <a:schemeClr val="tx2">
                <a:lumMod val="40000"/>
                <a:lumOff val="60000"/>
              </a:schemeClr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6.402048655569763E-3"/>
                  <c:y val="1.022494887525553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55E8-44CB-86FE-5EEA68ECB37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HG明朝B" panose="02020809000000000000" pitchFamily="17" charset="-128"/>
                    <a:ea typeface="HG明朝B" panose="02020809000000000000" pitchFamily="17" charset="-128"/>
                    <a:cs typeface="+mn-cs"/>
                  </a:defRPr>
                </a:pPr>
                <a:endParaRPr lang="ja-JP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'Ｒ２'!$C$25:$H$25</c:f>
              <c:strCache>
                <c:ptCount val="6"/>
                <c:pt idx="0">
                  <c:v>20歳未満</c:v>
                </c:pt>
                <c:pt idx="1">
                  <c:v>20歳代</c:v>
                </c:pt>
                <c:pt idx="2">
                  <c:v>30歳代</c:v>
                </c:pt>
                <c:pt idx="3">
                  <c:v>40歳代</c:v>
                </c:pt>
                <c:pt idx="4">
                  <c:v>50歳代</c:v>
                </c:pt>
                <c:pt idx="5">
                  <c:v>60歳以上</c:v>
                </c:pt>
              </c:strCache>
            </c:strRef>
          </c:cat>
          <c:val>
            <c:numRef>
              <c:f>'Ｒ２'!$C$26:$H$26</c:f>
              <c:numCache>
                <c:formatCode>#,##0_);[Red]\(#,##0\)</c:formatCode>
                <c:ptCount val="6"/>
                <c:pt idx="0">
                  <c:v>210</c:v>
                </c:pt>
                <c:pt idx="1">
                  <c:v>2708</c:v>
                </c:pt>
                <c:pt idx="2">
                  <c:v>909</c:v>
                </c:pt>
                <c:pt idx="3">
                  <c:v>754</c:v>
                </c:pt>
                <c:pt idx="4">
                  <c:v>769</c:v>
                </c:pt>
                <c:pt idx="5">
                  <c:v>1451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5E8-44CB-86FE-5EEA68ECB370}"/>
            </c:ext>
          </c:extLst>
        </c:ser>
        <c:ser>
          <c:idx val="1"/>
          <c:order val="1"/>
          <c:tx>
            <c:strRef>
              <c:f>'Ｒ２'!$B$27</c:f>
              <c:strCache>
                <c:ptCount val="1"/>
                <c:pt idx="0">
                  <c:v>女性</c:v>
                </c:pt>
              </c:strCache>
            </c:strRef>
          </c:tx>
          <c:spPr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6.402048655569763E-3"/>
                  <c:y val="-6.134969325153374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55E8-44CB-86FE-5EEA68ECB37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HG明朝B" panose="02020809000000000000" pitchFamily="17" charset="-128"/>
                    <a:ea typeface="HG明朝B" panose="02020809000000000000" pitchFamily="17" charset="-128"/>
                    <a:cs typeface="+mn-cs"/>
                  </a:defRPr>
                </a:pPr>
                <a:endParaRPr lang="ja-JP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'Ｒ２'!$C$25:$H$25</c:f>
              <c:strCache>
                <c:ptCount val="6"/>
                <c:pt idx="0">
                  <c:v>20歳未満</c:v>
                </c:pt>
                <c:pt idx="1">
                  <c:v>20歳代</c:v>
                </c:pt>
                <c:pt idx="2">
                  <c:v>30歳代</c:v>
                </c:pt>
                <c:pt idx="3">
                  <c:v>40歳代</c:v>
                </c:pt>
                <c:pt idx="4">
                  <c:v>50歳代</c:v>
                </c:pt>
                <c:pt idx="5">
                  <c:v>60歳以上</c:v>
                </c:pt>
              </c:strCache>
            </c:strRef>
          </c:cat>
          <c:val>
            <c:numRef>
              <c:f>'Ｒ２'!$C$27:$H$27</c:f>
              <c:numCache>
                <c:formatCode>#,##0_);[Red]\(#,##0\)</c:formatCode>
                <c:ptCount val="6"/>
                <c:pt idx="0">
                  <c:v>159</c:v>
                </c:pt>
                <c:pt idx="1">
                  <c:v>2555</c:v>
                </c:pt>
                <c:pt idx="2">
                  <c:v>705</c:v>
                </c:pt>
                <c:pt idx="3">
                  <c:v>407</c:v>
                </c:pt>
                <c:pt idx="4">
                  <c:v>323</c:v>
                </c:pt>
                <c:pt idx="5">
                  <c:v>341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55E8-44CB-86FE-5EEA68ECB37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306410784"/>
        <c:axId val="306409144"/>
        <c:axId val="0"/>
      </c:bar3DChart>
      <c:catAx>
        <c:axId val="30641078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solidFill>
              <a:schemeClr val="bg2">
                <a:lumMod val="75000"/>
              </a:schemeClr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+mn-cs"/>
              </a:defRPr>
            </a:pPr>
            <a:endParaRPr lang="ja-JP"/>
          </a:p>
        </c:txPr>
        <c:crossAx val="306409144"/>
        <c:crosses val="autoZero"/>
        <c:auto val="1"/>
        <c:lblAlgn val="ctr"/>
        <c:lblOffset val="100"/>
        <c:noMultiLvlLbl val="0"/>
      </c:catAx>
      <c:valAx>
        <c:axId val="30640914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ja-JP" altLang="en-US">
                    <a:latin typeface="ＭＳ 明朝" panose="02020609040205080304" pitchFamily="17" charset="-128"/>
                    <a:ea typeface="ＭＳ 明朝" panose="02020609040205080304" pitchFamily="17" charset="-128"/>
                  </a:rPr>
                  <a:t>（人）</a:t>
                </a:r>
              </a:p>
            </c:rich>
          </c:tx>
          <c:layout>
            <c:manualLayout>
              <c:xMode val="edge"/>
              <c:yMode val="edge"/>
              <c:x val="3.9745127889743617E-2"/>
              <c:y val="4.1477464856770209E-2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ja-JP"/>
            </a:p>
          </c:txPr>
        </c:title>
        <c:numFmt formatCode="#,##0_);[Red]\(#,##0\)" sourceLinked="1"/>
        <c:majorTickMark val="none"/>
        <c:minorTickMark val="none"/>
        <c:tickLblPos val="nextTo"/>
        <c:spPr>
          <a:noFill/>
          <a:ln>
            <a:solidFill>
              <a:schemeClr val="bg2">
                <a:lumMod val="75000"/>
              </a:schemeClr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+mn-cs"/>
              </a:defRPr>
            </a:pPr>
            <a:endParaRPr lang="ja-JP"/>
          </a:p>
        </c:txPr>
        <c:crossAx val="306410784"/>
        <c:crosses val="autoZero"/>
        <c:crossBetween val="between"/>
        <c:majorUnit val="2000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ja-JP"/>
        </a:p>
      </c:txPr>
    </c:legend>
    <c:plotVisOnly val="1"/>
    <c:dispBlanksAs val="gap"/>
    <c:showDLblsOverMax val="0"/>
  </c:chart>
  <c:spPr>
    <a:noFill/>
    <a:ln w="6350">
      <a:solidFill>
        <a:schemeClr val="tx1"/>
      </a:solidFill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AF8A9B-27CA-49D8-9AB9-7773F129B548}" type="datetimeFigureOut">
              <a:rPr kumimoji="1" lang="ja-JP" altLang="en-US" smtClean="0"/>
              <a:t>2023/2/10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02CA72-A41E-4A4C-ACCD-A666EA4DCD9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743880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AF8A9B-27CA-49D8-9AB9-7773F129B548}" type="datetimeFigureOut">
              <a:rPr kumimoji="1" lang="ja-JP" altLang="en-US" smtClean="0"/>
              <a:t>2023/2/10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02CA72-A41E-4A4C-ACCD-A666EA4DCD9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144015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AF8A9B-27CA-49D8-9AB9-7773F129B548}" type="datetimeFigureOut">
              <a:rPr kumimoji="1" lang="ja-JP" altLang="en-US" smtClean="0"/>
              <a:t>2023/2/10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02CA72-A41E-4A4C-ACCD-A666EA4DCD9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269745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AF8A9B-27CA-49D8-9AB9-7773F129B548}" type="datetimeFigureOut">
              <a:rPr kumimoji="1" lang="ja-JP" altLang="en-US" smtClean="0"/>
              <a:t>2023/2/10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02CA72-A41E-4A4C-ACCD-A666EA4DCD9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799096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AF8A9B-27CA-49D8-9AB9-7773F129B548}" type="datetimeFigureOut">
              <a:rPr kumimoji="1" lang="ja-JP" altLang="en-US" smtClean="0"/>
              <a:t>2023/2/10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02CA72-A41E-4A4C-ACCD-A666EA4DCD9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743093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AF8A9B-27CA-49D8-9AB9-7773F129B548}" type="datetimeFigureOut">
              <a:rPr kumimoji="1" lang="ja-JP" altLang="en-US" smtClean="0"/>
              <a:t>2023/2/10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02CA72-A41E-4A4C-ACCD-A666EA4DCD9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490657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AF8A9B-27CA-49D8-9AB9-7773F129B548}" type="datetimeFigureOut">
              <a:rPr kumimoji="1" lang="ja-JP" altLang="en-US" smtClean="0"/>
              <a:t>2023/2/10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02CA72-A41E-4A4C-ACCD-A666EA4DCD9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933513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AF8A9B-27CA-49D8-9AB9-7773F129B548}" type="datetimeFigureOut">
              <a:rPr kumimoji="1" lang="ja-JP" altLang="en-US" smtClean="0"/>
              <a:t>2023/2/10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02CA72-A41E-4A4C-ACCD-A666EA4DCD9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564240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AF8A9B-27CA-49D8-9AB9-7773F129B548}" type="datetimeFigureOut">
              <a:rPr kumimoji="1" lang="ja-JP" altLang="en-US" smtClean="0"/>
              <a:t>2023/2/10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02CA72-A41E-4A4C-ACCD-A666EA4DCD9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444929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AF8A9B-27CA-49D8-9AB9-7773F129B548}" type="datetimeFigureOut">
              <a:rPr kumimoji="1" lang="ja-JP" altLang="en-US" smtClean="0"/>
              <a:t>2023/2/10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02CA72-A41E-4A4C-ACCD-A666EA4DCD9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665407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AF8A9B-27CA-49D8-9AB9-7773F129B548}" type="datetimeFigureOut">
              <a:rPr kumimoji="1" lang="ja-JP" altLang="en-US" smtClean="0"/>
              <a:t>2023/2/10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02CA72-A41E-4A4C-ACCD-A666EA4DCD9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735709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AF8A9B-27CA-49D8-9AB9-7773F129B548}" type="datetimeFigureOut">
              <a:rPr kumimoji="1" lang="ja-JP" altLang="en-US" smtClean="0"/>
              <a:t>2023/2/10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02CA72-A41E-4A4C-ACCD-A666EA4DCD9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651147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3600" dirty="0" smtClean="0">
                <a:solidFill>
                  <a:schemeClr val="tx1"/>
                </a:solidFill>
              </a:rPr>
              <a:t>アルコール健康障害等を巡る</a:t>
            </a:r>
            <a:endParaRPr kumimoji="1" lang="en-US" altLang="ja-JP" sz="3600" dirty="0" smtClean="0">
              <a:solidFill>
                <a:schemeClr val="tx1"/>
              </a:solidFill>
            </a:endParaRPr>
          </a:p>
          <a:p>
            <a:pPr algn="ctr"/>
            <a:r>
              <a:rPr lang="ja-JP" altLang="en-US" sz="3600" dirty="0" smtClean="0">
                <a:solidFill>
                  <a:schemeClr val="tx1"/>
                </a:solidFill>
              </a:rPr>
              <a:t>都の現状について</a:t>
            </a:r>
            <a:endParaRPr kumimoji="1" lang="ja-JP" altLang="en-US" sz="3600" dirty="0">
              <a:solidFill>
                <a:schemeClr val="tx1"/>
              </a:solidFill>
            </a:endParaRPr>
          </a:p>
        </p:txBody>
      </p:sp>
      <p:sp>
        <p:nvSpPr>
          <p:cNvPr id="6" name="正方形/長方形 5"/>
          <p:cNvSpPr/>
          <p:nvPr/>
        </p:nvSpPr>
        <p:spPr>
          <a:xfrm>
            <a:off x="5148064" y="5373216"/>
            <a:ext cx="3757736" cy="122413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dist"/>
            <a:r>
              <a:rPr kumimoji="1" lang="ja-JP" altLang="en-US" sz="1600" dirty="0" smtClean="0">
                <a:solidFill>
                  <a:schemeClr val="tx1"/>
                </a:solidFill>
                <a:latin typeface="+mn-ea"/>
              </a:rPr>
              <a:t>令和５年</a:t>
            </a:r>
            <a:r>
              <a:rPr lang="ja-JP" altLang="en-US" sz="1600" dirty="0" smtClean="0">
                <a:solidFill>
                  <a:schemeClr val="tx1"/>
                </a:solidFill>
                <a:latin typeface="+mn-ea"/>
              </a:rPr>
              <a:t>２</a:t>
            </a:r>
            <a:r>
              <a:rPr kumimoji="1" lang="ja-JP" altLang="en-US" sz="1600" dirty="0" smtClean="0">
                <a:solidFill>
                  <a:schemeClr val="tx1"/>
                </a:solidFill>
                <a:latin typeface="+mn-ea"/>
              </a:rPr>
              <a:t>月</a:t>
            </a:r>
            <a:r>
              <a:rPr lang="ja-JP" altLang="en-US" sz="1600" dirty="0" smtClean="0">
                <a:solidFill>
                  <a:schemeClr val="tx1"/>
                </a:solidFill>
                <a:latin typeface="+mn-ea"/>
              </a:rPr>
              <a:t>２</a:t>
            </a:r>
            <a:r>
              <a:rPr lang="ja-JP" altLang="en-US" sz="1600" dirty="0">
                <a:solidFill>
                  <a:schemeClr val="tx1"/>
                </a:solidFill>
                <a:latin typeface="+mn-ea"/>
              </a:rPr>
              <a:t>０</a:t>
            </a:r>
            <a:r>
              <a:rPr kumimoji="1" lang="ja-JP" altLang="en-US" sz="1600" dirty="0" smtClean="0">
                <a:solidFill>
                  <a:schemeClr val="tx1"/>
                </a:solidFill>
                <a:latin typeface="+mn-ea"/>
              </a:rPr>
              <a:t>日</a:t>
            </a:r>
            <a:endParaRPr kumimoji="1" lang="en-US" altLang="ja-JP" sz="1600" dirty="0" smtClean="0">
              <a:solidFill>
                <a:schemeClr val="tx1"/>
              </a:solidFill>
              <a:latin typeface="+mn-ea"/>
            </a:endParaRPr>
          </a:p>
          <a:p>
            <a:pPr algn="dist"/>
            <a:r>
              <a:rPr lang="ja-JP" altLang="en-US" sz="1600" dirty="0" smtClean="0">
                <a:solidFill>
                  <a:schemeClr val="tx1"/>
                </a:solidFill>
                <a:latin typeface="+mn-ea"/>
              </a:rPr>
              <a:t>東京都福祉保健局</a:t>
            </a:r>
            <a:endParaRPr lang="en-US" altLang="ja-JP" sz="1600" dirty="0" smtClean="0">
              <a:solidFill>
                <a:schemeClr val="tx1"/>
              </a:solidFill>
              <a:latin typeface="+mn-ea"/>
            </a:endParaRPr>
          </a:p>
          <a:p>
            <a:pPr algn="dist"/>
            <a:r>
              <a:rPr lang="ja-JP" altLang="en-US" sz="1600" dirty="0" smtClean="0">
                <a:solidFill>
                  <a:schemeClr val="tx1"/>
                </a:solidFill>
                <a:latin typeface="+mn-ea"/>
              </a:rPr>
              <a:t>障害者施策推進部精神保健医療課</a:t>
            </a:r>
            <a:endParaRPr kumimoji="1" lang="ja-JP" altLang="en-US" sz="1600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4" name="正方形/長方形 3"/>
          <p:cNvSpPr/>
          <p:nvPr/>
        </p:nvSpPr>
        <p:spPr>
          <a:xfrm>
            <a:off x="7689130" y="188640"/>
            <a:ext cx="1216670" cy="382298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400" dirty="0" smtClean="0">
                <a:solidFill>
                  <a:schemeClr val="tx1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参考資料２</a:t>
            </a:r>
            <a:endParaRPr kumimoji="1" lang="ja-JP" altLang="en-US" sz="1400" dirty="0">
              <a:solidFill>
                <a:schemeClr val="tx1"/>
              </a:solidFill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8791334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正方形/長方形 17"/>
          <p:cNvSpPr/>
          <p:nvPr/>
        </p:nvSpPr>
        <p:spPr>
          <a:xfrm>
            <a:off x="369743" y="3137843"/>
            <a:ext cx="5112041" cy="1396084"/>
          </a:xfrm>
          <a:prstGeom prst="rect">
            <a:avLst/>
          </a:prstGeom>
          <a:noFill/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ja-JP" altLang="en-US" sz="1400" dirty="0" smtClean="0">
                <a:solidFill>
                  <a:schemeClr val="tx1"/>
                </a:solidFill>
                <a:latin typeface="ＭＳ 明朝" panose="02020609040205080304" pitchFamily="17" charset="-128"/>
                <a:ea typeface="ＭＳ 明朝" panose="02020609040205080304" pitchFamily="17" charset="-128"/>
                <a:cs typeface="メイリオ" panose="020B0604030504040204" pitchFamily="50" charset="-128"/>
              </a:rPr>
              <a:t>○　生活習慣病のリスクを高める量を飲酒している人の割合</a:t>
            </a:r>
            <a:endParaRPr lang="en-US" altLang="ja-JP" sz="1400" dirty="0" smtClean="0">
              <a:solidFill>
                <a:schemeClr val="tx1"/>
              </a:solidFill>
              <a:latin typeface="ＭＳ 明朝" panose="02020609040205080304" pitchFamily="17" charset="-128"/>
              <a:ea typeface="ＭＳ 明朝" panose="02020609040205080304" pitchFamily="17" charset="-128"/>
              <a:cs typeface="メイリオ" panose="020B0604030504040204" pitchFamily="50" charset="-128"/>
            </a:endParaRPr>
          </a:p>
          <a:p>
            <a:r>
              <a:rPr lang="en-US" altLang="ja-JP" sz="1400" dirty="0">
                <a:solidFill>
                  <a:schemeClr val="tx1"/>
                </a:solidFill>
                <a:latin typeface="ＭＳ 明朝" panose="02020609040205080304" pitchFamily="17" charset="-128"/>
                <a:ea typeface="ＭＳ 明朝" panose="02020609040205080304" pitchFamily="17" charset="-128"/>
                <a:cs typeface="メイリオ" panose="020B0604030504040204" pitchFamily="50" charset="-128"/>
              </a:rPr>
              <a:t> </a:t>
            </a:r>
            <a:r>
              <a:rPr lang="en-US" altLang="ja-JP" sz="1400" dirty="0" smtClean="0">
                <a:solidFill>
                  <a:schemeClr val="tx1"/>
                </a:solidFill>
                <a:latin typeface="ＭＳ 明朝" panose="02020609040205080304" pitchFamily="17" charset="-128"/>
                <a:ea typeface="ＭＳ 明朝" panose="02020609040205080304" pitchFamily="17" charset="-128"/>
                <a:cs typeface="メイリオ" panose="020B0604030504040204" pitchFamily="50" charset="-128"/>
              </a:rPr>
              <a:t>   </a:t>
            </a:r>
            <a:r>
              <a:rPr lang="ja-JP" altLang="en-US" sz="1400" dirty="0" smtClean="0">
                <a:solidFill>
                  <a:schemeClr val="tx1"/>
                </a:solidFill>
                <a:latin typeface="ＭＳ 明朝" panose="02020609040205080304" pitchFamily="17" charset="-128"/>
                <a:ea typeface="ＭＳ 明朝" panose="02020609040205080304" pitchFamily="17" charset="-128"/>
                <a:cs typeface="メイリオ" panose="020B0604030504040204" pitchFamily="50" charset="-128"/>
              </a:rPr>
              <a:t>については、男性は減少傾向となっているのに対し、</a:t>
            </a:r>
            <a:endParaRPr lang="en-US" altLang="ja-JP" sz="1400" dirty="0" smtClean="0">
              <a:solidFill>
                <a:schemeClr val="tx1"/>
              </a:solidFill>
              <a:latin typeface="ＭＳ 明朝" panose="02020609040205080304" pitchFamily="17" charset="-128"/>
              <a:ea typeface="ＭＳ 明朝" panose="02020609040205080304" pitchFamily="17" charset="-128"/>
              <a:cs typeface="メイリオ" panose="020B0604030504040204" pitchFamily="50" charset="-128"/>
            </a:endParaRPr>
          </a:p>
          <a:p>
            <a:r>
              <a:rPr lang="ja-JP" altLang="en-US" sz="1400" dirty="0">
                <a:solidFill>
                  <a:schemeClr val="tx1"/>
                </a:solidFill>
                <a:latin typeface="ＭＳ 明朝" panose="02020609040205080304" pitchFamily="17" charset="-128"/>
                <a:ea typeface="ＭＳ 明朝" panose="02020609040205080304" pitchFamily="17" charset="-128"/>
                <a:cs typeface="メイリオ" panose="020B0604030504040204" pitchFamily="50" charset="-128"/>
              </a:rPr>
              <a:t>　</a:t>
            </a:r>
            <a:r>
              <a:rPr lang="ja-JP" altLang="en-US" sz="1400" dirty="0" smtClean="0">
                <a:solidFill>
                  <a:schemeClr val="tx1"/>
                </a:solidFill>
                <a:latin typeface="ＭＳ 明朝" panose="02020609040205080304" pitchFamily="17" charset="-128"/>
                <a:ea typeface="ＭＳ 明朝" panose="02020609040205080304" pitchFamily="17" charset="-128"/>
                <a:cs typeface="メイリオ" panose="020B0604030504040204" pitchFamily="50" charset="-128"/>
              </a:rPr>
              <a:t>　女性は増加傾向</a:t>
            </a:r>
            <a:endParaRPr lang="en-US" altLang="ja-JP" sz="1400" dirty="0" smtClean="0">
              <a:solidFill>
                <a:schemeClr val="tx1"/>
              </a:solidFill>
              <a:latin typeface="ＭＳ 明朝" panose="02020609040205080304" pitchFamily="17" charset="-128"/>
              <a:ea typeface="ＭＳ 明朝" panose="02020609040205080304" pitchFamily="17" charset="-128"/>
              <a:cs typeface="メイリオ" panose="020B0604030504040204" pitchFamily="50" charset="-128"/>
            </a:endParaRPr>
          </a:p>
          <a:p>
            <a:endParaRPr lang="en-US" altLang="ja-JP" sz="400" dirty="0" smtClean="0">
              <a:solidFill>
                <a:schemeClr val="tx1"/>
              </a:solidFill>
              <a:latin typeface="ＭＳ 明朝" panose="02020609040205080304" pitchFamily="17" charset="-128"/>
              <a:ea typeface="ＭＳ 明朝" panose="02020609040205080304" pitchFamily="17" charset="-128"/>
              <a:cs typeface="メイリオ" panose="020B0604030504040204" pitchFamily="50" charset="-128"/>
            </a:endParaRPr>
          </a:p>
          <a:p>
            <a:r>
              <a:rPr lang="ja-JP" altLang="en-US" sz="1400" dirty="0" smtClean="0">
                <a:solidFill>
                  <a:schemeClr val="tx1"/>
                </a:solidFill>
                <a:latin typeface="ＭＳ 明朝" panose="02020609040205080304" pitchFamily="17" charset="-128"/>
                <a:ea typeface="ＭＳ 明朝" panose="02020609040205080304" pitchFamily="17" charset="-128"/>
                <a:cs typeface="メイリオ" panose="020B0604030504040204" pitchFamily="50" charset="-128"/>
              </a:rPr>
              <a:t>〇　飲酒をする人のうち、生活習慣病のリスクを高める量を</a:t>
            </a:r>
            <a:endParaRPr lang="en-US" altLang="ja-JP" sz="1400" dirty="0" smtClean="0">
              <a:solidFill>
                <a:schemeClr val="tx1"/>
              </a:solidFill>
              <a:latin typeface="ＭＳ 明朝" panose="02020609040205080304" pitchFamily="17" charset="-128"/>
              <a:ea typeface="ＭＳ 明朝" panose="02020609040205080304" pitchFamily="17" charset="-128"/>
              <a:cs typeface="メイリオ" panose="020B0604030504040204" pitchFamily="50" charset="-128"/>
            </a:endParaRPr>
          </a:p>
          <a:p>
            <a:r>
              <a:rPr lang="ja-JP" altLang="en-US" sz="1400" dirty="0">
                <a:solidFill>
                  <a:schemeClr val="tx1"/>
                </a:solidFill>
                <a:latin typeface="ＭＳ 明朝" panose="02020609040205080304" pitchFamily="17" charset="-128"/>
                <a:ea typeface="ＭＳ 明朝" panose="02020609040205080304" pitchFamily="17" charset="-128"/>
                <a:cs typeface="メイリオ" panose="020B0604030504040204" pitchFamily="50" charset="-128"/>
              </a:rPr>
              <a:t>　</a:t>
            </a:r>
            <a:r>
              <a:rPr lang="ja-JP" altLang="en-US" sz="1400" dirty="0" smtClean="0">
                <a:solidFill>
                  <a:schemeClr val="tx1"/>
                </a:solidFill>
                <a:latin typeface="ＭＳ 明朝" panose="02020609040205080304" pitchFamily="17" charset="-128"/>
                <a:ea typeface="ＭＳ 明朝" panose="02020609040205080304" pitchFamily="17" charset="-128"/>
                <a:cs typeface="メイリオ" panose="020B0604030504040204" pitchFamily="50" charset="-128"/>
              </a:rPr>
              <a:t>　飲酒をしている人の割合でも、女性は増加傾向</a:t>
            </a:r>
            <a:endParaRPr lang="en-US" altLang="ja-JP" sz="1400" dirty="0" smtClean="0">
              <a:solidFill>
                <a:schemeClr val="tx1"/>
              </a:solidFill>
              <a:latin typeface="ＭＳ 明朝" panose="02020609040205080304" pitchFamily="17" charset="-128"/>
              <a:ea typeface="ＭＳ 明朝" panose="02020609040205080304" pitchFamily="17" charset="-128"/>
              <a:cs typeface="メイリオ" panose="020B0604030504040204" pitchFamily="50" charset="-128"/>
            </a:endParaRPr>
          </a:p>
        </p:txBody>
      </p:sp>
      <p:sp>
        <p:nvSpPr>
          <p:cNvPr id="19" name="角丸四角形 18"/>
          <p:cNvSpPr/>
          <p:nvPr/>
        </p:nvSpPr>
        <p:spPr>
          <a:xfrm>
            <a:off x="199045" y="25571"/>
            <a:ext cx="1708659" cy="360000"/>
          </a:xfrm>
          <a:prstGeom prst="round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200" b="1" dirty="0" smtClean="0">
                <a:solidFill>
                  <a:schemeClr val="bg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メイリオ" panose="020B0604030504040204" pitchFamily="50" charset="-128"/>
              </a:rPr>
              <a:t>飲酒の状況</a:t>
            </a:r>
            <a:endParaRPr kumimoji="1" lang="en-US" altLang="ja-JP" sz="1200" b="1" dirty="0" smtClean="0">
              <a:solidFill>
                <a:schemeClr val="bg1"/>
              </a:solidFill>
              <a:latin typeface="ＭＳ ゴシック" panose="020B0609070205080204" pitchFamily="49" charset="-128"/>
              <a:ea typeface="ＭＳ ゴシック" panose="020B0609070205080204" pitchFamily="49" charset="-128"/>
              <a:cs typeface="メイリオ" panose="020B0604030504040204" pitchFamily="50" charset="-128"/>
            </a:endParaRPr>
          </a:p>
        </p:txBody>
      </p:sp>
      <p:sp>
        <p:nvSpPr>
          <p:cNvPr id="21" name="正方形/長方形 20"/>
          <p:cNvSpPr/>
          <p:nvPr/>
        </p:nvSpPr>
        <p:spPr>
          <a:xfrm>
            <a:off x="467544" y="649151"/>
            <a:ext cx="5014240" cy="536793"/>
          </a:xfrm>
          <a:prstGeom prst="rect">
            <a:avLst/>
          </a:prstGeom>
          <a:noFill/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ja-JP" altLang="en-US" sz="1400" dirty="0" smtClean="0">
                <a:solidFill>
                  <a:schemeClr val="tx1"/>
                </a:solidFill>
                <a:latin typeface="ＭＳ 明朝" panose="02020609040205080304" pitchFamily="17" charset="-128"/>
                <a:ea typeface="ＭＳ 明朝" panose="02020609040205080304" pitchFamily="17" charset="-128"/>
                <a:cs typeface="メイリオ" panose="020B0604030504040204" pitchFamily="50" charset="-128"/>
              </a:rPr>
              <a:t>○　飲酒をする人の割合は、男性はほぼ横ばいなのに対し、</a:t>
            </a:r>
            <a:endParaRPr lang="en-US" altLang="ja-JP" sz="1400" dirty="0" smtClean="0">
              <a:solidFill>
                <a:schemeClr val="tx1"/>
              </a:solidFill>
              <a:latin typeface="ＭＳ 明朝" panose="02020609040205080304" pitchFamily="17" charset="-128"/>
              <a:ea typeface="ＭＳ 明朝" panose="02020609040205080304" pitchFamily="17" charset="-128"/>
              <a:cs typeface="メイリオ" panose="020B0604030504040204" pitchFamily="50" charset="-128"/>
            </a:endParaRPr>
          </a:p>
          <a:p>
            <a:r>
              <a:rPr lang="ja-JP" altLang="en-US" sz="1400" dirty="0">
                <a:solidFill>
                  <a:schemeClr val="tx1"/>
                </a:solidFill>
                <a:latin typeface="ＭＳ 明朝" panose="02020609040205080304" pitchFamily="17" charset="-128"/>
                <a:ea typeface="ＭＳ 明朝" panose="02020609040205080304" pitchFamily="17" charset="-128"/>
                <a:cs typeface="メイリオ" panose="020B0604030504040204" pitchFamily="50" charset="-128"/>
              </a:rPr>
              <a:t>　</a:t>
            </a:r>
            <a:r>
              <a:rPr lang="ja-JP" altLang="en-US" sz="1400" dirty="0" smtClean="0">
                <a:solidFill>
                  <a:schemeClr val="tx1"/>
                </a:solidFill>
                <a:latin typeface="ＭＳ 明朝" panose="02020609040205080304" pitchFamily="17" charset="-128"/>
                <a:ea typeface="ＭＳ 明朝" panose="02020609040205080304" pitchFamily="17" charset="-128"/>
                <a:cs typeface="メイリオ" panose="020B0604030504040204" pitchFamily="50" charset="-128"/>
              </a:rPr>
              <a:t>　女性は令和３年では増加</a:t>
            </a:r>
            <a:endParaRPr lang="en-US" altLang="ja-JP" sz="1400" dirty="0" smtClean="0">
              <a:solidFill>
                <a:schemeClr val="tx1"/>
              </a:solidFill>
              <a:latin typeface="ＭＳ 明朝" panose="02020609040205080304" pitchFamily="17" charset="-128"/>
              <a:ea typeface="ＭＳ 明朝" panose="02020609040205080304" pitchFamily="17" charset="-128"/>
              <a:cs typeface="メイリオ" panose="020B0604030504040204" pitchFamily="50" charset="-128"/>
            </a:endParaRPr>
          </a:p>
        </p:txBody>
      </p:sp>
      <p:sp>
        <p:nvSpPr>
          <p:cNvPr id="8" name="正方形/長方形 7"/>
          <p:cNvSpPr/>
          <p:nvPr/>
        </p:nvSpPr>
        <p:spPr>
          <a:xfrm>
            <a:off x="205832" y="372324"/>
            <a:ext cx="2953281" cy="3855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400" b="1" dirty="0" smtClean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メイリオ" panose="020B0604030504040204" pitchFamily="50" charset="-128"/>
              </a:rPr>
              <a:t>（１）飲酒をする人の状況</a:t>
            </a:r>
            <a:endParaRPr kumimoji="1" lang="ja-JP" altLang="en-US" sz="1400" b="1" dirty="0">
              <a:solidFill>
                <a:schemeClr val="tx1"/>
              </a:solidFill>
              <a:latin typeface="ＭＳ ゴシック" panose="020B0609070205080204" pitchFamily="49" charset="-128"/>
              <a:ea typeface="ＭＳ ゴシック" panose="020B0609070205080204" pitchFamily="49" charset="-128"/>
              <a:cs typeface="メイリオ" panose="020B0604030504040204" pitchFamily="50" charset="-128"/>
            </a:endParaRPr>
          </a:p>
        </p:txBody>
      </p:sp>
      <p:sp>
        <p:nvSpPr>
          <p:cNvPr id="9" name="正方形/長方形 8"/>
          <p:cNvSpPr/>
          <p:nvPr/>
        </p:nvSpPr>
        <p:spPr>
          <a:xfrm>
            <a:off x="205816" y="2805734"/>
            <a:ext cx="6264696" cy="44870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400" b="1" dirty="0" smtClean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メイリオ" panose="020B0604030504040204" pitchFamily="50" charset="-128"/>
              </a:rPr>
              <a:t>（２）生活習慣病のリスクを高める飲酒者の状況</a:t>
            </a:r>
            <a:endParaRPr kumimoji="1" lang="ja-JP" altLang="en-US" sz="1400" b="1" dirty="0">
              <a:solidFill>
                <a:schemeClr val="tx1"/>
              </a:solidFill>
              <a:latin typeface="ＭＳ ゴシック" panose="020B0609070205080204" pitchFamily="49" charset="-128"/>
              <a:ea typeface="ＭＳ ゴシック" panose="020B0609070205080204" pitchFamily="49" charset="-128"/>
              <a:cs typeface="メイリオ" panose="020B0604030504040204" pitchFamily="50" charset="-128"/>
            </a:endParaRPr>
          </a:p>
        </p:txBody>
      </p:sp>
      <p:graphicFrame>
        <p:nvGraphicFramePr>
          <p:cNvPr id="10" name="表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42949659"/>
              </p:ext>
            </p:extLst>
          </p:nvPr>
        </p:nvGraphicFramePr>
        <p:xfrm>
          <a:off x="267544" y="1177197"/>
          <a:ext cx="5096544" cy="108779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72208">
                  <a:extLst>
                    <a:ext uri="{9D8B030D-6E8A-4147-A177-3AD203B41FA5}">
                      <a16:colId xmlns:a16="http://schemas.microsoft.com/office/drawing/2014/main" val="913484133"/>
                    </a:ext>
                  </a:extLst>
                </a:gridCol>
                <a:gridCol w="454020">
                  <a:extLst>
                    <a:ext uri="{9D8B030D-6E8A-4147-A177-3AD203B41FA5}">
                      <a16:colId xmlns:a16="http://schemas.microsoft.com/office/drawing/2014/main" val="3962870357"/>
                    </a:ext>
                  </a:extLst>
                </a:gridCol>
                <a:gridCol w="856772">
                  <a:extLst>
                    <a:ext uri="{9D8B030D-6E8A-4147-A177-3AD203B41FA5}">
                      <a16:colId xmlns:a16="http://schemas.microsoft.com/office/drawing/2014/main" val="2307270609"/>
                    </a:ext>
                  </a:extLst>
                </a:gridCol>
                <a:gridCol w="856772">
                  <a:extLst>
                    <a:ext uri="{9D8B030D-6E8A-4147-A177-3AD203B41FA5}">
                      <a16:colId xmlns:a16="http://schemas.microsoft.com/office/drawing/2014/main" val="4080564781"/>
                    </a:ext>
                  </a:extLst>
                </a:gridCol>
                <a:gridCol w="856772">
                  <a:extLst>
                    <a:ext uri="{9D8B030D-6E8A-4147-A177-3AD203B41FA5}">
                      <a16:colId xmlns:a16="http://schemas.microsoft.com/office/drawing/2014/main" val="2924401110"/>
                    </a:ext>
                  </a:extLst>
                </a:gridCol>
              </a:tblGrid>
              <a:tr h="310558">
                <a:tc gridSpan="2">
                  <a:txBody>
                    <a:bodyPr/>
                    <a:lstStyle/>
                    <a:p>
                      <a:pPr algn="ctr"/>
                      <a:r>
                        <a:rPr kumimoji="1" lang="ja-JP" altLang="en-US" sz="900" dirty="0" smtClean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データ項目</a:t>
                      </a:r>
                      <a:endParaRPr kumimoji="1" lang="ja-JP" altLang="en-US" sz="900" dirty="0"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9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dirty="0" smtClean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平成</a:t>
                      </a:r>
                      <a:r>
                        <a:rPr kumimoji="1" lang="en-US" altLang="ja-JP" sz="900" dirty="0" smtClean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24</a:t>
                      </a:r>
                      <a:r>
                        <a:rPr kumimoji="1" lang="ja-JP" altLang="en-US" sz="900" dirty="0" smtClean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年</a:t>
                      </a:r>
                      <a:endParaRPr kumimoji="1" lang="ja-JP" altLang="en-US" sz="900" dirty="0"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dirty="0" smtClean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平成</a:t>
                      </a:r>
                      <a:r>
                        <a:rPr kumimoji="1" lang="en-US" altLang="ja-JP" sz="900" dirty="0" smtClean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28</a:t>
                      </a:r>
                      <a:r>
                        <a:rPr kumimoji="1" lang="ja-JP" altLang="en-US" sz="900" dirty="0" smtClean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年</a:t>
                      </a:r>
                      <a:endParaRPr kumimoji="1" lang="ja-JP" altLang="en-US" sz="900" dirty="0"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dirty="0" smtClean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令和３年</a:t>
                      </a:r>
                      <a:endParaRPr kumimoji="1" lang="ja-JP" altLang="en-US" sz="900" dirty="0"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00516786"/>
                  </a:ext>
                </a:extLst>
              </a:tr>
              <a:tr h="388620">
                <a:tc rowSpan="2">
                  <a:txBody>
                    <a:bodyPr/>
                    <a:lstStyle/>
                    <a:p>
                      <a:pPr algn="ctr"/>
                      <a:r>
                        <a:rPr kumimoji="1" lang="ja-JP" altLang="en-US" sz="900" dirty="0" smtClean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飲酒をする人の割合（</a:t>
                      </a:r>
                      <a:r>
                        <a:rPr kumimoji="1" lang="en-US" altLang="ja-JP" sz="900" dirty="0" smtClean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20</a:t>
                      </a:r>
                      <a:r>
                        <a:rPr kumimoji="1" lang="ja-JP" altLang="en-US" sz="900" dirty="0" smtClean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歳以上）</a:t>
                      </a:r>
                      <a:endParaRPr kumimoji="1" lang="en-US" altLang="ja-JP" sz="900" dirty="0" smtClean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  <a:p>
                      <a:pPr algn="l"/>
                      <a:r>
                        <a:rPr kumimoji="1" lang="ja-JP" altLang="en-US" sz="900" dirty="0" smtClean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（あなたは週何日位お酒を飲みますかという問いに、毎日、週５～６日、週３～４日、週１～２日、月に１～３日と回答した者の割合）</a:t>
                      </a:r>
                      <a:endParaRPr kumimoji="1" lang="ja-JP" altLang="en-US" sz="90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dirty="0" smtClean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男性</a:t>
                      </a:r>
                      <a:endParaRPr kumimoji="1" lang="ja-JP" altLang="en-US" sz="90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00" dirty="0" smtClean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70.9</a:t>
                      </a:r>
                      <a:endParaRPr kumimoji="1" lang="ja-JP" altLang="en-US" sz="100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00" dirty="0" smtClean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68.5</a:t>
                      </a:r>
                      <a:endParaRPr kumimoji="1" lang="ja-JP" altLang="en-US" sz="100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00" dirty="0" smtClean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68.7</a:t>
                      </a:r>
                      <a:endParaRPr kumimoji="1" lang="ja-JP" altLang="en-US" sz="100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71103618"/>
                  </a:ext>
                </a:extLst>
              </a:tr>
              <a:tr h="388620"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9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dirty="0" smtClean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女性</a:t>
                      </a:r>
                      <a:endParaRPr kumimoji="1" lang="ja-JP" altLang="en-US" sz="90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00" dirty="0" smtClean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46.5</a:t>
                      </a:r>
                      <a:endParaRPr kumimoji="1" lang="ja-JP" altLang="en-US" sz="100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00" dirty="0" smtClean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44.1</a:t>
                      </a:r>
                      <a:endParaRPr kumimoji="1" lang="ja-JP" altLang="en-US" sz="100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00" dirty="0" smtClean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50.1</a:t>
                      </a:r>
                      <a:endParaRPr kumimoji="1" lang="ja-JP" altLang="en-US" sz="100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93408064"/>
                  </a:ext>
                </a:extLst>
              </a:tr>
            </a:tbl>
          </a:graphicData>
        </a:graphic>
      </p:graphicFrame>
      <p:sp>
        <p:nvSpPr>
          <p:cNvPr id="12" name="正方形/長方形 11"/>
          <p:cNvSpPr/>
          <p:nvPr/>
        </p:nvSpPr>
        <p:spPr>
          <a:xfrm>
            <a:off x="218392" y="2291212"/>
            <a:ext cx="5145696" cy="561724"/>
          </a:xfrm>
          <a:prstGeom prst="rect">
            <a:avLst/>
          </a:prstGeom>
          <a:noFill/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ja-JP" altLang="en-US" sz="1000" dirty="0" smtClean="0">
                <a:solidFill>
                  <a:schemeClr val="tx1"/>
                </a:solidFill>
                <a:latin typeface="ＭＳ 明朝" panose="02020609040205080304" pitchFamily="17" charset="-128"/>
                <a:ea typeface="ＭＳ 明朝" panose="02020609040205080304" pitchFamily="17" charset="-128"/>
                <a:cs typeface="メイリオ" panose="020B0604030504040204" pitchFamily="50" charset="-128"/>
              </a:rPr>
              <a:t>資料：平成</a:t>
            </a:r>
            <a:r>
              <a:rPr lang="en-US" altLang="ja-JP" sz="1000" dirty="0" smtClean="0">
                <a:solidFill>
                  <a:schemeClr val="tx1"/>
                </a:solidFill>
                <a:latin typeface="ＭＳ 明朝" panose="02020609040205080304" pitchFamily="17" charset="-128"/>
                <a:ea typeface="ＭＳ 明朝" panose="02020609040205080304" pitchFamily="17" charset="-128"/>
                <a:cs typeface="メイリオ" panose="020B0604030504040204" pitchFamily="50" charset="-128"/>
              </a:rPr>
              <a:t>24</a:t>
            </a:r>
            <a:r>
              <a:rPr lang="ja-JP" altLang="en-US" sz="1000" dirty="0" smtClean="0">
                <a:solidFill>
                  <a:schemeClr val="tx1"/>
                </a:solidFill>
                <a:latin typeface="ＭＳ 明朝" panose="02020609040205080304" pitchFamily="17" charset="-128"/>
                <a:ea typeface="ＭＳ 明朝" panose="02020609040205080304" pitchFamily="17" charset="-128"/>
                <a:cs typeface="メイリオ" panose="020B0604030504040204" pitchFamily="50" charset="-128"/>
              </a:rPr>
              <a:t>年 健康に関する世論調査（東京都生活文化局）</a:t>
            </a:r>
            <a:endParaRPr lang="en-US" altLang="ja-JP" sz="1000" dirty="0" smtClean="0">
              <a:solidFill>
                <a:schemeClr val="tx1"/>
              </a:solidFill>
              <a:latin typeface="ＭＳ 明朝" panose="02020609040205080304" pitchFamily="17" charset="-128"/>
              <a:ea typeface="ＭＳ 明朝" panose="02020609040205080304" pitchFamily="17" charset="-128"/>
              <a:cs typeface="メイリオ" panose="020B0604030504040204" pitchFamily="50" charset="-128"/>
            </a:endParaRPr>
          </a:p>
          <a:p>
            <a:r>
              <a:rPr lang="ja-JP" altLang="en-US" sz="1000" dirty="0">
                <a:solidFill>
                  <a:schemeClr val="tx1"/>
                </a:solidFill>
                <a:latin typeface="ＭＳ 明朝" panose="02020609040205080304" pitchFamily="17" charset="-128"/>
                <a:ea typeface="ＭＳ 明朝" panose="02020609040205080304" pitchFamily="17" charset="-128"/>
                <a:cs typeface="メイリオ" panose="020B0604030504040204" pitchFamily="50" charset="-128"/>
              </a:rPr>
              <a:t>　</a:t>
            </a:r>
            <a:r>
              <a:rPr lang="ja-JP" altLang="en-US" sz="1000" dirty="0" smtClean="0">
                <a:solidFill>
                  <a:schemeClr val="tx1"/>
                </a:solidFill>
                <a:latin typeface="ＭＳ 明朝" panose="02020609040205080304" pitchFamily="17" charset="-128"/>
                <a:ea typeface="ＭＳ 明朝" panose="02020609040205080304" pitchFamily="17" charset="-128"/>
                <a:cs typeface="メイリオ" panose="020B0604030504040204" pitchFamily="50" charset="-128"/>
              </a:rPr>
              <a:t>　　平成</a:t>
            </a:r>
            <a:r>
              <a:rPr lang="en-US" altLang="ja-JP" sz="1000" dirty="0" smtClean="0">
                <a:solidFill>
                  <a:schemeClr val="tx1"/>
                </a:solidFill>
                <a:latin typeface="ＭＳ 明朝" panose="02020609040205080304" pitchFamily="17" charset="-128"/>
                <a:ea typeface="ＭＳ 明朝" panose="02020609040205080304" pitchFamily="17" charset="-128"/>
                <a:cs typeface="メイリオ" panose="020B0604030504040204" pitchFamily="50" charset="-128"/>
              </a:rPr>
              <a:t>28</a:t>
            </a:r>
            <a:r>
              <a:rPr lang="ja-JP" altLang="en-US" sz="1000" dirty="0" smtClean="0">
                <a:solidFill>
                  <a:schemeClr val="tx1"/>
                </a:solidFill>
                <a:latin typeface="ＭＳ 明朝" panose="02020609040205080304" pitchFamily="17" charset="-128"/>
                <a:ea typeface="ＭＳ 明朝" panose="02020609040205080304" pitchFamily="17" charset="-128"/>
                <a:cs typeface="メイリオ" panose="020B0604030504040204" pitchFamily="50" charset="-128"/>
              </a:rPr>
              <a:t>年 健康と保健医療に関する世論調査（東京都生活文化局）</a:t>
            </a:r>
            <a:endParaRPr lang="en-US" altLang="ja-JP" sz="1000" dirty="0" smtClean="0">
              <a:solidFill>
                <a:schemeClr val="tx1"/>
              </a:solidFill>
              <a:latin typeface="ＭＳ 明朝" panose="02020609040205080304" pitchFamily="17" charset="-128"/>
              <a:ea typeface="ＭＳ 明朝" panose="02020609040205080304" pitchFamily="17" charset="-128"/>
              <a:cs typeface="メイリオ" panose="020B0604030504040204" pitchFamily="50" charset="-128"/>
            </a:endParaRPr>
          </a:p>
          <a:p>
            <a:r>
              <a:rPr lang="ja-JP" altLang="en-US" sz="1000" dirty="0">
                <a:solidFill>
                  <a:schemeClr val="tx1"/>
                </a:solidFill>
                <a:latin typeface="ＭＳ 明朝" panose="02020609040205080304" pitchFamily="17" charset="-128"/>
                <a:ea typeface="ＭＳ 明朝" panose="02020609040205080304" pitchFamily="17" charset="-128"/>
                <a:cs typeface="メイリオ" panose="020B0604030504040204" pitchFamily="50" charset="-128"/>
              </a:rPr>
              <a:t>　</a:t>
            </a:r>
            <a:r>
              <a:rPr lang="ja-JP" altLang="en-US" sz="1000" dirty="0" smtClean="0">
                <a:solidFill>
                  <a:schemeClr val="tx1"/>
                </a:solidFill>
                <a:latin typeface="ＭＳ 明朝" panose="02020609040205080304" pitchFamily="17" charset="-128"/>
                <a:ea typeface="ＭＳ 明朝" panose="02020609040205080304" pitchFamily="17" charset="-128"/>
                <a:cs typeface="メイリオ" panose="020B0604030504040204" pitchFamily="50" charset="-128"/>
              </a:rPr>
              <a:t>　　令和３年 健康に関する世論調査（東京都生活文化局）</a:t>
            </a:r>
            <a:endParaRPr lang="en-US" altLang="ja-JP" sz="1000" dirty="0" smtClean="0">
              <a:solidFill>
                <a:schemeClr val="tx1"/>
              </a:solidFill>
              <a:latin typeface="ＭＳ 明朝" panose="02020609040205080304" pitchFamily="17" charset="-128"/>
              <a:ea typeface="ＭＳ 明朝" panose="02020609040205080304" pitchFamily="17" charset="-128"/>
              <a:cs typeface="メイリオ" panose="020B0604030504040204" pitchFamily="50" charset="-128"/>
            </a:endParaRPr>
          </a:p>
        </p:txBody>
      </p:sp>
      <p:sp>
        <p:nvSpPr>
          <p:cNvPr id="13" name="正方形/長方形 12"/>
          <p:cNvSpPr/>
          <p:nvPr/>
        </p:nvSpPr>
        <p:spPr>
          <a:xfrm>
            <a:off x="4499992" y="897950"/>
            <a:ext cx="1432126" cy="32569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1000" dirty="0" smtClean="0">
                <a:solidFill>
                  <a:schemeClr val="tx1"/>
                </a:solidFill>
                <a:latin typeface="ＭＳ 明朝" panose="02020609040205080304" pitchFamily="17" charset="-128"/>
                <a:ea typeface="ＭＳ 明朝" panose="02020609040205080304" pitchFamily="17" charset="-128"/>
                <a:cs typeface="メイリオ" panose="020B0604030504040204" pitchFamily="50" charset="-128"/>
              </a:rPr>
              <a:t>（単位：％）</a:t>
            </a:r>
            <a:endParaRPr kumimoji="1" lang="ja-JP" altLang="en-US" sz="1000" dirty="0">
              <a:solidFill>
                <a:schemeClr val="tx1"/>
              </a:solidFill>
              <a:latin typeface="ＭＳ 明朝" panose="02020609040205080304" pitchFamily="17" charset="-128"/>
              <a:ea typeface="ＭＳ 明朝" panose="02020609040205080304" pitchFamily="17" charset="-128"/>
              <a:cs typeface="メイリオ" panose="020B0604030504040204" pitchFamily="50" charset="-128"/>
            </a:endParaRPr>
          </a:p>
        </p:txBody>
      </p:sp>
      <p:graphicFrame>
        <p:nvGraphicFramePr>
          <p:cNvPr id="14" name="表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2428646"/>
              </p:ext>
            </p:extLst>
          </p:nvPr>
        </p:nvGraphicFramePr>
        <p:xfrm>
          <a:off x="267544" y="4425027"/>
          <a:ext cx="5096545" cy="181694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00200">
                  <a:extLst>
                    <a:ext uri="{9D8B030D-6E8A-4147-A177-3AD203B41FA5}">
                      <a16:colId xmlns:a16="http://schemas.microsoft.com/office/drawing/2014/main" val="913484133"/>
                    </a:ext>
                  </a:extLst>
                </a:gridCol>
                <a:gridCol w="526029">
                  <a:extLst>
                    <a:ext uri="{9D8B030D-6E8A-4147-A177-3AD203B41FA5}">
                      <a16:colId xmlns:a16="http://schemas.microsoft.com/office/drawing/2014/main" val="3962870357"/>
                    </a:ext>
                  </a:extLst>
                </a:gridCol>
                <a:gridCol w="856772">
                  <a:extLst>
                    <a:ext uri="{9D8B030D-6E8A-4147-A177-3AD203B41FA5}">
                      <a16:colId xmlns:a16="http://schemas.microsoft.com/office/drawing/2014/main" val="2307270609"/>
                    </a:ext>
                  </a:extLst>
                </a:gridCol>
                <a:gridCol w="856772">
                  <a:extLst>
                    <a:ext uri="{9D8B030D-6E8A-4147-A177-3AD203B41FA5}">
                      <a16:colId xmlns:a16="http://schemas.microsoft.com/office/drawing/2014/main" val="1495653643"/>
                    </a:ext>
                  </a:extLst>
                </a:gridCol>
                <a:gridCol w="856772">
                  <a:extLst>
                    <a:ext uri="{9D8B030D-6E8A-4147-A177-3AD203B41FA5}">
                      <a16:colId xmlns:a16="http://schemas.microsoft.com/office/drawing/2014/main" val="2924401110"/>
                    </a:ext>
                  </a:extLst>
                </a:gridCol>
              </a:tblGrid>
              <a:tr h="262467">
                <a:tc gridSpan="2">
                  <a:txBody>
                    <a:bodyPr/>
                    <a:lstStyle/>
                    <a:p>
                      <a:pPr algn="ctr"/>
                      <a:r>
                        <a:rPr kumimoji="1" lang="ja-JP" altLang="en-US" sz="900" dirty="0" smtClean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データ項目</a:t>
                      </a:r>
                      <a:endParaRPr kumimoji="1" lang="ja-JP" altLang="en-US" sz="900" dirty="0"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9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dirty="0" smtClean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平成</a:t>
                      </a:r>
                      <a:r>
                        <a:rPr kumimoji="1" lang="en-US" altLang="ja-JP" sz="900" dirty="0" smtClean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24</a:t>
                      </a:r>
                      <a:r>
                        <a:rPr kumimoji="1" lang="ja-JP" altLang="en-US" sz="900" dirty="0" smtClean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年</a:t>
                      </a:r>
                      <a:endParaRPr kumimoji="1" lang="ja-JP" altLang="en-US" sz="900" dirty="0"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dirty="0" smtClean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平成</a:t>
                      </a:r>
                      <a:r>
                        <a:rPr kumimoji="1" lang="en-US" altLang="ja-JP" sz="900" dirty="0" smtClean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28</a:t>
                      </a:r>
                      <a:r>
                        <a:rPr kumimoji="1" lang="ja-JP" altLang="en-US" sz="900" dirty="0" smtClean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年</a:t>
                      </a:r>
                      <a:endParaRPr kumimoji="1" lang="ja-JP" altLang="en-US" sz="900" dirty="0"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dirty="0" smtClean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令和３年</a:t>
                      </a:r>
                      <a:endParaRPr kumimoji="1" lang="ja-JP" altLang="en-US" sz="900" dirty="0"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00516786"/>
                  </a:ext>
                </a:extLst>
              </a:tr>
              <a:tr h="388620">
                <a:tc rowSpan="2">
                  <a:txBody>
                    <a:bodyPr/>
                    <a:lstStyle/>
                    <a:p>
                      <a:pPr algn="l"/>
                      <a:r>
                        <a:rPr kumimoji="1" lang="ja-JP" altLang="en-US" sz="900" dirty="0" smtClean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生活習慣病のリスクを高める量を飲酒している人の割合（</a:t>
                      </a:r>
                      <a:r>
                        <a:rPr kumimoji="1" lang="en-US" altLang="ja-JP" sz="900" dirty="0" smtClean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20</a:t>
                      </a:r>
                      <a:r>
                        <a:rPr kumimoji="1" lang="ja-JP" altLang="en-US" sz="900" dirty="0" smtClean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歳以上）（１日当たりの純アルコール摂取量が男性</a:t>
                      </a:r>
                      <a:r>
                        <a:rPr kumimoji="1" lang="en-US" altLang="ja-JP" sz="900" dirty="0" smtClean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40ℊ</a:t>
                      </a:r>
                      <a:r>
                        <a:rPr kumimoji="1" lang="ja-JP" altLang="en-US" sz="900" dirty="0" smtClean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以上、女性</a:t>
                      </a:r>
                      <a:r>
                        <a:rPr kumimoji="1" lang="en-US" altLang="ja-JP" sz="900" dirty="0" smtClean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20ℊ</a:t>
                      </a:r>
                      <a:r>
                        <a:rPr kumimoji="1" lang="ja-JP" altLang="en-US" sz="900" dirty="0" smtClean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以上の人の割合）</a:t>
                      </a:r>
                      <a:endParaRPr kumimoji="1" lang="ja-JP" altLang="en-US" sz="90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dirty="0" smtClean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男性</a:t>
                      </a:r>
                      <a:endParaRPr kumimoji="1" lang="ja-JP" altLang="en-US" sz="90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00" dirty="0" smtClean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19.0</a:t>
                      </a:r>
                      <a:endParaRPr kumimoji="1" lang="ja-JP" altLang="en-US" sz="100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00" dirty="0" smtClean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18.9</a:t>
                      </a:r>
                      <a:endParaRPr kumimoji="1" lang="ja-JP" altLang="en-US" sz="100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00" dirty="0" smtClean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16.4</a:t>
                      </a:r>
                      <a:endParaRPr kumimoji="1" lang="ja-JP" altLang="en-US" sz="100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71103618"/>
                  </a:ext>
                </a:extLst>
              </a:tr>
              <a:tr h="388620"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9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dirty="0" smtClean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女性</a:t>
                      </a:r>
                      <a:endParaRPr kumimoji="1" lang="ja-JP" altLang="en-US" sz="90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00" dirty="0" smtClean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14.1</a:t>
                      </a:r>
                      <a:endParaRPr kumimoji="1" lang="ja-JP" altLang="en-US" sz="100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00" dirty="0" smtClean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15.4</a:t>
                      </a:r>
                      <a:endParaRPr kumimoji="1" lang="ja-JP" altLang="en-US" sz="100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00" dirty="0" smtClean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17.7</a:t>
                      </a:r>
                      <a:endParaRPr kumimoji="1" lang="ja-JP" altLang="en-US" sz="100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93408064"/>
                  </a:ext>
                </a:extLst>
              </a:tr>
              <a:tr h="388620">
                <a:tc rowSpan="2">
                  <a:txBody>
                    <a:bodyPr/>
                    <a:lstStyle/>
                    <a:p>
                      <a:pPr algn="l"/>
                      <a:r>
                        <a:rPr kumimoji="1" lang="ja-JP" altLang="en-US" sz="900" dirty="0" smtClean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飲酒をする人のうち、生活習慣病のリスクを高める量を飲酒している人の割合（</a:t>
                      </a:r>
                      <a:r>
                        <a:rPr kumimoji="1" lang="en-US" altLang="ja-JP" sz="900" dirty="0" smtClean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20</a:t>
                      </a:r>
                      <a:r>
                        <a:rPr kumimoji="1" lang="ja-JP" altLang="en-US" sz="900" dirty="0" smtClean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歳以上）</a:t>
                      </a:r>
                      <a:endParaRPr kumimoji="1" lang="ja-JP" altLang="en-US" sz="90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dirty="0" smtClean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男性</a:t>
                      </a:r>
                      <a:endParaRPr kumimoji="1" lang="ja-JP" altLang="en-US" sz="90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00" dirty="0" smtClean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26.8</a:t>
                      </a:r>
                      <a:endParaRPr kumimoji="1" lang="ja-JP" altLang="en-US" sz="100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00" dirty="0" smtClean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27.6</a:t>
                      </a:r>
                      <a:endParaRPr kumimoji="1" lang="ja-JP" altLang="en-US" sz="100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00" dirty="0" smtClean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23.9</a:t>
                      </a:r>
                      <a:endParaRPr kumimoji="1" lang="ja-JP" altLang="en-US" sz="100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23428270"/>
                  </a:ext>
                </a:extLst>
              </a:tr>
              <a:tr h="388620">
                <a:tc vMerge="1">
                  <a:txBody>
                    <a:bodyPr/>
                    <a:lstStyle/>
                    <a:p>
                      <a:pPr algn="l"/>
                      <a:endParaRPr kumimoji="1" lang="ja-JP" altLang="en-US" sz="9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dirty="0" smtClean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女性</a:t>
                      </a:r>
                      <a:endParaRPr kumimoji="1" lang="ja-JP" altLang="en-US" sz="90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00" dirty="0" smtClean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30.4</a:t>
                      </a:r>
                      <a:endParaRPr kumimoji="1" lang="ja-JP" altLang="en-US" sz="100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00" dirty="0" smtClean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34.9</a:t>
                      </a:r>
                      <a:endParaRPr kumimoji="1" lang="ja-JP" altLang="en-US" sz="100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00" dirty="0" smtClean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35.5</a:t>
                      </a:r>
                      <a:endParaRPr kumimoji="1" lang="ja-JP" altLang="en-US" sz="100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70617152"/>
                  </a:ext>
                </a:extLst>
              </a:tr>
            </a:tbl>
          </a:graphicData>
        </a:graphic>
      </p:graphicFrame>
      <p:sp>
        <p:nvSpPr>
          <p:cNvPr id="17" name="正方形/長方形 16"/>
          <p:cNvSpPr/>
          <p:nvPr/>
        </p:nvSpPr>
        <p:spPr>
          <a:xfrm>
            <a:off x="4511984" y="4193851"/>
            <a:ext cx="1260102" cy="24146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1000" dirty="0" smtClean="0">
                <a:solidFill>
                  <a:schemeClr val="tx1"/>
                </a:solidFill>
                <a:latin typeface="ＭＳ 明朝" panose="02020609040205080304" pitchFamily="17" charset="-128"/>
                <a:ea typeface="ＭＳ 明朝" panose="02020609040205080304" pitchFamily="17" charset="-128"/>
                <a:cs typeface="メイリオ" panose="020B0604030504040204" pitchFamily="50" charset="-128"/>
              </a:rPr>
              <a:t>（単位：％）</a:t>
            </a:r>
            <a:endParaRPr kumimoji="1" lang="ja-JP" altLang="en-US" sz="1000" dirty="0">
              <a:solidFill>
                <a:schemeClr val="tx1"/>
              </a:solidFill>
              <a:latin typeface="ＭＳ 明朝" panose="02020609040205080304" pitchFamily="17" charset="-128"/>
              <a:ea typeface="ＭＳ 明朝" panose="02020609040205080304" pitchFamily="17" charset="-128"/>
              <a:cs typeface="メイリオ" panose="020B0604030504040204" pitchFamily="50" charset="-128"/>
            </a:endParaRPr>
          </a:p>
        </p:txBody>
      </p:sp>
      <p:sp>
        <p:nvSpPr>
          <p:cNvPr id="23" name="正方形/長方形 22"/>
          <p:cNvSpPr/>
          <p:nvPr/>
        </p:nvSpPr>
        <p:spPr>
          <a:xfrm>
            <a:off x="242968" y="6251652"/>
            <a:ext cx="5145696" cy="561724"/>
          </a:xfrm>
          <a:prstGeom prst="rect">
            <a:avLst/>
          </a:prstGeom>
          <a:noFill/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ja-JP" altLang="en-US" sz="1000" dirty="0" smtClean="0">
                <a:solidFill>
                  <a:schemeClr val="tx1"/>
                </a:solidFill>
                <a:latin typeface="ＭＳ 明朝" panose="02020609040205080304" pitchFamily="17" charset="-128"/>
                <a:ea typeface="ＭＳ 明朝" panose="02020609040205080304" pitchFamily="17" charset="-128"/>
                <a:cs typeface="メイリオ" panose="020B0604030504040204" pitchFamily="50" charset="-128"/>
              </a:rPr>
              <a:t>資料：平成</a:t>
            </a:r>
            <a:r>
              <a:rPr lang="en-US" altLang="ja-JP" sz="1000" dirty="0" smtClean="0">
                <a:solidFill>
                  <a:schemeClr val="tx1"/>
                </a:solidFill>
                <a:latin typeface="ＭＳ 明朝" panose="02020609040205080304" pitchFamily="17" charset="-128"/>
                <a:ea typeface="ＭＳ 明朝" panose="02020609040205080304" pitchFamily="17" charset="-128"/>
                <a:cs typeface="メイリオ" panose="020B0604030504040204" pitchFamily="50" charset="-128"/>
              </a:rPr>
              <a:t>24</a:t>
            </a:r>
            <a:r>
              <a:rPr lang="ja-JP" altLang="en-US" sz="1000" dirty="0" smtClean="0">
                <a:solidFill>
                  <a:schemeClr val="tx1"/>
                </a:solidFill>
                <a:latin typeface="ＭＳ 明朝" panose="02020609040205080304" pitchFamily="17" charset="-128"/>
                <a:ea typeface="ＭＳ 明朝" panose="02020609040205080304" pitchFamily="17" charset="-128"/>
                <a:cs typeface="メイリオ" panose="020B0604030504040204" pitchFamily="50" charset="-128"/>
              </a:rPr>
              <a:t>年 健康に関する世論調査（東京都生活文化局）</a:t>
            </a:r>
            <a:endParaRPr lang="en-US" altLang="ja-JP" sz="1000" dirty="0" smtClean="0">
              <a:solidFill>
                <a:schemeClr val="tx1"/>
              </a:solidFill>
              <a:latin typeface="ＭＳ 明朝" panose="02020609040205080304" pitchFamily="17" charset="-128"/>
              <a:ea typeface="ＭＳ 明朝" panose="02020609040205080304" pitchFamily="17" charset="-128"/>
              <a:cs typeface="メイリオ" panose="020B0604030504040204" pitchFamily="50" charset="-128"/>
            </a:endParaRPr>
          </a:p>
          <a:p>
            <a:r>
              <a:rPr lang="ja-JP" altLang="en-US" sz="1000" dirty="0">
                <a:solidFill>
                  <a:schemeClr val="tx1"/>
                </a:solidFill>
                <a:latin typeface="ＭＳ 明朝" panose="02020609040205080304" pitchFamily="17" charset="-128"/>
                <a:ea typeface="ＭＳ 明朝" panose="02020609040205080304" pitchFamily="17" charset="-128"/>
                <a:cs typeface="メイリオ" panose="020B0604030504040204" pitchFamily="50" charset="-128"/>
              </a:rPr>
              <a:t>　</a:t>
            </a:r>
            <a:r>
              <a:rPr lang="ja-JP" altLang="en-US" sz="1000" dirty="0" smtClean="0">
                <a:solidFill>
                  <a:schemeClr val="tx1"/>
                </a:solidFill>
                <a:latin typeface="ＭＳ 明朝" panose="02020609040205080304" pitchFamily="17" charset="-128"/>
                <a:ea typeface="ＭＳ 明朝" panose="02020609040205080304" pitchFamily="17" charset="-128"/>
                <a:cs typeface="メイリオ" panose="020B0604030504040204" pitchFamily="50" charset="-128"/>
              </a:rPr>
              <a:t>　　平成</a:t>
            </a:r>
            <a:r>
              <a:rPr lang="en-US" altLang="ja-JP" sz="1000" dirty="0" smtClean="0">
                <a:solidFill>
                  <a:schemeClr val="tx1"/>
                </a:solidFill>
                <a:latin typeface="ＭＳ 明朝" panose="02020609040205080304" pitchFamily="17" charset="-128"/>
                <a:ea typeface="ＭＳ 明朝" panose="02020609040205080304" pitchFamily="17" charset="-128"/>
                <a:cs typeface="メイリオ" panose="020B0604030504040204" pitchFamily="50" charset="-128"/>
              </a:rPr>
              <a:t>28</a:t>
            </a:r>
            <a:r>
              <a:rPr lang="ja-JP" altLang="en-US" sz="1000" dirty="0" smtClean="0">
                <a:solidFill>
                  <a:schemeClr val="tx1"/>
                </a:solidFill>
                <a:latin typeface="ＭＳ 明朝" panose="02020609040205080304" pitchFamily="17" charset="-128"/>
                <a:ea typeface="ＭＳ 明朝" panose="02020609040205080304" pitchFamily="17" charset="-128"/>
                <a:cs typeface="メイリオ" panose="020B0604030504040204" pitchFamily="50" charset="-128"/>
              </a:rPr>
              <a:t>年 健康と保健医療に関する世論調査（東京都生活文化局）</a:t>
            </a:r>
            <a:endParaRPr lang="en-US" altLang="ja-JP" sz="1000" dirty="0" smtClean="0">
              <a:solidFill>
                <a:schemeClr val="tx1"/>
              </a:solidFill>
              <a:latin typeface="ＭＳ 明朝" panose="02020609040205080304" pitchFamily="17" charset="-128"/>
              <a:ea typeface="ＭＳ 明朝" panose="02020609040205080304" pitchFamily="17" charset="-128"/>
              <a:cs typeface="メイリオ" panose="020B0604030504040204" pitchFamily="50" charset="-128"/>
            </a:endParaRPr>
          </a:p>
          <a:p>
            <a:r>
              <a:rPr lang="ja-JP" altLang="en-US" sz="1000" dirty="0">
                <a:solidFill>
                  <a:schemeClr val="tx1"/>
                </a:solidFill>
                <a:latin typeface="ＭＳ 明朝" panose="02020609040205080304" pitchFamily="17" charset="-128"/>
                <a:ea typeface="ＭＳ 明朝" panose="02020609040205080304" pitchFamily="17" charset="-128"/>
                <a:cs typeface="メイリオ" panose="020B0604030504040204" pitchFamily="50" charset="-128"/>
              </a:rPr>
              <a:t>　</a:t>
            </a:r>
            <a:r>
              <a:rPr lang="ja-JP" altLang="en-US" sz="1000" dirty="0" smtClean="0">
                <a:solidFill>
                  <a:schemeClr val="tx1"/>
                </a:solidFill>
                <a:latin typeface="ＭＳ 明朝" panose="02020609040205080304" pitchFamily="17" charset="-128"/>
                <a:ea typeface="ＭＳ 明朝" panose="02020609040205080304" pitchFamily="17" charset="-128"/>
                <a:cs typeface="メイリオ" panose="020B0604030504040204" pitchFamily="50" charset="-128"/>
              </a:rPr>
              <a:t>　　令和３年 健康に関する世論調査（東京都生活文化局）</a:t>
            </a:r>
            <a:endParaRPr lang="en-US" altLang="ja-JP" sz="1000" dirty="0" smtClean="0">
              <a:solidFill>
                <a:schemeClr val="tx1"/>
              </a:solidFill>
              <a:latin typeface="ＭＳ 明朝" panose="02020609040205080304" pitchFamily="17" charset="-128"/>
              <a:ea typeface="ＭＳ 明朝" panose="02020609040205080304" pitchFamily="17" charset="-128"/>
              <a:cs typeface="メイリオ" panose="020B0604030504040204" pitchFamily="50" charset="-128"/>
            </a:endParaRPr>
          </a:p>
        </p:txBody>
      </p:sp>
      <p:graphicFrame>
        <p:nvGraphicFramePr>
          <p:cNvPr id="24" name="グラフ 2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35557525"/>
              </p:ext>
            </p:extLst>
          </p:nvPr>
        </p:nvGraphicFramePr>
        <p:xfrm>
          <a:off x="5481785" y="25571"/>
          <a:ext cx="3554712" cy="221762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27" name="グラフ 2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83176930"/>
              </p:ext>
            </p:extLst>
          </p:nvPr>
        </p:nvGraphicFramePr>
        <p:xfrm>
          <a:off x="5481784" y="2298094"/>
          <a:ext cx="3554713" cy="22130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28" name="グラフ 2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61632352"/>
              </p:ext>
            </p:extLst>
          </p:nvPr>
        </p:nvGraphicFramePr>
        <p:xfrm>
          <a:off x="5481783" y="4571117"/>
          <a:ext cx="3554713" cy="220802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14301759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正方形/長方形 12"/>
          <p:cNvSpPr/>
          <p:nvPr/>
        </p:nvSpPr>
        <p:spPr>
          <a:xfrm>
            <a:off x="526455" y="2647469"/>
            <a:ext cx="8483737" cy="728686"/>
          </a:xfrm>
          <a:prstGeom prst="rect">
            <a:avLst/>
          </a:prstGeom>
          <a:noFill/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ja-JP" altLang="en-US" sz="1400" dirty="0" smtClean="0">
                <a:solidFill>
                  <a:schemeClr val="tx1"/>
                </a:solidFill>
                <a:latin typeface="ＭＳ 明朝" panose="02020609040205080304" pitchFamily="17" charset="-128"/>
                <a:ea typeface="ＭＳ 明朝" panose="02020609040205080304" pitchFamily="17" charset="-128"/>
                <a:cs typeface="メイリオ" panose="020B0604030504040204" pitchFamily="50" charset="-128"/>
              </a:rPr>
              <a:t>○　都立（総合）精神保健福祉センターにおけるアルコール関連相談件数は、平成</a:t>
            </a:r>
            <a:r>
              <a:rPr lang="en-US" altLang="ja-JP" sz="1400" dirty="0" smtClean="0">
                <a:solidFill>
                  <a:schemeClr val="tx1"/>
                </a:solidFill>
                <a:latin typeface="ＭＳ 明朝" panose="02020609040205080304" pitchFamily="17" charset="-128"/>
                <a:ea typeface="ＭＳ 明朝" panose="02020609040205080304" pitchFamily="17" charset="-128"/>
                <a:cs typeface="メイリオ" panose="020B0604030504040204" pitchFamily="50" charset="-128"/>
              </a:rPr>
              <a:t>30</a:t>
            </a:r>
            <a:r>
              <a:rPr lang="ja-JP" altLang="en-US" sz="1400" dirty="0" smtClean="0">
                <a:solidFill>
                  <a:schemeClr val="tx1"/>
                </a:solidFill>
                <a:latin typeface="ＭＳ 明朝" panose="02020609040205080304" pitchFamily="17" charset="-128"/>
                <a:ea typeface="ＭＳ 明朝" panose="02020609040205080304" pitchFamily="17" charset="-128"/>
                <a:cs typeface="メイリオ" panose="020B0604030504040204" pitchFamily="50" charset="-128"/>
              </a:rPr>
              <a:t>年度</a:t>
            </a:r>
            <a:r>
              <a:rPr lang="ja-JP" altLang="en-US" sz="1400" dirty="0">
                <a:solidFill>
                  <a:schemeClr val="tx1"/>
                </a:solidFill>
                <a:latin typeface="ＭＳ 明朝" panose="02020609040205080304" pitchFamily="17" charset="-128"/>
                <a:ea typeface="ＭＳ 明朝" panose="02020609040205080304" pitchFamily="17" charset="-128"/>
                <a:cs typeface="メイリオ" panose="020B0604030504040204" pitchFamily="50" charset="-128"/>
              </a:rPr>
              <a:t>以降</a:t>
            </a:r>
            <a:r>
              <a:rPr lang="ja-JP" altLang="en-US" sz="1400" dirty="0" smtClean="0">
                <a:solidFill>
                  <a:schemeClr val="tx1"/>
                </a:solidFill>
                <a:latin typeface="ＭＳ 明朝" panose="02020609040205080304" pitchFamily="17" charset="-128"/>
                <a:ea typeface="ＭＳ 明朝" panose="02020609040205080304" pitchFamily="17" charset="-128"/>
                <a:cs typeface="メイリオ" panose="020B0604030504040204" pitchFamily="50" charset="-128"/>
              </a:rPr>
              <a:t>は３千件　　</a:t>
            </a:r>
            <a:endParaRPr lang="en-US" altLang="ja-JP" sz="1400" dirty="0" smtClean="0">
              <a:solidFill>
                <a:schemeClr val="tx1"/>
              </a:solidFill>
              <a:latin typeface="ＭＳ 明朝" panose="02020609040205080304" pitchFamily="17" charset="-128"/>
              <a:ea typeface="ＭＳ 明朝" panose="02020609040205080304" pitchFamily="17" charset="-128"/>
              <a:cs typeface="メイリオ" panose="020B0604030504040204" pitchFamily="50" charset="-128"/>
            </a:endParaRPr>
          </a:p>
          <a:p>
            <a:r>
              <a:rPr lang="ja-JP" altLang="en-US" sz="1400" dirty="0">
                <a:solidFill>
                  <a:schemeClr val="tx1"/>
                </a:solidFill>
                <a:latin typeface="ＭＳ 明朝" panose="02020609040205080304" pitchFamily="17" charset="-128"/>
                <a:ea typeface="ＭＳ 明朝" panose="02020609040205080304" pitchFamily="17" charset="-128"/>
                <a:cs typeface="メイリオ" panose="020B0604030504040204" pitchFamily="50" charset="-128"/>
              </a:rPr>
              <a:t>　</a:t>
            </a:r>
            <a:r>
              <a:rPr lang="ja-JP" altLang="en-US" sz="1400" dirty="0" smtClean="0">
                <a:solidFill>
                  <a:schemeClr val="tx1"/>
                </a:solidFill>
                <a:latin typeface="ＭＳ 明朝" panose="02020609040205080304" pitchFamily="17" charset="-128"/>
                <a:ea typeface="ＭＳ 明朝" panose="02020609040205080304" pitchFamily="17" charset="-128"/>
                <a:cs typeface="メイリオ" panose="020B0604030504040204" pitchFamily="50" charset="-128"/>
              </a:rPr>
              <a:t>　程度で推移しているが、アルコール相談件数は逓減傾向</a:t>
            </a:r>
            <a:endParaRPr lang="en-US" altLang="ja-JP" sz="1400" dirty="0" smtClean="0">
              <a:solidFill>
                <a:schemeClr val="tx1"/>
              </a:solidFill>
              <a:latin typeface="ＭＳ 明朝" panose="02020609040205080304" pitchFamily="17" charset="-128"/>
              <a:ea typeface="ＭＳ 明朝" panose="02020609040205080304" pitchFamily="17" charset="-128"/>
              <a:cs typeface="メイリオ" panose="020B0604030504040204" pitchFamily="50" charset="-128"/>
            </a:endParaRPr>
          </a:p>
        </p:txBody>
      </p:sp>
      <p:sp>
        <p:nvSpPr>
          <p:cNvPr id="19" name="角丸四角形 18"/>
          <p:cNvSpPr/>
          <p:nvPr/>
        </p:nvSpPr>
        <p:spPr>
          <a:xfrm>
            <a:off x="179512" y="44623"/>
            <a:ext cx="3025289" cy="360000"/>
          </a:xfrm>
          <a:prstGeom prst="round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200" b="1" dirty="0" smtClean="0">
                <a:solidFill>
                  <a:schemeClr val="bg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メイリオ" panose="020B0604030504040204" pitchFamily="50" charset="-128"/>
              </a:rPr>
              <a:t>アルコールによる</a:t>
            </a:r>
            <a:r>
              <a:rPr lang="ja-JP" altLang="en-US" sz="1200" b="1" dirty="0" smtClean="0">
                <a:solidFill>
                  <a:schemeClr val="bg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メイリオ" panose="020B0604030504040204" pitchFamily="50" charset="-128"/>
              </a:rPr>
              <a:t>健康障害等の状況</a:t>
            </a:r>
            <a:endParaRPr kumimoji="1" lang="en-US" altLang="ja-JP" sz="1200" b="1" dirty="0" smtClean="0">
              <a:solidFill>
                <a:schemeClr val="bg1"/>
              </a:solidFill>
              <a:latin typeface="ＭＳ ゴシック" panose="020B0609070205080204" pitchFamily="49" charset="-128"/>
              <a:ea typeface="ＭＳ ゴシック" panose="020B0609070205080204" pitchFamily="49" charset="-128"/>
              <a:cs typeface="メイリオ" panose="020B0604030504040204" pitchFamily="50" charset="-128"/>
            </a:endParaRPr>
          </a:p>
        </p:txBody>
      </p:sp>
      <p:sp>
        <p:nvSpPr>
          <p:cNvPr id="21" name="正方形/長方形 20"/>
          <p:cNvSpPr/>
          <p:nvPr/>
        </p:nvSpPr>
        <p:spPr>
          <a:xfrm>
            <a:off x="523366" y="548680"/>
            <a:ext cx="8620634" cy="686531"/>
          </a:xfrm>
          <a:prstGeom prst="rect">
            <a:avLst/>
          </a:prstGeom>
          <a:noFill/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ja-JP" altLang="en-US" sz="1400" dirty="0" smtClean="0">
                <a:solidFill>
                  <a:schemeClr val="tx1"/>
                </a:solidFill>
                <a:latin typeface="ＭＳ 明朝" panose="02020609040205080304" pitchFamily="17" charset="-128"/>
                <a:ea typeface="ＭＳ 明朝" panose="02020609040205080304" pitchFamily="17" charset="-128"/>
                <a:cs typeface="メイリオ" panose="020B0604030504040204" pitchFamily="50" charset="-128"/>
              </a:rPr>
              <a:t>○　</a:t>
            </a:r>
            <a:r>
              <a:rPr lang="ja-JP" altLang="en-US" sz="1400" dirty="0">
                <a:solidFill>
                  <a:schemeClr val="tx1"/>
                </a:solidFill>
                <a:latin typeface="ＭＳ 明朝" panose="02020609040205080304" pitchFamily="17" charset="-128"/>
                <a:ea typeface="ＭＳ 明朝" panose="02020609040205080304" pitchFamily="17" charset="-128"/>
                <a:cs typeface="メイリオ" panose="020B0604030504040204" pitchFamily="50" charset="-128"/>
              </a:rPr>
              <a:t>都内</a:t>
            </a:r>
            <a:r>
              <a:rPr lang="ja-JP" altLang="en-US" sz="1400" dirty="0" smtClean="0">
                <a:solidFill>
                  <a:schemeClr val="tx1"/>
                </a:solidFill>
                <a:latin typeface="ＭＳ 明朝" panose="02020609040205080304" pitchFamily="17" charset="-128"/>
                <a:ea typeface="ＭＳ 明朝" panose="02020609040205080304" pitchFamily="17" charset="-128"/>
                <a:cs typeface="メイリオ" panose="020B0604030504040204" pitchFamily="50" charset="-128"/>
              </a:rPr>
              <a:t>の保健所におけるアルコール関連相談件数は、年度によって増減はあるが、おおむね年間３～４</a:t>
            </a:r>
            <a:endParaRPr lang="en-US" altLang="ja-JP" sz="1400" dirty="0" smtClean="0">
              <a:solidFill>
                <a:schemeClr val="tx1"/>
              </a:solidFill>
              <a:latin typeface="ＭＳ 明朝" panose="02020609040205080304" pitchFamily="17" charset="-128"/>
              <a:ea typeface="ＭＳ 明朝" panose="02020609040205080304" pitchFamily="17" charset="-128"/>
              <a:cs typeface="メイリオ" panose="020B0604030504040204" pitchFamily="50" charset="-128"/>
            </a:endParaRPr>
          </a:p>
          <a:p>
            <a:r>
              <a:rPr lang="ja-JP" altLang="en-US" sz="1400" dirty="0">
                <a:solidFill>
                  <a:schemeClr val="tx1"/>
                </a:solidFill>
                <a:latin typeface="ＭＳ 明朝" panose="02020609040205080304" pitchFamily="17" charset="-128"/>
                <a:ea typeface="ＭＳ 明朝" panose="02020609040205080304" pitchFamily="17" charset="-128"/>
                <a:cs typeface="メイリオ" panose="020B0604030504040204" pitchFamily="50" charset="-128"/>
              </a:rPr>
              <a:t>　</a:t>
            </a:r>
            <a:r>
              <a:rPr lang="ja-JP" altLang="en-US" sz="1400" dirty="0" smtClean="0">
                <a:solidFill>
                  <a:schemeClr val="tx1"/>
                </a:solidFill>
                <a:latin typeface="ＭＳ 明朝" panose="02020609040205080304" pitchFamily="17" charset="-128"/>
                <a:ea typeface="ＭＳ 明朝" panose="02020609040205080304" pitchFamily="17" charset="-128"/>
                <a:cs typeface="メイリオ" panose="020B0604030504040204" pitchFamily="50" charset="-128"/>
              </a:rPr>
              <a:t>　千件の間で推移</a:t>
            </a:r>
            <a:endParaRPr lang="en-US" altLang="ja-JP" sz="1400" dirty="0" smtClean="0">
              <a:solidFill>
                <a:schemeClr val="tx1"/>
              </a:solidFill>
              <a:latin typeface="ＭＳ 明朝" panose="02020609040205080304" pitchFamily="17" charset="-128"/>
              <a:ea typeface="ＭＳ 明朝" panose="02020609040205080304" pitchFamily="17" charset="-128"/>
              <a:cs typeface="メイリオ" panose="020B0604030504040204" pitchFamily="50" charset="-128"/>
            </a:endParaRPr>
          </a:p>
        </p:txBody>
      </p:sp>
      <p:sp>
        <p:nvSpPr>
          <p:cNvPr id="8" name="正方形/長方形 7"/>
          <p:cNvSpPr/>
          <p:nvPr/>
        </p:nvSpPr>
        <p:spPr>
          <a:xfrm>
            <a:off x="251520" y="260648"/>
            <a:ext cx="2953281" cy="44870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400" b="1" dirty="0" smtClean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メイリオ" panose="020B0604030504040204" pitchFamily="50" charset="-128"/>
              </a:rPr>
              <a:t>（１）保健所の相談状況</a:t>
            </a:r>
            <a:endParaRPr kumimoji="1" lang="ja-JP" altLang="en-US" sz="1400" b="1" dirty="0">
              <a:solidFill>
                <a:schemeClr val="tx1"/>
              </a:solidFill>
              <a:latin typeface="ＭＳ ゴシック" panose="020B0609070205080204" pitchFamily="49" charset="-128"/>
              <a:ea typeface="ＭＳ ゴシック" panose="020B0609070205080204" pitchFamily="49" charset="-128"/>
              <a:cs typeface="メイリオ" panose="020B0604030504040204" pitchFamily="50" charset="-128"/>
            </a:endParaRPr>
          </a:p>
        </p:txBody>
      </p:sp>
      <p:sp>
        <p:nvSpPr>
          <p:cNvPr id="9" name="正方形/長方形 8"/>
          <p:cNvSpPr/>
          <p:nvPr/>
        </p:nvSpPr>
        <p:spPr>
          <a:xfrm>
            <a:off x="231158" y="2384989"/>
            <a:ext cx="5290879" cy="44870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400" b="1" dirty="0" smtClean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メイリオ" panose="020B0604030504040204" pitchFamily="50" charset="-128"/>
              </a:rPr>
              <a:t>（２）精神保健福祉センターの相談状況</a:t>
            </a:r>
            <a:endParaRPr kumimoji="1" lang="ja-JP" altLang="en-US" sz="1400" b="1" dirty="0">
              <a:solidFill>
                <a:schemeClr val="tx1"/>
              </a:solidFill>
              <a:latin typeface="ＭＳ ゴシック" panose="020B0609070205080204" pitchFamily="49" charset="-128"/>
              <a:ea typeface="ＭＳ ゴシック" panose="020B0609070205080204" pitchFamily="49" charset="-128"/>
              <a:cs typeface="メイリオ" panose="020B0604030504040204" pitchFamily="50" charset="-128"/>
            </a:endParaRPr>
          </a:p>
        </p:txBody>
      </p:sp>
      <p:graphicFrame>
        <p:nvGraphicFramePr>
          <p:cNvPr id="10" name="表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93546243"/>
              </p:ext>
            </p:extLst>
          </p:nvPr>
        </p:nvGraphicFramePr>
        <p:xfrm>
          <a:off x="375257" y="3141242"/>
          <a:ext cx="8634935" cy="9513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9053">
                  <a:extLst>
                    <a:ext uri="{9D8B030D-6E8A-4147-A177-3AD203B41FA5}">
                      <a16:colId xmlns:a16="http://schemas.microsoft.com/office/drawing/2014/main" val="1062201346"/>
                    </a:ext>
                  </a:extLst>
                </a:gridCol>
                <a:gridCol w="1695442">
                  <a:extLst>
                    <a:ext uri="{9D8B030D-6E8A-4147-A177-3AD203B41FA5}">
                      <a16:colId xmlns:a16="http://schemas.microsoft.com/office/drawing/2014/main" val="913484133"/>
                    </a:ext>
                  </a:extLst>
                </a:gridCol>
                <a:gridCol w="833805">
                  <a:extLst>
                    <a:ext uri="{9D8B030D-6E8A-4147-A177-3AD203B41FA5}">
                      <a16:colId xmlns:a16="http://schemas.microsoft.com/office/drawing/2014/main" val="2924401110"/>
                    </a:ext>
                  </a:extLst>
                </a:gridCol>
                <a:gridCol w="833805">
                  <a:extLst>
                    <a:ext uri="{9D8B030D-6E8A-4147-A177-3AD203B41FA5}">
                      <a16:colId xmlns:a16="http://schemas.microsoft.com/office/drawing/2014/main" val="2967385905"/>
                    </a:ext>
                  </a:extLst>
                </a:gridCol>
                <a:gridCol w="833805">
                  <a:extLst>
                    <a:ext uri="{9D8B030D-6E8A-4147-A177-3AD203B41FA5}">
                      <a16:colId xmlns:a16="http://schemas.microsoft.com/office/drawing/2014/main" val="2700076314"/>
                    </a:ext>
                  </a:extLst>
                </a:gridCol>
                <a:gridCol w="833805">
                  <a:extLst>
                    <a:ext uri="{9D8B030D-6E8A-4147-A177-3AD203B41FA5}">
                      <a16:colId xmlns:a16="http://schemas.microsoft.com/office/drawing/2014/main" val="3826686369"/>
                    </a:ext>
                  </a:extLst>
                </a:gridCol>
                <a:gridCol w="833805">
                  <a:extLst>
                    <a:ext uri="{9D8B030D-6E8A-4147-A177-3AD203B41FA5}">
                      <a16:colId xmlns:a16="http://schemas.microsoft.com/office/drawing/2014/main" val="4258056631"/>
                    </a:ext>
                  </a:extLst>
                </a:gridCol>
                <a:gridCol w="833805">
                  <a:extLst>
                    <a:ext uri="{9D8B030D-6E8A-4147-A177-3AD203B41FA5}">
                      <a16:colId xmlns:a16="http://schemas.microsoft.com/office/drawing/2014/main" val="2471421284"/>
                    </a:ext>
                  </a:extLst>
                </a:gridCol>
                <a:gridCol w="833805">
                  <a:extLst>
                    <a:ext uri="{9D8B030D-6E8A-4147-A177-3AD203B41FA5}">
                      <a16:colId xmlns:a16="http://schemas.microsoft.com/office/drawing/2014/main" val="3614379849"/>
                    </a:ext>
                  </a:extLst>
                </a:gridCol>
                <a:gridCol w="833805">
                  <a:extLst>
                    <a:ext uri="{9D8B030D-6E8A-4147-A177-3AD203B41FA5}">
                      <a16:colId xmlns:a16="http://schemas.microsoft.com/office/drawing/2014/main" val="89329129"/>
                    </a:ext>
                  </a:extLst>
                </a:gridCol>
              </a:tblGrid>
              <a:tr h="212915">
                <a:tc gridSpan="2">
                  <a:txBody>
                    <a:bodyPr/>
                    <a:lstStyle/>
                    <a:p>
                      <a:pPr algn="ctr"/>
                      <a:r>
                        <a:rPr kumimoji="1" lang="ja-JP" altLang="en-US" sz="900" dirty="0" smtClean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データ項目</a:t>
                      </a:r>
                      <a:endParaRPr kumimoji="1" lang="ja-JP" altLang="en-US" sz="900" dirty="0"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9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dirty="0" smtClean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平成</a:t>
                      </a:r>
                      <a:r>
                        <a:rPr kumimoji="1" lang="en-US" altLang="ja-JP" sz="900" dirty="0" smtClean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26</a:t>
                      </a:r>
                      <a:r>
                        <a:rPr kumimoji="1" lang="ja-JP" altLang="en-US" sz="900" dirty="0" smtClean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年度</a:t>
                      </a:r>
                      <a:endParaRPr kumimoji="1" lang="ja-JP" altLang="en-US" sz="900" dirty="0"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dirty="0" smtClean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平成</a:t>
                      </a:r>
                      <a:r>
                        <a:rPr kumimoji="1" lang="en-US" altLang="ja-JP" sz="900" dirty="0" smtClean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27</a:t>
                      </a:r>
                      <a:r>
                        <a:rPr kumimoji="1" lang="ja-JP" altLang="en-US" sz="900" dirty="0" smtClean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年度</a:t>
                      </a:r>
                      <a:endParaRPr kumimoji="1" lang="ja-JP" altLang="en-US" sz="900" dirty="0"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dirty="0" smtClean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平成</a:t>
                      </a:r>
                      <a:r>
                        <a:rPr kumimoji="1" lang="en-US" altLang="ja-JP" sz="900" dirty="0" smtClean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28</a:t>
                      </a:r>
                      <a:r>
                        <a:rPr kumimoji="1" lang="ja-JP" altLang="en-US" sz="900" dirty="0" smtClean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年度</a:t>
                      </a:r>
                      <a:endParaRPr kumimoji="1" lang="ja-JP" altLang="en-US" sz="900" dirty="0"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dirty="0" smtClean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平成</a:t>
                      </a:r>
                      <a:r>
                        <a:rPr kumimoji="1" lang="en-US" altLang="ja-JP" sz="900" dirty="0" smtClean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29</a:t>
                      </a:r>
                      <a:r>
                        <a:rPr kumimoji="1" lang="ja-JP" altLang="en-US" sz="900" dirty="0" smtClean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年度</a:t>
                      </a:r>
                      <a:endParaRPr kumimoji="1" lang="ja-JP" altLang="en-US" sz="900" dirty="0"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dirty="0" smtClean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平成</a:t>
                      </a:r>
                      <a:r>
                        <a:rPr kumimoji="1" lang="en-US" altLang="ja-JP" sz="900" dirty="0" smtClean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30</a:t>
                      </a:r>
                      <a:r>
                        <a:rPr kumimoji="1" lang="ja-JP" altLang="en-US" sz="900" dirty="0" smtClean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年度</a:t>
                      </a:r>
                      <a:endParaRPr kumimoji="1" lang="ja-JP" altLang="en-US" sz="900" dirty="0"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dirty="0" smtClean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令和元年度</a:t>
                      </a:r>
                      <a:endParaRPr kumimoji="1" lang="ja-JP" altLang="en-US" sz="900" dirty="0"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dirty="0" smtClean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令和２年度</a:t>
                      </a:r>
                      <a:endParaRPr kumimoji="1" lang="en-US" altLang="ja-JP" sz="900" dirty="0" smtClean="0"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dirty="0" smtClean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令和３年度</a:t>
                      </a:r>
                      <a:endParaRPr kumimoji="1" lang="en-US" altLang="ja-JP" sz="900" dirty="0" smtClean="0"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00516786"/>
                  </a:ext>
                </a:extLst>
              </a:tr>
              <a:tr h="418408">
                <a:tc gridSpan="2">
                  <a:txBody>
                    <a:bodyPr/>
                    <a:lstStyle/>
                    <a:p>
                      <a:pPr algn="l"/>
                      <a:r>
                        <a:rPr kumimoji="1" lang="ja-JP" altLang="en-US" sz="900" dirty="0" smtClean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精神保健福祉センターにおけるアルコール関連相談件数（</a:t>
                      </a:r>
                      <a:r>
                        <a:rPr kumimoji="1" lang="en-US" altLang="ja-JP" sz="900" dirty="0" smtClean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※</a:t>
                      </a:r>
                      <a:r>
                        <a:rPr kumimoji="1" lang="ja-JP" altLang="en-US" sz="900" dirty="0" smtClean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）</a:t>
                      </a:r>
                      <a:endParaRPr kumimoji="1" lang="ja-JP" altLang="en-US" sz="90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/>
                      <a:endParaRPr kumimoji="1" lang="ja-JP" altLang="en-US" sz="9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00" dirty="0" smtClean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2,157</a:t>
                      </a:r>
                      <a:endParaRPr kumimoji="1" lang="ja-JP" altLang="en-US" sz="100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00" dirty="0" smtClean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2,092</a:t>
                      </a:r>
                      <a:endParaRPr kumimoji="1" lang="ja-JP" altLang="en-US" sz="100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00" dirty="0" smtClean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2,005</a:t>
                      </a:r>
                      <a:endParaRPr kumimoji="1" lang="ja-JP" altLang="en-US" sz="100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00" dirty="0" smtClean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2,210</a:t>
                      </a:r>
                      <a:endParaRPr kumimoji="1" lang="ja-JP" altLang="en-US" sz="100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00" dirty="0" smtClean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3,012</a:t>
                      </a:r>
                      <a:endParaRPr kumimoji="1" lang="ja-JP" altLang="en-US" sz="100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00" dirty="0" smtClean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2,727</a:t>
                      </a:r>
                      <a:endParaRPr kumimoji="1" lang="ja-JP" altLang="en-US" sz="100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00" dirty="0" smtClean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2,785</a:t>
                      </a:r>
                      <a:endParaRPr kumimoji="1" lang="ja-JP" altLang="en-US" sz="100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00" dirty="0" smtClean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2,594</a:t>
                      </a:r>
                      <a:endParaRPr kumimoji="1" lang="ja-JP" altLang="en-US" sz="100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71103618"/>
                  </a:ext>
                </a:extLst>
              </a:tr>
              <a:tr h="304296">
                <a:tc>
                  <a:txBody>
                    <a:bodyPr/>
                    <a:lstStyle/>
                    <a:p>
                      <a:pPr algn="l"/>
                      <a:endParaRPr kumimoji="1" lang="ja-JP" altLang="en-US" sz="9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900" dirty="0" smtClean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うちアルコール相談のみ</a:t>
                      </a:r>
                      <a:endParaRPr kumimoji="1" lang="ja-JP" altLang="en-US" sz="90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00" dirty="0" smtClean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―</a:t>
                      </a:r>
                      <a:endParaRPr kumimoji="1" lang="ja-JP" altLang="en-US" sz="100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00" dirty="0" smtClean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―</a:t>
                      </a:r>
                      <a:endParaRPr kumimoji="1" lang="ja-JP" altLang="en-US" sz="100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00" dirty="0" smtClean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―</a:t>
                      </a:r>
                      <a:endParaRPr kumimoji="1" lang="ja-JP" altLang="en-US" sz="100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00" dirty="0" smtClean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―</a:t>
                      </a:r>
                      <a:endParaRPr kumimoji="1" lang="ja-JP" altLang="en-US" sz="100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00" dirty="0" smtClean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1,554</a:t>
                      </a:r>
                      <a:endParaRPr kumimoji="1" lang="ja-JP" altLang="en-US" sz="100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00" dirty="0" smtClean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1,209</a:t>
                      </a:r>
                      <a:endParaRPr kumimoji="1" lang="ja-JP" altLang="en-US" sz="100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00" dirty="0" smtClean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1,115</a:t>
                      </a:r>
                      <a:endParaRPr kumimoji="1" lang="ja-JP" altLang="en-US" sz="100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00" dirty="0" smtClean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922</a:t>
                      </a:r>
                      <a:endParaRPr kumimoji="1" lang="ja-JP" altLang="en-US" sz="100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10462070"/>
                  </a:ext>
                </a:extLst>
              </a:tr>
            </a:tbl>
          </a:graphicData>
        </a:graphic>
      </p:graphicFrame>
      <p:sp>
        <p:nvSpPr>
          <p:cNvPr id="11" name="正方形/長方形 10"/>
          <p:cNvSpPr/>
          <p:nvPr/>
        </p:nvSpPr>
        <p:spPr>
          <a:xfrm>
            <a:off x="8291913" y="2890338"/>
            <a:ext cx="1187624" cy="29848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1000" dirty="0" smtClean="0">
                <a:solidFill>
                  <a:schemeClr val="tx1"/>
                </a:solidFill>
                <a:latin typeface="ＭＳ 明朝" panose="02020609040205080304" pitchFamily="17" charset="-128"/>
                <a:ea typeface="ＭＳ 明朝" panose="02020609040205080304" pitchFamily="17" charset="-128"/>
                <a:cs typeface="メイリオ" panose="020B0604030504040204" pitchFamily="50" charset="-128"/>
              </a:rPr>
              <a:t>（単位：件）</a:t>
            </a:r>
            <a:endParaRPr kumimoji="1" lang="ja-JP" altLang="en-US" sz="1000" dirty="0">
              <a:solidFill>
                <a:schemeClr val="tx1"/>
              </a:solidFill>
              <a:latin typeface="ＭＳ 明朝" panose="02020609040205080304" pitchFamily="17" charset="-128"/>
              <a:ea typeface="ＭＳ 明朝" panose="02020609040205080304" pitchFamily="17" charset="-128"/>
              <a:cs typeface="メイリオ" panose="020B0604030504040204" pitchFamily="50" charset="-128"/>
            </a:endParaRPr>
          </a:p>
        </p:txBody>
      </p:sp>
      <p:sp>
        <p:nvSpPr>
          <p:cNvPr id="12" name="正方形/長方形 11"/>
          <p:cNvSpPr/>
          <p:nvPr/>
        </p:nvSpPr>
        <p:spPr>
          <a:xfrm>
            <a:off x="291378" y="4066488"/>
            <a:ext cx="7848872" cy="753833"/>
          </a:xfrm>
          <a:prstGeom prst="rect">
            <a:avLst/>
          </a:prstGeom>
          <a:noFill/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altLang="ja-JP" sz="1000" dirty="0" smtClean="0">
                <a:solidFill>
                  <a:schemeClr val="tx1"/>
                </a:solidFill>
                <a:latin typeface="ＭＳ 明朝" panose="02020609040205080304" pitchFamily="17" charset="-128"/>
                <a:ea typeface="ＭＳ 明朝" panose="02020609040205080304" pitchFamily="17" charset="-128"/>
                <a:cs typeface="メイリオ" panose="020B0604030504040204" pitchFamily="50" charset="-128"/>
              </a:rPr>
              <a:t>※</a:t>
            </a:r>
            <a:r>
              <a:rPr lang="ja-JP" altLang="en-US" sz="1000" dirty="0" smtClean="0">
                <a:solidFill>
                  <a:schemeClr val="tx1"/>
                </a:solidFill>
                <a:latin typeface="ＭＳ 明朝" panose="02020609040205080304" pitchFamily="17" charset="-128"/>
                <a:ea typeface="ＭＳ 明朝" panose="02020609040205080304" pitchFamily="17" charset="-128"/>
                <a:cs typeface="メイリオ" panose="020B0604030504040204" pitchFamily="50" charset="-128"/>
              </a:rPr>
              <a:t>　都立（総合）精神保健福祉センターにおけるアルコール関連（ギャンブル等その他の嗜癖を含む）の相談件数</a:t>
            </a:r>
            <a:endParaRPr lang="en-US" altLang="ja-JP" sz="1000" dirty="0" smtClean="0">
              <a:solidFill>
                <a:schemeClr val="tx1"/>
              </a:solidFill>
              <a:latin typeface="ＭＳ 明朝" panose="02020609040205080304" pitchFamily="17" charset="-128"/>
              <a:ea typeface="ＭＳ 明朝" panose="02020609040205080304" pitchFamily="17" charset="-128"/>
              <a:cs typeface="メイリオ" panose="020B0604030504040204" pitchFamily="50" charset="-128"/>
            </a:endParaRPr>
          </a:p>
          <a:p>
            <a:r>
              <a:rPr lang="ja-JP" altLang="en-US" sz="1000" dirty="0" smtClean="0">
                <a:solidFill>
                  <a:schemeClr val="tx1"/>
                </a:solidFill>
                <a:latin typeface="ＭＳ 明朝" panose="02020609040205080304" pitchFamily="17" charset="-128"/>
                <a:ea typeface="ＭＳ 明朝" panose="02020609040205080304" pitchFamily="17" charset="-128"/>
                <a:cs typeface="メイリオ" panose="020B0604030504040204" pitchFamily="50" charset="-128"/>
              </a:rPr>
              <a:t>資料：東京都福祉保健局障害者施策推進部調べ</a:t>
            </a:r>
            <a:endParaRPr lang="en-US" altLang="ja-JP" sz="1000" dirty="0" smtClean="0">
              <a:solidFill>
                <a:schemeClr val="tx1"/>
              </a:solidFill>
              <a:latin typeface="ＭＳ 明朝" panose="02020609040205080304" pitchFamily="17" charset="-128"/>
              <a:ea typeface="ＭＳ 明朝" panose="02020609040205080304" pitchFamily="17" charset="-128"/>
              <a:cs typeface="メイリオ" panose="020B0604030504040204" pitchFamily="50" charset="-128"/>
            </a:endParaRPr>
          </a:p>
        </p:txBody>
      </p:sp>
      <p:graphicFrame>
        <p:nvGraphicFramePr>
          <p:cNvPr id="17" name="表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90386852"/>
              </p:ext>
            </p:extLst>
          </p:nvPr>
        </p:nvGraphicFramePr>
        <p:xfrm>
          <a:off x="375256" y="1093313"/>
          <a:ext cx="8618317" cy="97139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6216">
                  <a:extLst>
                    <a:ext uri="{9D8B030D-6E8A-4147-A177-3AD203B41FA5}">
                      <a16:colId xmlns:a16="http://schemas.microsoft.com/office/drawing/2014/main" val="913484133"/>
                    </a:ext>
                  </a:extLst>
                </a:gridCol>
                <a:gridCol w="765109">
                  <a:extLst>
                    <a:ext uri="{9D8B030D-6E8A-4147-A177-3AD203B41FA5}">
                      <a16:colId xmlns:a16="http://schemas.microsoft.com/office/drawing/2014/main" val="3962870357"/>
                    </a:ext>
                  </a:extLst>
                </a:gridCol>
                <a:gridCol w="867124">
                  <a:extLst>
                    <a:ext uri="{9D8B030D-6E8A-4147-A177-3AD203B41FA5}">
                      <a16:colId xmlns:a16="http://schemas.microsoft.com/office/drawing/2014/main" val="2307270609"/>
                    </a:ext>
                  </a:extLst>
                </a:gridCol>
                <a:gridCol w="867124">
                  <a:extLst>
                    <a:ext uri="{9D8B030D-6E8A-4147-A177-3AD203B41FA5}">
                      <a16:colId xmlns:a16="http://schemas.microsoft.com/office/drawing/2014/main" val="508056733"/>
                    </a:ext>
                  </a:extLst>
                </a:gridCol>
                <a:gridCol w="867124">
                  <a:extLst>
                    <a:ext uri="{9D8B030D-6E8A-4147-A177-3AD203B41FA5}">
                      <a16:colId xmlns:a16="http://schemas.microsoft.com/office/drawing/2014/main" val="1129298295"/>
                    </a:ext>
                  </a:extLst>
                </a:gridCol>
                <a:gridCol w="867124">
                  <a:extLst>
                    <a:ext uri="{9D8B030D-6E8A-4147-A177-3AD203B41FA5}">
                      <a16:colId xmlns:a16="http://schemas.microsoft.com/office/drawing/2014/main" val="215612757"/>
                    </a:ext>
                  </a:extLst>
                </a:gridCol>
                <a:gridCol w="867124">
                  <a:extLst>
                    <a:ext uri="{9D8B030D-6E8A-4147-A177-3AD203B41FA5}">
                      <a16:colId xmlns:a16="http://schemas.microsoft.com/office/drawing/2014/main" val="418751649"/>
                    </a:ext>
                  </a:extLst>
                </a:gridCol>
                <a:gridCol w="867124">
                  <a:extLst>
                    <a:ext uri="{9D8B030D-6E8A-4147-A177-3AD203B41FA5}">
                      <a16:colId xmlns:a16="http://schemas.microsoft.com/office/drawing/2014/main" val="2744123876"/>
                    </a:ext>
                  </a:extLst>
                </a:gridCol>
                <a:gridCol w="867124">
                  <a:extLst>
                    <a:ext uri="{9D8B030D-6E8A-4147-A177-3AD203B41FA5}">
                      <a16:colId xmlns:a16="http://schemas.microsoft.com/office/drawing/2014/main" val="2924401110"/>
                    </a:ext>
                  </a:extLst>
                </a:gridCol>
                <a:gridCol w="867124">
                  <a:extLst>
                    <a:ext uri="{9D8B030D-6E8A-4147-A177-3AD203B41FA5}">
                      <a16:colId xmlns:a16="http://schemas.microsoft.com/office/drawing/2014/main" val="4123422391"/>
                    </a:ext>
                  </a:extLst>
                </a:gridCol>
              </a:tblGrid>
              <a:tr h="239874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dirty="0" smtClean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データ項目</a:t>
                      </a:r>
                      <a:endParaRPr kumimoji="1" lang="ja-JP" altLang="en-US" sz="900" dirty="0"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dirty="0" smtClean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地区</a:t>
                      </a:r>
                      <a:endParaRPr kumimoji="1" lang="ja-JP" altLang="en-US" sz="900" dirty="0"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dirty="0" smtClean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平成</a:t>
                      </a:r>
                      <a:r>
                        <a:rPr kumimoji="1" lang="en-US" altLang="ja-JP" sz="900" dirty="0" smtClean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25</a:t>
                      </a:r>
                      <a:r>
                        <a:rPr kumimoji="1" lang="ja-JP" altLang="en-US" sz="900" dirty="0" smtClean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年度</a:t>
                      </a:r>
                      <a:endParaRPr kumimoji="1" lang="ja-JP" altLang="en-US" sz="900" dirty="0"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dirty="0" smtClean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平成</a:t>
                      </a:r>
                      <a:r>
                        <a:rPr kumimoji="1" lang="en-US" altLang="ja-JP" sz="900" dirty="0" smtClean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26</a:t>
                      </a:r>
                      <a:r>
                        <a:rPr kumimoji="1" lang="ja-JP" altLang="en-US" sz="900" dirty="0" smtClean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年度</a:t>
                      </a:r>
                      <a:endParaRPr kumimoji="1" lang="ja-JP" altLang="en-US" sz="900" dirty="0"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dirty="0" smtClean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平成</a:t>
                      </a:r>
                      <a:r>
                        <a:rPr kumimoji="1" lang="en-US" altLang="ja-JP" sz="900" dirty="0" smtClean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27</a:t>
                      </a:r>
                      <a:r>
                        <a:rPr kumimoji="1" lang="ja-JP" altLang="en-US" sz="900" dirty="0" smtClean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年度</a:t>
                      </a:r>
                      <a:endParaRPr kumimoji="1" lang="ja-JP" altLang="en-US" sz="900" dirty="0"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dirty="0" smtClean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平成</a:t>
                      </a:r>
                      <a:r>
                        <a:rPr kumimoji="1" lang="en-US" altLang="ja-JP" sz="900" dirty="0" smtClean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28</a:t>
                      </a:r>
                      <a:r>
                        <a:rPr kumimoji="1" lang="ja-JP" altLang="en-US" sz="900" dirty="0" smtClean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年度</a:t>
                      </a:r>
                      <a:endParaRPr kumimoji="1" lang="ja-JP" altLang="en-US" sz="900" dirty="0"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dirty="0" smtClean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平成</a:t>
                      </a:r>
                      <a:r>
                        <a:rPr kumimoji="1" lang="en-US" altLang="ja-JP" sz="900" dirty="0" smtClean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29</a:t>
                      </a:r>
                      <a:r>
                        <a:rPr kumimoji="1" lang="ja-JP" altLang="en-US" sz="900" dirty="0" smtClean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年度</a:t>
                      </a:r>
                      <a:endParaRPr kumimoji="1" lang="ja-JP" altLang="en-US" sz="900" dirty="0"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dirty="0" smtClean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平成</a:t>
                      </a:r>
                      <a:r>
                        <a:rPr kumimoji="1" lang="en-US" altLang="ja-JP" sz="900" dirty="0" smtClean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30</a:t>
                      </a:r>
                      <a:r>
                        <a:rPr kumimoji="1" lang="ja-JP" altLang="en-US" sz="900" dirty="0" smtClean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年度</a:t>
                      </a:r>
                      <a:endParaRPr kumimoji="1" lang="ja-JP" altLang="en-US" sz="900" dirty="0"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dirty="0" smtClean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令和元年度</a:t>
                      </a:r>
                      <a:endParaRPr kumimoji="1" lang="ja-JP" altLang="en-US" sz="900" dirty="0"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dirty="0" smtClean="0">
                          <a:solidFill>
                            <a:schemeClr val="bg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令和２年度</a:t>
                      </a:r>
                      <a:endParaRPr kumimoji="1" lang="ja-JP" altLang="en-US" sz="900" dirty="0">
                        <a:solidFill>
                          <a:schemeClr val="bg1"/>
                        </a:solidFill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00516786"/>
                  </a:ext>
                </a:extLst>
              </a:tr>
              <a:tr h="239874">
                <a:tc rowSpan="3">
                  <a:txBody>
                    <a:bodyPr/>
                    <a:lstStyle/>
                    <a:p>
                      <a:pPr algn="ctr"/>
                      <a:r>
                        <a:rPr kumimoji="1" lang="ja-JP" altLang="en-US" sz="900" dirty="0" smtClean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保健所におけるアルコール関連相談件数（</a:t>
                      </a:r>
                      <a:r>
                        <a:rPr kumimoji="1" lang="en-US" altLang="ja-JP" sz="900" dirty="0" smtClean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※</a:t>
                      </a:r>
                      <a:r>
                        <a:rPr kumimoji="1" lang="ja-JP" altLang="en-US" sz="900" dirty="0" smtClean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）</a:t>
                      </a:r>
                      <a:endParaRPr kumimoji="1" lang="ja-JP" altLang="en-US" sz="90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dirty="0" smtClean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区部</a:t>
                      </a:r>
                      <a:endParaRPr kumimoji="1" lang="ja-JP" altLang="en-US" sz="90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00" dirty="0" smtClean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1,428</a:t>
                      </a:r>
                      <a:endParaRPr kumimoji="1" lang="ja-JP" altLang="en-US" sz="100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00" dirty="0" smtClean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1,374</a:t>
                      </a:r>
                      <a:endParaRPr kumimoji="1" lang="ja-JP" altLang="en-US" sz="100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00" dirty="0" smtClean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1,674</a:t>
                      </a:r>
                      <a:endParaRPr kumimoji="1" lang="ja-JP" altLang="en-US" sz="100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00" dirty="0" smtClean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1,905</a:t>
                      </a:r>
                      <a:endParaRPr kumimoji="1" lang="ja-JP" altLang="en-US" sz="100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00" dirty="0" smtClean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1,782</a:t>
                      </a:r>
                      <a:endParaRPr kumimoji="1" lang="ja-JP" altLang="en-US" sz="100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00" dirty="0" smtClean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1,621</a:t>
                      </a:r>
                      <a:endParaRPr kumimoji="1" lang="ja-JP" altLang="en-US" sz="100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00" dirty="0" smtClean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1,481</a:t>
                      </a:r>
                      <a:endParaRPr kumimoji="1" lang="ja-JP" altLang="en-US" sz="100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00" dirty="0" smtClean="0">
                          <a:solidFill>
                            <a:schemeClr val="tx1"/>
                          </a:solidFill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1,017</a:t>
                      </a:r>
                      <a:endParaRPr kumimoji="1" lang="ja-JP" altLang="en-US" sz="1000" dirty="0">
                        <a:solidFill>
                          <a:schemeClr val="tx1"/>
                        </a:solidFill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71103618"/>
                  </a:ext>
                </a:extLst>
              </a:tr>
              <a:tr h="239874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dirty="0" smtClean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市町村部</a:t>
                      </a:r>
                      <a:endParaRPr kumimoji="1" lang="ja-JP" altLang="en-US" sz="90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00" dirty="0" smtClean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1,892</a:t>
                      </a:r>
                      <a:endParaRPr kumimoji="1" lang="ja-JP" altLang="en-US" sz="100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00" dirty="0" smtClean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1,843</a:t>
                      </a:r>
                      <a:endParaRPr kumimoji="1" lang="ja-JP" altLang="en-US" sz="100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00" dirty="0" smtClean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1,854</a:t>
                      </a:r>
                      <a:endParaRPr kumimoji="1" lang="ja-JP" altLang="en-US" sz="100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00" dirty="0" smtClean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2,142</a:t>
                      </a:r>
                      <a:endParaRPr kumimoji="1" lang="ja-JP" altLang="en-US" sz="100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00" dirty="0" smtClean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1,167</a:t>
                      </a:r>
                      <a:endParaRPr kumimoji="1" lang="ja-JP" altLang="en-US" sz="100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00" dirty="0" smtClean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1,202</a:t>
                      </a:r>
                      <a:endParaRPr kumimoji="1" lang="ja-JP" altLang="en-US" sz="100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00" dirty="0" smtClean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1,927</a:t>
                      </a:r>
                      <a:endParaRPr kumimoji="1" lang="ja-JP" altLang="en-US" sz="100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00" dirty="0" smtClean="0">
                          <a:solidFill>
                            <a:schemeClr val="tx1"/>
                          </a:solidFill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1,529</a:t>
                      </a:r>
                      <a:endParaRPr kumimoji="1" lang="ja-JP" altLang="en-US" sz="1000" dirty="0">
                        <a:solidFill>
                          <a:schemeClr val="tx1"/>
                        </a:solidFill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56088660"/>
                  </a:ext>
                </a:extLst>
              </a:tr>
              <a:tr h="239874"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9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dirty="0" smtClean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計</a:t>
                      </a:r>
                      <a:endParaRPr kumimoji="1" lang="ja-JP" altLang="en-US" sz="90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00" dirty="0" smtClean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3,320</a:t>
                      </a:r>
                      <a:endParaRPr kumimoji="1" lang="ja-JP" altLang="en-US" sz="100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00" dirty="0" smtClean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3,217</a:t>
                      </a:r>
                      <a:endParaRPr kumimoji="1" lang="ja-JP" altLang="en-US" sz="100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00" dirty="0" smtClean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3,528</a:t>
                      </a:r>
                      <a:endParaRPr kumimoji="1" lang="ja-JP" altLang="en-US" sz="100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00" dirty="0" smtClean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4,047</a:t>
                      </a:r>
                      <a:endParaRPr kumimoji="1" lang="ja-JP" altLang="en-US" sz="100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00" dirty="0" smtClean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2,949</a:t>
                      </a:r>
                      <a:endParaRPr kumimoji="1" lang="ja-JP" altLang="en-US" sz="100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00" dirty="0" smtClean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2,823</a:t>
                      </a:r>
                      <a:endParaRPr kumimoji="1" lang="ja-JP" altLang="en-US" sz="100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00" dirty="0" smtClean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3,408</a:t>
                      </a:r>
                      <a:endParaRPr kumimoji="1" lang="ja-JP" altLang="en-US" sz="100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00" dirty="0" smtClean="0">
                          <a:solidFill>
                            <a:schemeClr val="tx1"/>
                          </a:solidFill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2,546</a:t>
                      </a:r>
                      <a:endParaRPr kumimoji="1" lang="ja-JP" altLang="en-US" sz="1000" dirty="0">
                        <a:solidFill>
                          <a:schemeClr val="tx1"/>
                        </a:solidFill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93408064"/>
                  </a:ext>
                </a:extLst>
              </a:tr>
            </a:tbl>
          </a:graphicData>
        </a:graphic>
      </p:graphicFrame>
      <p:sp>
        <p:nvSpPr>
          <p:cNvPr id="18" name="正方形/長方形 17"/>
          <p:cNvSpPr/>
          <p:nvPr/>
        </p:nvSpPr>
        <p:spPr>
          <a:xfrm>
            <a:off x="512653" y="2064707"/>
            <a:ext cx="8497540" cy="428189"/>
          </a:xfrm>
          <a:prstGeom prst="rect">
            <a:avLst/>
          </a:prstGeom>
          <a:noFill/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altLang="ja-JP" sz="1000" dirty="0" smtClean="0">
                <a:solidFill>
                  <a:schemeClr val="tx1"/>
                </a:solidFill>
                <a:latin typeface="ＭＳ 明朝" panose="02020609040205080304" pitchFamily="17" charset="-128"/>
                <a:ea typeface="ＭＳ 明朝" panose="02020609040205080304" pitchFamily="17" charset="-128"/>
                <a:cs typeface="メイリオ" panose="020B0604030504040204" pitchFamily="50" charset="-128"/>
              </a:rPr>
              <a:t>※</a:t>
            </a:r>
            <a:r>
              <a:rPr lang="ja-JP" altLang="en-US" sz="1000" dirty="0" smtClean="0">
                <a:solidFill>
                  <a:schemeClr val="tx1"/>
                </a:solidFill>
                <a:latin typeface="ＭＳ 明朝" panose="02020609040205080304" pitchFamily="17" charset="-128"/>
                <a:ea typeface="ＭＳ 明朝" panose="02020609040205080304" pitchFamily="17" charset="-128"/>
                <a:cs typeface="メイリオ" panose="020B0604030504040204" pitchFamily="50" charset="-128"/>
              </a:rPr>
              <a:t>　区部については特別区保健所の合計数、市町村部については八王子市保健所、町田市保健所及び都保健所の合計数</a:t>
            </a:r>
            <a:endParaRPr lang="en-US" altLang="ja-JP" sz="1000" dirty="0" smtClean="0">
              <a:solidFill>
                <a:schemeClr val="tx1"/>
              </a:solidFill>
              <a:latin typeface="ＭＳ 明朝" panose="02020609040205080304" pitchFamily="17" charset="-128"/>
              <a:ea typeface="ＭＳ 明朝" panose="02020609040205080304" pitchFamily="17" charset="-128"/>
              <a:cs typeface="メイリオ" panose="020B0604030504040204" pitchFamily="50" charset="-128"/>
            </a:endParaRPr>
          </a:p>
          <a:p>
            <a:r>
              <a:rPr lang="ja-JP" altLang="en-US" sz="1000" dirty="0" smtClean="0">
                <a:solidFill>
                  <a:schemeClr val="tx1"/>
                </a:solidFill>
                <a:latin typeface="ＭＳ 明朝" panose="02020609040205080304" pitchFamily="17" charset="-128"/>
                <a:ea typeface="ＭＳ 明朝" panose="02020609040205080304" pitchFamily="17" charset="-128"/>
                <a:cs typeface="メイリオ" panose="020B0604030504040204" pitchFamily="50" charset="-128"/>
              </a:rPr>
              <a:t>資料：地域保健・健康増進事業報告（厚生労働省）</a:t>
            </a:r>
            <a:endParaRPr lang="en-US" altLang="ja-JP" sz="1000" dirty="0" smtClean="0">
              <a:solidFill>
                <a:schemeClr val="tx1"/>
              </a:solidFill>
              <a:latin typeface="ＭＳ 明朝" panose="02020609040205080304" pitchFamily="17" charset="-128"/>
              <a:ea typeface="ＭＳ 明朝" panose="02020609040205080304" pitchFamily="17" charset="-128"/>
              <a:cs typeface="メイリオ" panose="020B0604030504040204" pitchFamily="50" charset="-128"/>
            </a:endParaRPr>
          </a:p>
        </p:txBody>
      </p:sp>
      <p:sp>
        <p:nvSpPr>
          <p:cNvPr id="20" name="正方形/長方形 19"/>
          <p:cNvSpPr/>
          <p:nvPr/>
        </p:nvSpPr>
        <p:spPr>
          <a:xfrm>
            <a:off x="8129094" y="731564"/>
            <a:ext cx="1350443" cy="4138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1000" dirty="0" smtClean="0">
                <a:solidFill>
                  <a:schemeClr val="tx1"/>
                </a:solidFill>
                <a:latin typeface="ＭＳ 明朝" panose="02020609040205080304" pitchFamily="17" charset="-128"/>
                <a:ea typeface="ＭＳ 明朝" panose="02020609040205080304" pitchFamily="17" charset="-128"/>
                <a:cs typeface="メイリオ" panose="020B0604030504040204" pitchFamily="50" charset="-128"/>
              </a:rPr>
              <a:t>（単位：件）</a:t>
            </a:r>
            <a:endParaRPr kumimoji="1" lang="ja-JP" altLang="en-US" sz="1000" dirty="0">
              <a:solidFill>
                <a:schemeClr val="tx1"/>
              </a:solidFill>
              <a:latin typeface="ＭＳ 明朝" panose="02020609040205080304" pitchFamily="17" charset="-128"/>
              <a:ea typeface="ＭＳ 明朝" panose="02020609040205080304" pitchFamily="17" charset="-128"/>
              <a:cs typeface="メイリオ" panose="020B0604030504040204" pitchFamily="50" charset="-128"/>
            </a:endParaRPr>
          </a:p>
        </p:txBody>
      </p:sp>
      <p:graphicFrame>
        <p:nvGraphicFramePr>
          <p:cNvPr id="15" name="グラフ 1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57126482"/>
              </p:ext>
            </p:extLst>
          </p:nvPr>
        </p:nvGraphicFramePr>
        <p:xfrm>
          <a:off x="251520" y="4436019"/>
          <a:ext cx="4340759" cy="237735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6" name="グラフ 1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25122967"/>
              </p:ext>
            </p:extLst>
          </p:nvPr>
        </p:nvGraphicFramePr>
        <p:xfrm>
          <a:off x="4637686" y="4436019"/>
          <a:ext cx="4340761" cy="235508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2339618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正方形/長方形 20"/>
          <p:cNvSpPr/>
          <p:nvPr/>
        </p:nvSpPr>
        <p:spPr>
          <a:xfrm>
            <a:off x="366617" y="275589"/>
            <a:ext cx="8505099" cy="633132"/>
          </a:xfrm>
          <a:prstGeom prst="rect">
            <a:avLst/>
          </a:prstGeom>
          <a:noFill/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ja-JP" altLang="en-US" sz="1400" dirty="0" smtClean="0">
                <a:solidFill>
                  <a:schemeClr val="tx1"/>
                </a:solidFill>
                <a:latin typeface="ＭＳ 明朝" panose="02020609040205080304" pitchFamily="17" charset="-128"/>
                <a:ea typeface="ＭＳ 明朝" panose="02020609040205080304" pitchFamily="17" charset="-128"/>
                <a:cs typeface="メイリオ" panose="020B0604030504040204" pitchFamily="50" charset="-128"/>
              </a:rPr>
              <a:t>○　都内におけるアルコール依存症者による入院者数は、おおむね年間</a:t>
            </a:r>
            <a:r>
              <a:rPr lang="en-US" altLang="ja-JP" sz="1400" dirty="0" smtClean="0">
                <a:solidFill>
                  <a:schemeClr val="tx1"/>
                </a:solidFill>
                <a:latin typeface="ＭＳ 明朝" panose="02020609040205080304" pitchFamily="17" charset="-128"/>
                <a:ea typeface="ＭＳ 明朝" panose="02020609040205080304" pitchFamily="17" charset="-128"/>
                <a:cs typeface="メイリオ" panose="020B0604030504040204" pitchFamily="50" charset="-128"/>
              </a:rPr>
              <a:t>700</a:t>
            </a:r>
            <a:r>
              <a:rPr lang="ja-JP" altLang="en-US" sz="1400" dirty="0" smtClean="0">
                <a:solidFill>
                  <a:schemeClr val="tx1"/>
                </a:solidFill>
                <a:latin typeface="ＭＳ 明朝" panose="02020609040205080304" pitchFamily="17" charset="-128"/>
                <a:ea typeface="ＭＳ 明朝" panose="02020609040205080304" pitchFamily="17" charset="-128"/>
                <a:cs typeface="メイリオ" panose="020B0604030504040204" pitchFamily="50" charset="-128"/>
              </a:rPr>
              <a:t>件から</a:t>
            </a:r>
            <a:r>
              <a:rPr lang="en-US" altLang="ja-JP" sz="1400" dirty="0" smtClean="0">
                <a:solidFill>
                  <a:schemeClr val="tx1"/>
                </a:solidFill>
                <a:latin typeface="ＭＳ 明朝" panose="02020609040205080304" pitchFamily="17" charset="-128"/>
                <a:ea typeface="ＭＳ 明朝" panose="02020609040205080304" pitchFamily="17" charset="-128"/>
                <a:cs typeface="メイリオ" panose="020B0604030504040204" pitchFamily="50" charset="-128"/>
              </a:rPr>
              <a:t>800</a:t>
            </a:r>
            <a:r>
              <a:rPr lang="ja-JP" altLang="en-US" sz="1400" dirty="0" smtClean="0">
                <a:solidFill>
                  <a:schemeClr val="tx1"/>
                </a:solidFill>
                <a:latin typeface="ＭＳ 明朝" panose="02020609040205080304" pitchFamily="17" charset="-128"/>
                <a:ea typeface="ＭＳ 明朝" panose="02020609040205080304" pitchFamily="17" charset="-128"/>
                <a:cs typeface="メイリオ" panose="020B0604030504040204" pitchFamily="50" charset="-128"/>
              </a:rPr>
              <a:t>件の間で推移</a:t>
            </a:r>
            <a:endParaRPr lang="en-US" altLang="ja-JP" sz="1400" dirty="0" smtClean="0">
              <a:solidFill>
                <a:schemeClr val="tx1"/>
              </a:solidFill>
              <a:latin typeface="ＭＳ 明朝" panose="02020609040205080304" pitchFamily="17" charset="-128"/>
              <a:ea typeface="ＭＳ 明朝" panose="02020609040205080304" pitchFamily="17" charset="-128"/>
              <a:cs typeface="メイリオ" panose="020B0604030504040204" pitchFamily="50" charset="-128"/>
            </a:endParaRPr>
          </a:p>
          <a:p>
            <a:endParaRPr lang="en-US" altLang="ja-JP" sz="400" dirty="0" smtClean="0">
              <a:solidFill>
                <a:schemeClr val="tx1"/>
              </a:solidFill>
              <a:latin typeface="ＭＳ 明朝" panose="02020609040205080304" pitchFamily="17" charset="-128"/>
              <a:ea typeface="ＭＳ 明朝" panose="02020609040205080304" pitchFamily="17" charset="-128"/>
              <a:cs typeface="メイリオ" panose="020B0604030504040204" pitchFamily="50" charset="-128"/>
            </a:endParaRPr>
          </a:p>
          <a:p>
            <a:r>
              <a:rPr lang="ja-JP" altLang="en-US" sz="1400" dirty="0" smtClean="0">
                <a:solidFill>
                  <a:schemeClr val="tx1"/>
                </a:solidFill>
                <a:latin typeface="ＭＳ 明朝" panose="02020609040205080304" pitchFamily="17" charset="-128"/>
                <a:ea typeface="ＭＳ 明朝" panose="02020609040205080304" pitchFamily="17" charset="-128"/>
                <a:cs typeface="メイリオ" panose="020B0604030504040204" pitchFamily="50" charset="-128"/>
              </a:rPr>
              <a:t>〇　通院者数は概ね</a:t>
            </a:r>
            <a:r>
              <a:rPr lang="en-US" altLang="ja-JP" sz="1400" dirty="0" smtClean="0">
                <a:solidFill>
                  <a:schemeClr val="tx1"/>
                </a:solidFill>
                <a:latin typeface="ＭＳ 明朝" panose="02020609040205080304" pitchFamily="17" charset="-128"/>
                <a:ea typeface="ＭＳ 明朝" panose="02020609040205080304" pitchFamily="17" charset="-128"/>
                <a:cs typeface="メイリオ" panose="020B0604030504040204" pitchFamily="50" charset="-128"/>
              </a:rPr>
              <a:t>4,000</a:t>
            </a:r>
            <a:r>
              <a:rPr lang="ja-JP" altLang="en-US" sz="1400" dirty="0" smtClean="0">
                <a:solidFill>
                  <a:schemeClr val="tx1"/>
                </a:solidFill>
                <a:latin typeface="ＭＳ 明朝" panose="02020609040205080304" pitchFamily="17" charset="-128"/>
                <a:ea typeface="ＭＳ 明朝" panose="02020609040205080304" pitchFamily="17" charset="-128"/>
                <a:cs typeface="メイリオ" panose="020B0604030504040204" pitchFamily="50" charset="-128"/>
              </a:rPr>
              <a:t>件台で推移</a:t>
            </a:r>
            <a:endParaRPr lang="en-US" altLang="ja-JP" sz="1400" dirty="0" smtClean="0">
              <a:solidFill>
                <a:schemeClr val="tx1"/>
              </a:solidFill>
              <a:latin typeface="ＭＳ 明朝" panose="02020609040205080304" pitchFamily="17" charset="-128"/>
              <a:ea typeface="ＭＳ 明朝" panose="02020609040205080304" pitchFamily="17" charset="-128"/>
              <a:cs typeface="メイリオ" panose="020B0604030504040204" pitchFamily="50" charset="-128"/>
            </a:endParaRPr>
          </a:p>
        </p:txBody>
      </p:sp>
      <p:sp>
        <p:nvSpPr>
          <p:cNvPr id="8" name="正方形/長方形 7"/>
          <p:cNvSpPr/>
          <p:nvPr/>
        </p:nvSpPr>
        <p:spPr>
          <a:xfrm>
            <a:off x="126195" y="-62390"/>
            <a:ext cx="4104456" cy="44870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400" b="1" dirty="0" smtClean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メイリオ" panose="020B0604030504040204" pitchFamily="50" charset="-128"/>
              </a:rPr>
              <a:t>（３）アルコール依存症者の受療状況</a:t>
            </a:r>
            <a:endParaRPr kumimoji="1" lang="ja-JP" altLang="en-US" sz="1400" b="1" dirty="0">
              <a:solidFill>
                <a:schemeClr val="tx1"/>
              </a:solidFill>
              <a:latin typeface="ＭＳ ゴシック" panose="020B0609070205080204" pitchFamily="49" charset="-128"/>
              <a:ea typeface="ＭＳ ゴシック" panose="020B0609070205080204" pitchFamily="49" charset="-128"/>
              <a:cs typeface="メイリオ" panose="020B0604030504040204" pitchFamily="50" charset="-128"/>
            </a:endParaRPr>
          </a:p>
        </p:txBody>
      </p:sp>
      <p:sp>
        <p:nvSpPr>
          <p:cNvPr id="9" name="正方形/長方形 8"/>
          <p:cNvSpPr/>
          <p:nvPr/>
        </p:nvSpPr>
        <p:spPr>
          <a:xfrm>
            <a:off x="167908" y="2492896"/>
            <a:ext cx="5040560" cy="44870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400" b="1" dirty="0" smtClean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メイリオ" panose="020B0604030504040204" pitchFamily="50" charset="-128"/>
              </a:rPr>
              <a:t>（４）飲酒事故の状況</a:t>
            </a:r>
            <a:endParaRPr kumimoji="1" lang="ja-JP" altLang="en-US" sz="1400" b="1" dirty="0">
              <a:solidFill>
                <a:schemeClr val="tx1"/>
              </a:solidFill>
              <a:latin typeface="ＭＳ ゴシック" panose="020B0609070205080204" pitchFamily="49" charset="-128"/>
              <a:ea typeface="ＭＳ ゴシック" panose="020B0609070205080204" pitchFamily="49" charset="-128"/>
              <a:cs typeface="メイリオ" panose="020B0604030504040204" pitchFamily="50" charset="-128"/>
            </a:endParaRPr>
          </a:p>
        </p:txBody>
      </p:sp>
      <p:graphicFrame>
        <p:nvGraphicFramePr>
          <p:cNvPr id="10" name="表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44221523"/>
              </p:ext>
            </p:extLst>
          </p:nvPr>
        </p:nvGraphicFramePr>
        <p:xfrm>
          <a:off x="393669" y="967160"/>
          <a:ext cx="8483220" cy="100591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26436">
                  <a:extLst>
                    <a:ext uri="{9D8B030D-6E8A-4147-A177-3AD203B41FA5}">
                      <a16:colId xmlns:a16="http://schemas.microsoft.com/office/drawing/2014/main" val="913484133"/>
                    </a:ext>
                  </a:extLst>
                </a:gridCol>
                <a:gridCol w="882098">
                  <a:extLst>
                    <a:ext uri="{9D8B030D-6E8A-4147-A177-3AD203B41FA5}">
                      <a16:colId xmlns:a16="http://schemas.microsoft.com/office/drawing/2014/main" val="3962870357"/>
                    </a:ext>
                  </a:extLst>
                </a:gridCol>
                <a:gridCol w="882098">
                  <a:extLst>
                    <a:ext uri="{9D8B030D-6E8A-4147-A177-3AD203B41FA5}">
                      <a16:colId xmlns:a16="http://schemas.microsoft.com/office/drawing/2014/main" val="2619789461"/>
                    </a:ext>
                  </a:extLst>
                </a:gridCol>
                <a:gridCol w="882098">
                  <a:extLst>
                    <a:ext uri="{9D8B030D-6E8A-4147-A177-3AD203B41FA5}">
                      <a16:colId xmlns:a16="http://schemas.microsoft.com/office/drawing/2014/main" val="3297922330"/>
                    </a:ext>
                  </a:extLst>
                </a:gridCol>
                <a:gridCol w="882098">
                  <a:extLst>
                    <a:ext uri="{9D8B030D-6E8A-4147-A177-3AD203B41FA5}">
                      <a16:colId xmlns:a16="http://schemas.microsoft.com/office/drawing/2014/main" val="2307270609"/>
                    </a:ext>
                  </a:extLst>
                </a:gridCol>
                <a:gridCol w="882098">
                  <a:extLst>
                    <a:ext uri="{9D8B030D-6E8A-4147-A177-3AD203B41FA5}">
                      <a16:colId xmlns:a16="http://schemas.microsoft.com/office/drawing/2014/main" val="2924401110"/>
                    </a:ext>
                  </a:extLst>
                </a:gridCol>
                <a:gridCol w="882098">
                  <a:extLst>
                    <a:ext uri="{9D8B030D-6E8A-4147-A177-3AD203B41FA5}">
                      <a16:colId xmlns:a16="http://schemas.microsoft.com/office/drawing/2014/main" val="930774355"/>
                    </a:ext>
                  </a:extLst>
                </a:gridCol>
                <a:gridCol w="882098">
                  <a:extLst>
                    <a:ext uri="{9D8B030D-6E8A-4147-A177-3AD203B41FA5}">
                      <a16:colId xmlns:a16="http://schemas.microsoft.com/office/drawing/2014/main" val="3256588579"/>
                    </a:ext>
                  </a:extLst>
                </a:gridCol>
                <a:gridCol w="882098">
                  <a:extLst>
                    <a:ext uri="{9D8B030D-6E8A-4147-A177-3AD203B41FA5}">
                      <a16:colId xmlns:a16="http://schemas.microsoft.com/office/drawing/2014/main" val="1723882826"/>
                    </a:ext>
                  </a:extLst>
                </a:gridCol>
              </a:tblGrid>
              <a:tr h="21781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dirty="0" smtClean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データ項目</a:t>
                      </a:r>
                      <a:endParaRPr kumimoji="1" lang="ja-JP" altLang="en-US" sz="900" dirty="0"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dirty="0" smtClean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平成</a:t>
                      </a:r>
                      <a:r>
                        <a:rPr kumimoji="1" lang="en-US" altLang="ja-JP" sz="900" dirty="0" smtClean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26</a:t>
                      </a:r>
                      <a:r>
                        <a:rPr kumimoji="1" lang="ja-JP" altLang="en-US" sz="900" dirty="0" smtClean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年度</a:t>
                      </a:r>
                      <a:endParaRPr kumimoji="1" lang="ja-JP" altLang="en-US" sz="900" dirty="0"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dirty="0" smtClean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平成</a:t>
                      </a:r>
                      <a:r>
                        <a:rPr kumimoji="1" lang="en-US" altLang="ja-JP" sz="900" dirty="0" smtClean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27</a:t>
                      </a:r>
                      <a:r>
                        <a:rPr kumimoji="1" lang="ja-JP" altLang="en-US" sz="900" dirty="0" smtClean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年度</a:t>
                      </a:r>
                      <a:endParaRPr kumimoji="1" lang="ja-JP" altLang="en-US" sz="900" dirty="0"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dirty="0" smtClean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平成</a:t>
                      </a:r>
                      <a:r>
                        <a:rPr kumimoji="1" lang="en-US" altLang="ja-JP" sz="900" dirty="0" smtClean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28</a:t>
                      </a:r>
                      <a:r>
                        <a:rPr kumimoji="1" lang="ja-JP" altLang="en-US" sz="900" dirty="0" smtClean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年度</a:t>
                      </a:r>
                      <a:endParaRPr kumimoji="1" lang="ja-JP" altLang="en-US" sz="900" dirty="0"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dirty="0" smtClean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平成</a:t>
                      </a:r>
                      <a:r>
                        <a:rPr kumimoji="1" lang="en-US" altLang="ja-JP" sz="900" dirty="0" smtClean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29</a:t>
                      </a:r>
                      <a:r>
                        <a:rPr kumimoji="1" lang="ja-JP" altLang="en-US" sz="900" dirty="0" smtClean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年度</a:t>
                      </a:r>
                      <a:endParaRPr kumimoji="1" lang="ja-JP" altLang="en-US" sz="900" dirty="0"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dirty="0" smtClean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平成</a:t>
                      </a:r>
                      <a:r>
                        <a:rPr kumimoji="1" lang="en-US" altLang="ja-JP" sz="900" dirty="0" smtClean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30</a:t>
                      </a:r>
                      <a:r>
                        <a:rPr kumimoji="1" lang="ja-JP" altLang="en-US" sz="900" dirty="0" smtClean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年度</a:t>
                      </a:r>
                      <a:endParaRPr kumimoji="1" lang="ja-JP" altLang="en-US" sz="900" dirty="0"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dirty="0" smtClean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令和元年度</a:t>
                      </a:r>
                      <a:endParaRPr kumimoji="1" lang="ja-JP" altLang="en-US" sz="900" dirty="0"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dirty="0" smtClean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令和２年度</a:t>
                      </a:r>
                      <a:endParaRPr kumimoji="1" lang="ja-JP" altLang="en-US" sz="900" dirty="0"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dirty="0" smtClean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令和３年度</a:t>
                      </a:r>
                      <a:endParaRPr kumimoji="1" lang="ja-JP" altLang="en-US" sz="900" dirty="0"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00516786"/>
                  </a:ext>
                </a:extLst>
              </a:tr>
              <a:tr h="388659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dirty="0" smtClean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アルコール依存症者による入院者数（</a:t>
                      </a:r>
                      <a:r>
                        <a:rPr kumimoji="1" lang="en-US" altLang="ja-JP" sz="900" dirty="0" smtClean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※</a:t>
                      </a:r>
                      <a:r>
                        <a:rPr kumimoji="1" lang="ja-JP" altLang="en-US" sz="900" dirty="0" smtClean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１）</a:t>
                      </a:r>
                      <a:endParaRPr kumimoji="1" lang="ja-JP" altLang="en-US" sz="90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00" dirty="0" smtClean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722</a:t>
                      </a:r>
                      <a:endParaRPr kumimoji="1" lang="ja-JP" altLang="en-US" sz="100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00" dirty="0" smtClean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788</a:t>
                      </a:r>
                      <a:endParaRPr kumimoji="1" lang="ja-JP" altLang="en-US" sz="100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00" dirty="0" smtClean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801</a:t>
                      </a:r>
                      <a:endParaRPr kumimoji="1" lang="ja-JP" altLang="en-US" sz="100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00" dirty="0" smtClean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773</a:t>
                      </a:r>
                      <a:endParaRPr kumimoji="1" lang="ja-JP" altLang="en-US" sz="100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00" dirty="0" smtClean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758</a:t>
                      </a:r>
                      <a:endParaRPr kumimoji="1" lang="ja-JP" altLang="en-US" sz="100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00" dirty="0" smtClean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767</a:t>
                      </a:r>
                      <a:endParaRPr kumimoji="1" lang="ja-JP" altLang="en-US" sz="100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00" dirty="0" smtClean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705</a:t>
                      </a:r>
                      <a:endParaRPr kumimoji="1" lang="ja-JP" altLang="en-US" sz="100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00" dirty="0" smtClean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664</a:t>
                      </a:r>
                      <a:endParaRPr kumimoji="1" lang="ja-JP" altLang="en-US" sz="100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71103618"/>
                  </a:ext>
                </a:extLst>
              </a:tr>
              <a:tr h="388659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dirty="0" smtClean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アルコール依存症者による通院者数（</a:t>
                      </a:r>
                      <a:r>
                        <a:rPr kumimoji="1" lang="en-US" altLang="ja-JP" sz="900" dirty="0" smtClean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※</a:t>
                      </a:r>
                      <a:r>
                        <a:rPr kumimoji="1" lang="ja-JP" altLang="en-US" sz="900" dirty="0" smtClean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２）</a:t>
                      </a:r>
                      <a:endParaRPr kumimoji="1" lang="ja-JP" altLang="en-US" sz="90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00" dirty="0" smtClean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4,163</a:t>
                      </a:r>
                      <a:endParaRPr kumimoji="1" lang="ja-JP" altLang="en-US" sz="100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00" dirty="0" smtClean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4,192</a:t>
                      </a:r>
                      <a:endParaRPr kumimoji="1" lang="ja-JP" altLang="en-US" sz="100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00" dirty="0" smtClean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4,793</a:t>
                      </a:r>
                      <a:endParaRPr kumimoji="1" lang="ja-JP" altLang="en-US" sz="100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00" dirty="0" smtClean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4,761</a:t>
                      </a:r>
                      <a:endParaRPr kumimoji="1" lang="ja-JP" altLang="en-US" sz="100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00" dirty="0" smtClean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4,754</a:t>
                      </a:r>
                      <a:endParaRPr kumimoji="1" lang="ja-JP" altLang="en-US" sz="100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00" dirty="0" smtClean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4,725</a:t>
                      </a:r>
                      <a:endParaRPr kumimoji="1" lang="ja-JP" altLang="en-US" sz="100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00" dirty="0" smtClean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2,775</a:t>
                      </a:r>
                      <a:endParaRPr kumimoji="1" lang="ja-JP" altLang="en-US" sz="100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00" dirty="0" smtClean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4,799</a:t>
                      </a:r>
                      <a:endParaRPr kumimoji="1" lang="ja-JP" altLang="en-US" sz="100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93408064"/>
                  </a:ext>
                </a:extLst>
              </a:tr>
            </a:tbl>
          </a:graphicData>
        </a:graphic>
      </p:graphicFrame>
      <p:sp>
        <p:nvSpPr>
          <p:cNvPr id="11" name="正方形/長方形 10"/>
          <p:cNvSpPr/>
          <p:nvPr/>
        </p:nvSpPr>
        <p:spPr>
          <a:xfrm>
            <a:off x="8063880" y="764704"/>
            <a:ext cx="1080120" cy="21336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1000" dirty="0" smtClean="0">
                <a:solidFill>
                  <a:schemeClr val="tx1"/>
                </a:solidFill>
                <a:latin typeface="ＭＳ 明朝" panose="02020609040205080304" pitchFamily="17" charset="-128"/>
                <a:ea typeface="ＭＳ 明朝" panose="02020609040205080304" pitchFamily="17" charset="-128"/>
                <a:cs typeface="メイリオ" panose="020B0604030504040204" pitchFamily="50" charset="-128"/>
              </a:rPr>
              <a:t>（単位：</a:t>
            </a:r>
            <a:r>
              <a:rPr lang="ja-JP" altLang="en-US" sz="1000" dirty="0">
                <a:solidFill>
                  <a:schemeClr val="tx1"/>
                </a:solidFill>
                <a:latin typeface="ＭＳ 明朝" panose="02020609040205080304" pitchFamily="17" charset="-128"/>
                <a:ea typeface="ＭＳ 明朝" panose="02020609040205080304" pitchFamily="17" charset="-128"/>
                <a:cs typeface="メイリオ" panose="020B0604030504040204" pitchFamily="50" charset="-128"/>
              </a:rPr>
              <a:t>人</a:t>
            </a:r>
            <a:r>
              <a:rPr lang="ja-JP" altLang="en-US" sz="1000" dirty="0" smtClean="0">
                <a:solidFill>
                  <a:schemeClr val="tx1"/>
                </a:solidFill>
                <a:latin typeface="ＭＳ 明朝" panose="02020609040205080304" pitchFamily="17" charset="-128"/>
                <a:ea typeface="ＭＳ 明朝" panose="02020609040205080304" pitchFamily="17" charset="-128"/>
                <a:cs typeface="メイリオ" panose="020B0604030504040204" pitchFamily="50" charset="-128"/>
              </a:rPr>
              <a:t>）</a:t>
            </a:r>
            <a:endParaRPr kumimoji="1" lang="ja-JP" altLang="en-US" sz="1000" dirty="0">
              <a:solidFill>
                <a:schemeClr val="tx1"/>
              </a:solidFill>
              <a:latin typeface="ＭＳ 明朝" panose="02020609040205080304" pitchFamily="17" charset="-128"/>
              <a:ea typeface="ＭＳ 明朝" panose="02020609040205080304" pitchFamily="17" charset="-128"/>
              <a:cs typeface="メイリオ" panose="020B0604030504040204" pitchFamily="50" charset="-128"/>
            </a:endParaRPr>
          </a:p>
        </p:txBody>
      </p:sp>
      <p:sp>
        <p:nvSpPr>
          <p:cNvPr id="13" name="正方形/長方形 12"/>
          <p:cNvSpPr/>
          <p:nvPr/>
        </p:nvSpPr>
        <p:spPr>
          <a:xfrm>
            <a:off x="361444" y="1947956"/>
            <a:ext cx="8515444" cy="593252"/>
          </a:xfrm>
          <a:prstGeom prst="rect">
            <a:avLst/>
          </a:prstGeom>
          <a:noFill/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altLang="ja-JP" sz="1000" dirty="0" smtClean="0">
                <a:solidFill>
                  <a:schemeClr val="tx1"/>
                </a:solidFill>
                <a:latin typeface="ＭＳ 明朝" panose="02020609040205080304" pitchFamily="17" charset="-128"/>
                <a:ea typeface="ＭＳ 明朝" panose="02020609040205080304" pitchFamily="17" charset="-128"/>
                <a:cs typeface="メイリオ" panose="020B0604030504040204" pitchFamily="50" charset="-128"/>
              </a:rPr>
              <a:t>※</a:t>
            </a:r>
            <a:r>
              <a:rPr lang="ja-JP" altLang="en-US" sz="1000" dirty="0" smtClean="0">
                <a:solidFill>
                  <a:schemeClr val="tx1"/>
                </a:solidFill>
                <a:latin typeface="ＭＳ 明朝" panose="02020609040205080304" pitchFamily="17" charset="-128"/>
                <a:ea typeface="ＭＳ 明朝" panose="02020609040205080304" pitchFamily="17" charset="-128"/>
                <a:cs typeface="メイリオ" panose="020B0604030504040204" pitchFamily="50" charset="-128"/>
              </a:rPr>
              <a:t>１　各年度６月</a:t>
            </a:r>
            <a:r>
              <a:rPr lang="en-US" altLang="ja-JP" sz="1000" dirty="0" smtClean="0">
                <a:solidFill>
                  <a:schemeClr val="tx1"/>
                </a:solidFill>
                <a:latin typeface="ＭＳ 明朝" panose="02020609040205080304" pitchFamily="17" charset="-128"/>
                <a:ea typeface="ＭＳ 明朝" panose="02020609040205080304" pitchFamily="17" charset="-128"/>
                <a:cs typeface="メイリオ" panose="020B0604030504040204" pitchFamily="50" charset="-128"/>
              </a:rPr>
              <a:t>30</a:t>
            </a:r>
            <a:r>
              <a:rPr lang="ja-JP" altLang="en-US" sz="1000" dirty="0" smtClean="0">
                <a:solidFill>
                  <a:schemeClr val="tx1"/>
                </a:solidFill>
                <a:latin typeface="ＭＳ 明朝" panose="02020609040205080304" pitchFamily="17" charset="-128"/>
                <a:ea typeface="ＭＳ 明朝" panose="02020609040205080304" pitchFamily="17" charset="-128"/>
                <a:cs typeface="メイリオ" panose="020B0604030504040204" pitchFamily="50" charset="-128"/>
              </a:rPr>
              <a:t>日時点での入院者数</a:t>
            </a:r>
            <a:endParaRPr lang="en-US" altLang="ja-JP" sz="1000" dirty="0" smtClean="0">
              <a:solidFill>
                <a:schemeClr val="tx1"/>
              </a:solidFill>
              <a:latin typeface="ＭＳ 明朝" panose="02020609040205080304" pitchFamily="17" charset="-128"/>
              <a:ea typeface="ＭＳ 明朝" panose="02020609040205080304" pitchFamily="17" charset="-128"/>
              <a:cs typeface="メイリオ" panose="020B0604030504040204" pitchFamily="50" charset="-128"/>
            </a:endParaRPr>
          </a:p>
          <a:p>
            <a:r>
              <a:rPr lang="en-US" altLang="ja-JP" sz="1000" dirty="0" smtClean="0">
                <a:solidFill>
                  <a:schemeClr val="tx1"/>
                </a:solidFill>
                <a:latin typeface="ＭＳ 明朝" panose="02020609040205080304" pitchFamily="17" charset="-128"/>
                <a:ea typeface="ＭＳ 明朝" panose="02020609040205080304" pitchFamily="17" charset="-128"/>
                <a:cs typeface="メイリオ" panose="020B0604030504040204" pitchFamily="50" charset="-128"/>
              </a:rPr>
              <a:t>※</a:t>
            </a:r>
            <a:r>
              <a:rPr lang="ja-JP" altLang="en-US" sz="1000" dirty="0" smtClean="0">
                <a:solidFill>
                  <a:schemeClr val="tx1"/>
                </a:solidFill>
                <a:latin typeface="ＭＳ 明朝" panose="02020609040205080304" pitchFamily="17" charset="-128"/>
                <a:ea typeface="ＭＳ 明朝" panose="02020609040205080304" pitchFamily="17" charset="-128"/>
                <a:cs typeface="メイリオ" panose="020B0604030504040204" pitchFamily="50" charset="-128"/>
              </a:rPr>
              <a:t>２　自立支援医療を受給している通院者のうち、アルコール使用による精神及び行動の障害に分類されている者の人数</a:t>
            </a:r>
            <a:endParaRPr lang="en-US" altLang="ja-JP" sz="1000" dirty="0" smtClean="0">
              <a:solidFill>
                <a:schemeClr val="tx1"/>
              </a:solidFill>
              <a:latin typeface="ＭＳ 明朝" panose="02020609040205080304" pitchFamily="17" charset="-128"/>
              <a:ea typeface="ＭＳ 明朝" panose="02020609040205080304" pitchFamily="17" charset="-128"/>
              <a:cs typeface="メイリオ" panose="020B0604030504040204" pitchFamily="50" charset="-128"/>
            </a:endParaRPr>
          </a:p>
          <a:p>
            <a:r>
              <a:rPr lang="ja-JP" altLang="en-US" sz="1000" dirty="0" smtClean="0">
                <a:solidFill>
                  <a:schemeClr val="tx1"/>
                </a:solidFill>
                <a:latin typeface="ＭＳ 明朝" panose="02020609040205080304" pitchFamily="17" charset="-128"/>
                <a:ea typeface="ＭＳ 明朝" panose="02020609040205080304" pitchFamily="17" charset="-128"/>
                <a:cs typeface="メイリオ" panose="020B0604030504040204" pitchFamily="50" charset="-128"/>
              </a:rPr>
              <a:t>資料：入院者数 精神保健福祉資料（厚生労働省）</a:t>
            </a:r>
            <a:r>
              <a:rPr lang="ja-JP" altLang="en-US" sz="1000" dirty="0">
                <a:solidFill>
                  <a:schemeClr val="tx1"/>
                </a:solidFill>
                <a:latin typeface="ＭＳ 明朝" panose="02020609040205080304" pitchFamily="17" charset="-128"/>
                <a:ea typeface="ＭＳ 明朝" panose="02020609040205080304" pitchFamily="17" charset="-128"/>
                <a:cs typeface="メイリオ" panose="020B0604030504040204" pitchFamily="50" charset="-128"/>
              </a:rPr>
              <a:t>、</a:t>
            </a:r>
            <a:r>
              <a:rPr lang="ja-JP" altLang="en-US" sz="1000" dirty="0" smtClean="0">
                <a:solidFill>
                  <a:schemeClr val="tx1"/>
                </a:solidFill>
                <a:latin typeface="ＭＳ 明朝" panose="02020609040205080304" pitchFamily="17" charset="-128"/>
                <a:ea typeface="ＭＳ 明朝" panose="02020609040205080304" pitchFamily="17" charset="-128"/>
                <a:cs typeface="メイリオ" panose="020B0604030504040204" pitchFamily="50" charset="-128"/>
              </a:rPr>
              <a:t>通院者数 東京都福祉保健局障害者施策推進部調べ</a:t>
            </a:r>
            <a:endParaRPr lang="en-US" altLang="ja-JP" sz="1000" dirty="0" smtClean="0">
              <a:solidFill>
                <a:schemeClr val="tx1"/>
              </a:solidFill>
              <a:latin typeface="ＭＳ 明朝" panose="02020609040205080304" pitchFamily="17" charset="-128"/>
              <a:ea typeface="ＭＳ 明朝" panose="02020609040205080304" pitchFamily="17" charset="-128"/>
              <a:cs typeface="メイリオ" panose="020B0604030504040204" pitchFamily="50" charset="-128"/>
            </a:endParaRPr>
          </a:p>
        </p:txBody>
      </p:sp>
      <p:graphicFrame>
        <p:nvGraphicFramePr>
          <p:cNvPr id="17" name="表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78942148"/>
              </p:ext>
            </p:extLst>
          </p:nvPr>
        </p:nvGraphicFramePr>
        <p:xfrm>
          <a:off x="393671" y="3097676"/>
          <a:ext cx="8478045" cy="61843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57285">
                  <a:extLst>
                    <a:ext uri="{9D8B030D-6E8A-4147-A177-3AD203B41FA5}">
                      <a16:colId xmlns:a16="http://schemas.microsoft.com/office/drawing/2014/main" val="913484133"/>
                    </a:ext>
                  </a:extLst>
                </a:gridCol>
                <a:gridCol w="927595">
                  <a:extLst>
                    <a:ext uri="{9D8B030D-6E8A-4147-A177-3AD203B41FA5}">
                      <a16:colId xmlns:a16="http://schemas.microsoft.com/office/drawing/2014/main" val="3962870357"/>
                    </a:ext>
                  </a:extLst>
                </a:gridCol>
                <a:gridCol w="927595">
                  <a:extLst>
                    <a:ext uri="{9D8B030D-6E8A-4147-A177-3AD203B41FA5}">
                      <a16:colId xmlns:a16="http://schemas.microsoft.com/office/drawing/2014/main" val="1909740223"/>
                    </a:ext>
                  </a:extLst>
                </a:gridCol>
                <a:gridCol w="905814">
                  <a:extLst>
                    <a:ext uri="{9D8B030D-6E8A-4147-A177-3AD203B41FA5}">
                      <a16:colId xmlns:a16="http://schemas.microsoft.com/office/drawing/2014/main" val="27220800"/>
                    </a:ext>
                  </a:extLst>
                </a:gridCol>
                <a:gridCol w="949376">
                  <a:extLst>
                    <a:ext uri="{9D8B030D-6E8A-4147-A177-3AD203B41FA5}">
                      <a16:colId xmlns:a16="http://schemas.microsoft.com/office/drawing/2014/main" val="2307270609"/>
                    </a:ext>
                  </a:extLst>
                </a:gridCol>
                <a:gridCol w="927595">
                  <a:extLst>
                    <a:ext uri="{9D8B030D-6E8A-4147-A177-3AD203B41FA5}">
                      <a16:colId xmlns:a16="http://schemas.microsoft.com/office/drawing/2014/main" val="2924401110"/>
                    </a:ext>
                  </a:extLst>
                </a:gridCol>
                <a:gridCol w="927595">
                  <a:extLst>
                    <a:ext uri="{9D8B030D-6E8A-4147-A177-3AD203B41FA5}">
                      <a16:colId xmlns:a16="http://schemas.microsoft.com/office/drawing/2014/main" val="930774355"/>
                    </a:ext>
                  </a:extLst>
                </a:gridCol>
                <a:gridCol w="927595">
                  <a:extLst>
                    <a:ext uri="{9D8B030D-6E8A-4147-A177-3AD203B41FA5}">
                      <a16:colId xmlns:a16="http://schemas.microsoft.com/office/drawing/2014/main" val="3256588579"/>
                    </a:ext>
                  </a:extLst>
                </a:gridCol>
                <a:gridCol w="927595">
                  <a:extLst>
                    <a:ext uri="{9D8B030D-6E8A-4147-A177-3AD203B41FA5}">
                      <a16:colId xmlns:a16="http://schemas.microsoft.com/office/drawing/2014/main" val="378260869"/>
                    </a:ext>
                  </a:extLst>
                </a:gridCol>
              </a:tblGrid>
              <a:tr h="252677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dirty="0" smtClean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データ項目</a:t>
                      </a:r>
                      <a:endParaRPr kumimoji="1" lang="ja-JP" altLang="en-US" sz="900" dirty="0"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dirty="0" smtClean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平成</a:t>
                      </a:r>
                      <a:r>
                        <a:rPr kumimoji="1" lang="en-US" altLang="ja-JP" sz="900" dirty="0" smtClean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26</a:t>
                      </a:r>
                      <a:r>
                        <a:rPr kumimoji="1" lang="ja-JP" altLang="en-US" sz="900" dirty="0" smtClean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年</a:t>
                      </a:r>
                      <a:endParaRPr kumimoji="1" lang="ja-JP" altLang="en-US" sz="900" dirty="0"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dirty="0" smtClean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平成</a:t>
                      </a:r>
                      <a:r>
                        <a:rPr kumimoji="1" lang="en-US" altLang="ja-JP" sz="900" dirty="0" smtClean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27</a:t>
                      </a:r>
                      <a:r>
                        <a:rPr kumimoji="1" lang="ja-JP" altLang="en-US" sz="900" dirty="0" smtClean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年</a:t>
                      </a:r>
                      <a:endParaRPr kumimoji="1" lang="ja-JP" altLang="en-US" sz="900" dirty="0"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dirty="0" smtClean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平成</a:t>
                      </a:r>
                      <a:r>
                        <a:rPr kumimoji="1" lang="en-US" altLang="ja-JP" sz="900" dirty="0" smtClean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28</a:t>
                      </a:r>
                      <a:r>
                        <a:rPr kumimoji="1" lang="ja-JP" altLang="en-US" sz="900" dirty="0" smtClean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年</a:t>
                      </a:r>
                      <a:endParaRPr kumimoji="1" lang="ja-JP" altLang="en-US" sz="900" dirty="0"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dirty="0" smtClean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平成</a:t>
                      </a:r>
                      <a:r>
                        <a:rPr kumimoji="1" lang="en-US" altLang="ja-JP" sz="900" dirty="0" smtClean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29</a:t>
                      </a:r>
                      <a:r>
                        <a:rPr kumimoji="1" lang="ja-JP" altLang="en-US" sz="900" dirty="0" smtClean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年</a:t>
                      </a:r>
                      <a:endParaRPr kumimoji="1" lang="ja-JP" altLang="en-US" sz="900" dirty="0"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dirty="0" smtClean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平成</a:t>
                      </a:r>
                      <a:r>
                        <a:rPr kumimoji="1" lang="en-US" altLang="ja-JP" sz="900" dirty="0" smtClean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30</a:t>
                      </a:r>
                      <a:r>
                        <a:rPr kumimoji="1" lang="ja-JP" altLang="en-US" sz="900" dirty="0" smtClean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年</a:t>
                      </a:r>
                      <a:endParaRPr kumimoji="1" lang="ja-JP" altLang="en-US" sz="900" dirty="0"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dirty="0" smtClean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令和元年</a:t>
                      </a:r>
                      <a:endParaRPr kumimoji="1" lang="ja-JP" altLang="en-US" sz="900" dirty="0"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dirty="0" smtClean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令和２年</a:t>
                      </a:r>
                      <a:endParaRPr kumimoji="1" lang="ja-JP" altLang="en-US" sz="900" dirty="0"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dirty="0" smtClean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令和３年</a:t>
                      </a:r>
                      <a:endParaRPr kumimoji="1" lang="ja-JP" altLang="en-US" sz="900" dirty="0"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00516786"/>
                  </a:ext>
                </a:extLst>
              </a:tr>
              <a:tr h="353917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dirty="0" smtClean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飲酒事故件数</a:t>
                      </a:r>
                      <a:endParaRPr kumimoji="1" lang="en-US" altLang="ja-JP" sz="900" dirty="0" smtClean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  <a:p>
                      <a:pPr algn="ctr"/>
                      <a:r>
                        <a:rPr kumimoji="1" lang="ja-JP" altLang="en-US" sz="900" dirty="0" smtClean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（</a:t>
                      </a:r>
                      <a:r>
                        <a:rPr kumimoji="1" lang="en-US" altLang="ja-JP" sz="900" dirty="0" smtClean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※</a:t>
                      </a:r>
                      <a:r>
                        <a:rPr kumimoji="1" lang="ja-JP" altLang="en-US" sz="900" dirty="0" smtClean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）</a:t>
                      </a:r>
                      <a:endParaRPr kumimoji="1" lang="ja-JP" altLang="en-US" sz="90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00" dirty="0" smtClean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191</a:t>
                      </a:r>
                      <a:endParaRPr kumimoji="1" lang="ja-JP" altLang="en-US" sz="100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00" dirty="0" smtClean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158</a:t>
                      </a:r>
                      <a:endParaRPr kumimoji="1" lang="ja-JP" altLang="en-US" sz="100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00" dirty="0" smtClean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202</a:t>
                      </a:r>
                      <a:endParaRPr kumimoji="1" lang="ja-JP" altLang="en-US" sz="100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00" dirty="0" smtClean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174</a:t>
                      </a:r>
                      <a:endParaRPr kumimoji="1" lang="ja-JP" altLang="en-US" sz="100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00" dirty="0" smtClean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177</a:t>
                      </a:r>
                      <a:endParaRPr kumimoji="1" lang="ja-JP" altLang="en-US" sz="100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00" dirty="0" smtClean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152</a:t>
                      </a:r>
                      <a:endParaRPr kumimoji="1" lang="ja-JP" altLang="en-US" sz="100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00" dirty="0" smtClean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151</a:t>
                      </a:r>
                      <a:endParaRPr kumimoji="1" lang="ja-JP" altLang="en-US" sz="100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00" dirty="0" smtClean="0">
                          <a:solidFill>
                            <a:schemeClr val="tx1"/>
                          </a:solidFill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166</a:t>
                      </a:r>
                      <a:endParaRPr kumimoji="1" lang="ja-JP" altLang="en-US" sz="1000" dirty="0">
                        <a:solidFill>
                          <a:schemeClr val="tx1"/>
                        </a:solidFill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71103618"/>
                  </a:ext>
                </a:extLst>
              </a:tr>
            </a:tbl>
          </a:graphicData>
        </a:graphic>
      </p:graphicFrame>
      <p:sp>
        <p:nvSpPr>
          <p:cNvPr id="18" name="正方形/長方形 17"/>
          <p:cNvSpPr/>
          <p:nvPr/>
        </p:nvSpPr>
        <p:spPr>
          <a:xfrm>
            <a:off x="371838" y="3737027"/>
            <a:ext cx="7403096" cy="356625"/>
          </a:xfrm>
          <a:prstGeom prst="rect">
            <a:avLst/>
          </a:prstGeom>
          <a:noFill/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altLang="ja-JP" sz="1000" dirty="0" smtClean="0">
                <a:solidFill>
                  <a:schemeClr val="tx1"/>
                </a:solidFill>
                <a:latin typeface="ＭＳ 明朝" panose="02020609040205080304" pitchFamily="17" charset="-128"/>
                <a:ea typeface="ＭＳ 明朝" panose="02020609040205080304" pitchFamily="17" charset="-128"/>
                <a:cs typeface="メイリオ" panose="020B0604030504040204" pitchFamily="50" charset="-128"/>
              </a:rPr>
              <a:t>※</a:t>
            </a:r>
            <a:r>
              <a:rPr lang="ja-JP" altLang="en-US" sz="1000" dirty="0" smtClean="0">
                <a:solidFill>
                  <a:schemeClr val="tx1"/>
                </a:solidFill>
                <a:latin typeface="ＭＳ 明朝" panose="02020609040205080304" pitchFamily="17" charset="-128"/>
                <a:ea typeface="ＭＳ 明朝" panose="02020609040205080304" pitchFamily="17" charset="-128"/>
                <a:cs typeface="メイリオ" panose="020B0604030504040204" pitchFamily="50" charset="-128"/>
              </a:rPr>
              <a:t>　飲酒事故とは、原付以上の運転者が１当となった事故で、その者が飲酒していた場合をいう</a:t>
            </a:r>
            <a:endParaRPr lang="en-US" altLang="ja-JP" sz="1000" dirty="0" smtClean="0">
              <a:solidFill>
                <a:schemeClr val="tx1"/>
              </a:solidFill>
              <a:latin typeface="ＭＳ 明朝" panose="02020609040205080304" pitchFamily="17" charset="-128"/>
              <a:ea typeface="ＭＳ 明朝" panose="02020609040205080304" pitchFamily="17" charset="-128"/>
              <a:cs typeface="メイリオ" panose="020B0604030504040204" pitchFamily="50" charset="-128"/>
            </a:endParaRPr>
          </a:p>
          <a:p>
            <a:r>
              <a:rPr lang="ja-JP" altLang="en-US" sz="1000" dirty="0" smtClean="0">
                <a:solidFill>
                  <a:schemeClr val="tx1"/>
                </a:solidFill>
                <a:latin typeface="ＭＳ 明朝" panose="02020609040205080304" pitchFamily="17" charset="-128"/>
                <a:ea typeface="ＭＳ 明朝" panose="02020609040205080304" pitchFamily="17" charset="-128"/>
                <a:cs typeface="メイリオ" panose="020B0604030504040204" pitchFamily="50" charset="-128"/>
              </a:rPr>
              <a:t>資料：警視庁調べ</a:t>
            </a:r>
            <a:endParaRPr lang="en-US" altLang="ja-JP" sz="1000" dirty="0" smtClean="0">
              <a:solidFill>
                <a:schemeClr val="tx1"/>
              </a:solidFill>
              <a:latin typeface="ＭＳ 明朝" panose="02020609040205080304" pitchFamily="17" charset="-128"/>
              <a:ea typeface="ＭＳ 明朝" panose="02020609040205080304" pitchFamily="17" charset="-128"/>
              <a:cs typeface="メイリオ" panose="020B0604030504040204" pitchFamily="50" charset="-128"/>
            </a:endParaRPr>
          </a:p>
        </p:txBody>
      </p:sp>
      <p:sp>
        <p:nvSpPr>
          <p:cNvPr id="19" name="正方形/長方形 18"/>
          <p:cNvSpPr/>
          <p:nvPr/>
        </p:nvSpPr>
        <p:spPr>
          <a:xfrm>
            <a:off x="8079905" y="2835361"/>
            <a:ext cx="1080120" cy="32311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1000" dirty="0" smtClean="0">
                <a:solidFill>
                  <a:schemeClr val="tx1"/>
                </a:solidFill>
                <a:latin typeface="ＭＳ 明朝" panose="02020609040205080304" pitchFamily="17" charset="-128"/>
                <a:ea typeface="ＭＳ 明朝" panose="02020609040205080304" pitchFamily="17" charset="-128"/>
                <a:cs typeface="メイリオ" panose="020B0604030504040204" pitchFamily="50" charset="-128"/>
              </a:rPr>
              <a:t>（単位：件）</a:t>
            </a:r>
            <a:endParaRPr kumimoji="1" lang="ja-JP" altLang="en-US" sz="1000" dirty="0">
              <a:solidFill>
                <a:schemeClr val="tx1"/>
              </a:solidFill>
              <a:latin typeface="ＭＳ 明朝" panose="02020609040205080304" pitchFamily="17" charset="-128"/>
              <a:ea typeface="ＭＳ 明朝" panose="02020609040205080304" pitchFamily="17" charset="-128"/>
              <a:cs typeface="メイリオ" panose="020B0604030504040204" pitchFamily="50" charset="-128"/>
            </a:endParaRPr>
          </a:p>
        </p:txBody>
      </p:sp>
      <p:sp>
        <p:nvSpPr>
          <p:cNvPr id="20" name="正方形/長方形 19"/>
          <p:cNvSpPr/>
          <p:nvPr/>
        </p:nvSpPr>
        <p:spPr>
          <a:xfrm>
            <a:off x="404495" y="2780928"/>
            <a:ext cx="6543769" cy="295834"/>
          </a:xfrm>
          <a:prstGeom prst="rect">
            <a:avLst/>
          </a:prstGeom>
          <a:noFill/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ja-JP" altLang="en-US" sz="1400" dirty="0" smtClean="0">
                <a:solidFill>
                  <a:schemeClr val="tx1"/>
                </a:solidFill>
                <a:latin typeface="ＭＳ 明朝" panose="02020609040205080304" pitchFamily="17" charset="-128"/>
                <a:ea typeface="ＭＳ 明朝" panose="02020609040205080304" pitchFamily="17" charset="-128"/>
                <a:cs typeface="メイリオ" panose="020B0604030504040204" pitchFamily="50" charset="-128"/>
              </a:rPr>
              <a:t>○　都内における飲酒事故件数は、おおむね年間</a:t>
            </a:r>
            <a:r>
              <a:rPr lang="en-US" altLang="ja-JP" sz="1400" dirty="0" smtClean="0">
                <a:solidFill>
                  <a:schemeClr val="tx1"/>
                </a:solidFill>
                <a:latin typeface="ＭＳ 明朝" panose="02020609040205080304" pitchFamily="17" charset="-128"/>
                <a:ea typeface="ＭＳ 明朝" panose="02020609040205080304" pitchFamily="17" charset="-128"/>
                <a:cs typeface="メイリオ" panose="020B0604030504040204" pitchFamily="50" charset="-128"/>
              </a:rPr>
              <a:t>200</a:t>
            </a:r>
            <a:r>
              <a:rPr lang="ja-JP" altLang="en-US" sz="1400" dirty="0" smtClean="0">
                <a:solidFill>
                  <a:schemeClr val="tx1"/>
                </a:solidFill>
                <a:latin typeface="ＭＳ 明朝" panose="02020609040205080304" pitchFamily="17" charset="-128"/>
                <a:ea typeface="ＭＳ 明朝" panose="02020609040205080304" pitchFamily="17" charset="-128"/>
                <a:cs typeface="メイリオ" panose="020B0604030504040204" pitchFamily="50" charset="-128"/>
              </a:rPr>
              <a:t>件前後で推移</a:t>
            </a:r>
            <a:endParaRPr lang="en-US" altLang="ja-JP" sz="1400" dirty="0" smtClean="0">
              <a:solidFill>
                <a:schemeClr val="tx1"/>
              </a:solidFill>
              <a:latin typeface="ＭＳ 明朝" panose="02020609040205080304" pitchFamily="17" charset="-128"/>
              <a:ea typeface="ＭＳ 明朝" panose="02020609040205080304" pitchFamily="17" charset="-128"/>
              <a:cs typeface="メイリオ" panose="020B0604030504040204" pitchFamily="50" charset="-128"/>
            </a:endParaRPr>
          </a:p>
        </p:txBody>
      </p:sp>
      <p:graphicFrame>
        <p:nvGraphicFramePr>
          <p:cNvPr id="15" name="グラフ 1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37771437"/>
              </p:ext>
            </p:extLst>
          </p:nvPr>
        </p:nvGraphicFramePr>
        <p:xfrm>
          <a:off x="286996" y="4288273"/>
          <a:ext cx="4320000" cy="24447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22" name="グラフ 2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34332337"/>
              </p:ext>
            </p:extLst>
          </p:nvPr>
        </p:nvGraphicFramePr>
        <p:xfrm>
          <a:off x="4716016" y="4293795"/>
          <a:ext cx="4320000" cy="24447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2009377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角丸四角形 18"/>
          <p:cNvSpPr/>
          <p:nvPr/>
        </p:nvSpPr>
        <p:spPr>
          <a:xfrm>
            <a:off x="179511" y="44624"/>
            <a:ext cx="2448273" cy="432048"/>
          </a:xfrm>
          <a:prstGeom prst="round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200" b="1" dirty="0" smtClean="0">
                <a:solidFill>
                  <a:schemeClr val="bg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メイリオ" panose="020B0604030504040204" pitchFamily="50" charset="-128"/>
              </a:rPr>
              <a:t>急性アルコール中毒による</a:t>
            </a:r>
            <a:endParaRPr kumimoji="1" lang="en-US" altLang="ja-JP" sz="1200" b="1" dirty="0" smtClean="0">
              <a:solidFill>
                <a:schemeClr val="bg1"/>
              </a:solidFill>
              <a:latin typeface="ＭＳ ゴシック" panose="020B0609070205080204" pitchFamily="49" charset="-128"/>
              <a:ea typeface="ＭＳ ゴシック" panose="020B0609070205080204" pitchFamily="49" charset="-128"/>
              <a:cs typeface="メイリオ" panose="020B0604030504040204" pitchFamily="50" charset="-128"/>
            </a:endParaRPr>
          </a:p>
          <a:p>
            <a:pPr algn="ctr"/>
            <a:r>
              <a:rPr lang="ja-JP" altLang="en-US" sz="1200" b="1" dirty="0" smtClean="0">
                <a:solidFill>
                  <a:schemeClr val="bg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メイリオ" panose="020B0604030504040204" pitchFamily="50" charset="-128"/>
              </a:rPr>
              <a:t>救急搬送の状況</a:t>
            </a:r>
            <a:endParaRPr kumimoji="1" lang="en-US" altLang="ja-JP" sz="1200" b="1" dirty="0" smtClean="0">
              <a:solidFill>
                <a:schemeClr val="bg1"/>
              </a:solidFill>
              <a:latin typeface="ＭＳ ゴシック" panose="020B0609070205080204" pitchFamily="49" charset="-128"/>
              <a:ea typeface="ＭＳ ゴシック" panose="020B0609070205080204" pitchFamily="49" charset="-128"/>
              <a:cs typeface="メイリオ" panose="020B0604030504040204" pitchFamily="50" charset="-128"/>
            </a:endParaRPr>
          </a:p>
        </p:txBody>
      </p:sp>
      <p:sp>
        <p:nvSpPr>
          <p:cNvPr id="21" name="正方形/長方形 20"/>
          <p:cNvSpPr/>
          <p:nvPr/>
        </p:nvSpPr>
        <p:spPr>
          <a:xfrm>
            <a:off x="107505" y="499582"/>
            <a:ext cx="4752528" cy="1992748"/>
          </a:xfrm>
          <a:prstGeom prst="rect">
            <a:avLst/>
          </a:prstGeom>
          <a:noFill/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ja-JP" altLang="en-US" sz="1400" dirty="0" smtClean="0">
                <a:solidFill>
                  <a:schemeClr val="tx1"/>
                </a:solidFill>
                <a:latin typeface="ＭＳ 明朝" panose="02020609040205080304" pitchFamily="17" charset="-128"/>
                <a:ea typeface="ＭＳ 明朝" panose="02020609040205080304" pitchFamily="17" charset="-128"/>
                <a:cs typeface="メイリオ" panose="020B0604030504040204" pitchFamily="50" charset="-128"/>
              </a:rPr>
              <a:t>○　東京消防庁管内では、毎年１万人以上の人が急性</a:t>
            </a:r>
            <a:endParaRPr lang="en-US" altLang="ja-JP" sz="1400" dirty="0" smtClean="0">
              <a:solidFill>
                <a:schemeClr val="tx1"/>
              </a:solidFill>
              <a:latin typeface="ＭＳ 明朝" panose="02020609040205080304" pitchFamily="17" charset="-128"/>
              <a:ea typeface="ＭＳ 明朝" panose="02020609040205080304" pitchFamily="17" charset="-128"/>
              <a:cs typeface="メイリオ" panose="020B0604030504040204" pitchFamily="50" charset="-128"/>
            </a:endParaRPr>
          </a:p>
          <a:p>
            <a:r>
              <a:rPr lang="ja-JP" altLang="en-US" sz="1400" dirty="0">
                <a:solidFill>
                  <a:schemeClr val="tx1"/>
                </a:solidFill>
                <a:latin typeface="ＭＳ 明朝" panose="02020609040205080304" pitchFamily="17" charset="-128"/>
                <a:ea typeface="ＭＳ 明朝" panose="02020609040205080304" pitchFamily="17" charset="-128"/>
                <a:cs typeface="メイリオ" panose="020B0604030504040204" pitchFamily="50" charset="-128"/>
              </a:rPr>
              <a:t>　</a:t>
            </a:r>
            <a:r>
              <a:rPr lang="ja-JP" altLang="en-US" sz="1400" dirty="0" smtClean="0">
                <a:solidFill>
                  <a:schemeClr val="tx1"/>
                </a:solidFill>
                <a:latin typeface="ＭＳ 明朝" panose="02020609040205080304" pitchFamily="17" charset="-128"/>
                <a:ea typeface="ＭＳ 明朝" panose="02020609040205080304" pitchFamily="17" charset="-128"/>
                <a:cs typeface="メイリオ" panose="020B0604030504040204" pitchFamily="50" charset="-128"/>
              </a:rPr>
              <a:t>　アルコール中毒により、救急車で病院に搬送</a:t>
            </a:r>
            <a:endParaRPr lang="en-US" altLang="ja-JP" sz="1400" dirty="0" smtClean="0">
              <a:solidFill>
                <a:schemeClr val="tx1"/>
              </a:solidFill>
              <a:latin typeface="ＭＳ 明朝" panose="02020609040205080304" pitchFamily="17" charset="-128"/>
              <a:ea typeface="ＭＳ 明朝" panose="02020609040205080304" pitchFamily="17" charset="-128"/>
              <a:cs typeface="メイリオ" panose="020B0604030504040204" pitchFamily="50" charset="-128"/>
            </a:endParaRPr>
          </a:p>
          <a:p>
            <a:endParaRPr lang="en-US" altLang="ja-JP" sz="400" dirty="0" smtClean="0">
              <a:solidFill>
                <a:schemeClr val="tx1"/>
              </a:solidFill>
              <a:latin typeface="ＭＳ 明朝" panose="02020609040205080304" pitchFamily="17" charset="-128"/>
              <a:ea typeface="ＭＳ 明朝" panose="02020609040205080304" pitchFamily="17" charset="-128"/>
              <a:cs typeface="メイリオ" panose="020B0604030504040204" pitchFamily="50" charset="-128"/>
            </a:endParaRPr>
          </a:p>
          <a:p>
            <a:r>
              <a:rPr lang="ja-JP" altLang="en-US" sz="1400" dirty="0" smtClean="0">
                <a:solidFill>
                  <a:schemeClr val="tx1"/>
                </a:solidFill>
                <a:latin typeface="ＭＳ 明朝" panose="02020609040205080304" pitchFamily="17" charset="-128"/>
                <a:ea typeface="ＭＳ 明朝" panose="02020609040205080304" pitchFamily="17" charset="-128"/>
                <a:cs typeface="メイリオ" panose="020B0604030504040204" pitchFamily="50" charset="-128"/>
              </a:rPr>
              <a:t>〇　月別の搬送人員の推移では新型コロナウイルスの感</a:t>
            </a:r>
            <a:endParaRPr lang="en-US" altLang="ja-JP" sz="1400" dirty="0" smtClean="0">
              <a:solidFill>
                <a:schemeClr val="tx1"/>
              </a:solidFill>
              <a:latin typeface="ＭＳ 明朝" panose="02020609040205080304" pitchFamily="17" charset="-128"/>
              <a:ea typeface="ＭＳ 明朝" panose="02020609040205080304" pitchFamily="17" charset="-128"/>
              <a:cs typeface="メイリオ" panose="020B0604030504040204" pitchFamily="50" charset="-128"/>
            </a:endParaRPr>
          </a:p>
          <a:p>
            <a:r>
              <a:rPr lang="ja-JP" altLang="en-US" sz="1400" dirty="0">
                <a:solidFill>
                  <a:schemeClr val="tx1"/>
                </a:solidFill>
                <a:latin typeface="ＭＳ 明朝" panose="02020609040205080304" pitchFamily="17" charset="-128"/>
                <a:ea typeface="ＭＳ 明朝" panose="02020609040205080304" pitchFamily="17" charset="-128"/>
                <a:cs typeface="メイリオ" panose="020B0604030504040204" pitchFamily="50" charset="-128"/>
              </a:rPr>
              <a:t>　</a:t>
            </a:r>
            <a:r>
              <a:rPr lang="ja-JP" altLang="en-US" sz="1400" dirty="0" smtClean="0">
                <a:solidFill>
                  <a:schemeClr val="tx1"/>
                </a:solidFill>
                <a:latin typeface="ＭＳ 明朝" panose="02020609040205080304" pitchFamily="17" charset="-128"/>
                <a:ea typeface="ＭＳ 明朝" panose="02020609040205080304" pitchFamily="17" charset="-128"/>
                <a:cs typeface="メイリオ" panose="020B0604030504040204" pitchFamily="50" charset="-128"/>
              </a:rPr>
              <a:t>　染拡大に伴う初めての緊急事態宣言が発令された</a:t>
            </a:r>
            <a:endParaRPr lang="en-US" altLang="ja-JP" sz="1400" dirty="0" smtClean="0">
              <a:solidFill>
                <a:schemeClr val="tx1"/>
              </a:solidFill>
              <a:latin typeface="ＭＳ 明朝" panose="02020609040205080304" pitchFamily="17" charset="-128"/>
              <a:ea typeface="ＭＳ 明朝" panose="02020609040205080304" pitchFamily="17" charset="-128"/>
              <a:cs typeface="メイリオ" panose="020B0604030504040204" pitchFamily="50" charset="-128"/>
            </a:endParaRPr>
          </a:p>
          <a:p>
            <a:r>
              <a:rPr lang="ja-JP" altLang="en-US" sz="1400" dirty="0">
                <a:solidFill>
                  <a:schemeClr val="tx1"/>
                </a:solidFill>
                <a:latin typeface="ＭＳ 明朝" panose="02020609040205080304" pitchFamily="17" charset="-128"/>
                <a:ea typeface="ＭＳ 明朝" panose="02020609040205080304" pitchFamily="17" charset="-128"/>
                <a:cs typeface="メイリオ" panose="020B0604030504040204" pitchFamily="50" charset="-128"/>
              </a:rPr>
              <a:t>　</a:t>
            </a:r>
            <a:r>
              <a:rPr lang="ja-JP" altLang="en-US" sz="1400" dirty="0" smtClean="0">
                <a:solidFill>
                  <a:schemeClr val="tx1"/>
                </a:solidFill>
                <a:latin typeface="ＭＳ 明朝" panose="02020609040205080304" pitchFamily="17" charset="-128"/>
                <a:ea typeface="ＭＳ 明朝" panose="02020609040205080304" pitchFamily="17" charset="-128"/>
                <a:cs typeface="メイリオ" panose="020B0604030504040204" pitchFamily="50" charset="-128"/>
              </a:rPr>
              <a:t>　４月から５月が少なく、その他の月は横ばい</a:t>
            </a:r>
            <a:endParaRPr lang="en-US" altLang="ja-JP" sz="900" dirty="0" smtClean="0">
              <a:solidFill>
                <a:schemeClr val="tx1"/>
              </a:solidFill>
              <a:latin typeface="ＭＳ 明朝" panose="02020609040205080304" pitchFamily="17" charset="-128"/>
              <a:ea typeface="ＭＳ 明朝" panose="02020609040205080304" pitchFamily="17" charset="-128"/>
              <a:cs typeface="メイリオ" panose="020B0604030504040204" pitchFamily="50" charset="-128"/>
            </a:endParaRPr>
          </a:p>
          <a:p>
            <a:endParaRPr lang="en-US" altLang="ja-JP" sz="400" dirty="0" smtClean="0">
              <a:solidFill>
                <a:schemeClr val="tx1"/>
              </a:solidFill>
              <a:latin typeface="ＭＳ 明朝" panose="02020609040205080304" pitchFamily="17" charset="-128"/>
              <a:ea typeface="ＭＳ 明朝" panose="02020609040205080304" pitchFamily="17" charset="-128"/>
              <a:cs typeface="メイリオ" panose="020B0604030504040204" pitchFamily="50" charset="-128"/>
            </a:endParaRPr>
          </a:p>
          <a:p>
            <a:r>
              <a:rPr lang="ja-JP" altLang="en-US" sz="1400" dirty="0" smtClean="0">
                <a:solidFill>
                  <a:schemeClr val="tx1"/>
                </a:solidFill>
                <a:latin typeface="ＭＳ 明朝" panose="02020609040205080304" pitchFamily="17" charset="-128"/>
                <a:ea typeface="ＭＳ 明朝" panose="02020609040205080304" pitchFamily="17" charset="-128"/>
                <a:cs typeface="メイリオ" panose="020B0604030504040204" pitchFamily="50" charset="-128"/>
              </a:rPr>
              <a:t>〇　年代別、男女別の搬送人員では、男女ともに</a:t>
            </a:r>
            <a:r>
              <a:rPr lang="en-US" altLang="ja-JP" sz="1400" dirty="0" smtClean="0">
                <a:solidFill>
                  <a:schemeClr val="tx1"/>
                </a:solidFill>
                <a:latin typeface="ＭＳ 明朝" panose="02020609040205080304" pitchFamily="17" charset="-128"/>
                <a:ea typeface="ＭＳ 明朝" panose="02020609040205080304" pitchFamily="17" charset="-128"/>
                <a:cs typeface="メイリオ" panose="020B0604030504040204" pitchFamily="50" charset="-128"/>
              </a:rPr>
              <a:t>20</a:t>
            </a:r>
            <a:r>
              <a:rPr lang="ja-JP" altLang="en-US" sz="1400" dirty="0" smtClean="0">
                <a:solidFill>
                  <a:schemeClr val="tx1"/>
                </a:solidFill>
                <a:latin typeface="ＭＳ 明朝" panose="02020609040205080304" pitchFamily="17" charset="-128"/>
                <a:ea typeface="ＭＳ 明朝" panose="02020609040205080304" pitchFamily="17" charset="-128"/>
                <a:cs typeface="メイリオ" panose="020B0604030504040204" pitchFamily="50" charset="-128"/>
              </a:rPr>
              <a:t>歳</a:t>
            </a:r>
            <a:endParaRPr lang="en-US" altLang="ja-JP" sz="1400" dirty="0" smtClean="0">
              <a:solidFill>
                <a:schemeClr val="tx1"/>
              </a:solidFill>
              <a:latin typeface="ＭＳ 明朝" panose="02020609040205080304" pitchFamily="17" charset="-128"/>
              <a:ea typeface="ＭＳ 明朝" panose="02020609040205080304" pitchFamily="17" charset="-128"/>
              <a:cs typeface="メイリオ" panose="020B0604030504040204" pitchFamily="50" charset="-128"/>
            </a:endParaRPr>
          </a:p>
          <a:p>
            <a:r>
              <a:rPr lang="ja-JP" altLang="en-US" sz="1400" dirty="0">
                <a:solidFill>
                  <a:schemeClr val="tx1"/>
                </a:solidFill>
                <a:latin typeface="ＭＳ 明朝" panose="02020609040205080304" pitchFamily="17" charset="-128"/>
                <a:ea typeface="ＭＳ 明朝" panose="02020609040205080304" pitchFamily="17" charset="-128"/>
                <a:cs typeface="メイリオ" panose="020B0604030504040204" pitchFamily="50" charset="-128"/>
              </a:rPr>
              <a:t>　</a:t>
            </a:r>
            <a:r>
              <a:rPr lang="ja-JP" altLang="en-US" sz="1400" dirty="0" smtClean="0">
                <a:solidFill>
                  <a:schemeClr val="tx1"/>
                </a:solidFill>
                <a:latin typeface="ＭＳ 明朝" panose="02020609040205080304" pitchFamily="17" charset="-128"/>
                <a:ea typeface="ＭＳ 明朝" panose="02020609040205080304" pitchFamily="17" charset="-128"/>
                <a:cs typeface="メイリオ" panose="020B0604030504040204" pitchFamily="50" charset="-128"/>
              </a:rPr>
              <a:t>　代が一番多い</a:t>
            </a:r>
            <a:endParaRPr lang="en-US" altLang="ja-JP" sz="1400" dirty="0" smtClean="0">
              <a:solidFill>
                <a:schemeClr val="tx1"/>
              </a:solidFill>
              <a:latin typeface="ＭＳ 明朝" panose="02020609040205080304" pitchFamily="17" charset="-128"/>
              <a:ea typeface="ＭＳ 明朝" panose="02020609040205080304" pitchFamily="17" charset="-128"/>
              <a:cs typeface="メイリオ" panose="020B0604030504040204" pitchFamily="50" charset="-128"/>
            </a:endParaRPr>
          </a:p>
          <a:p>
            <a:endParaRPr lang="en-US" altLang="ja-JP" sz="400" dirty="0" smtClean="0">
              <a:solidFill>
                <a:schemeClr val="tx1"/>
              </a:solidFill>
              <a:latin typeface="ＭＳ 明朝" panose="02020609040205080304" pitchFamily="17" charset="-128"/>
              <a:ea typeface="ＭＳ 明朝" panose="02020609040205080304" pitchFamily="17" charset="-128"/>
              <a:cs typeface="メイリオ" panose="020B0604030504040204" pitchFamily="50" charset="-128"/>
            </a:endParaRPr>
          </a:p>
          <a:p>
            <a:r>
              <a:rPr lang="ja-JP" altLang="en-US" sz="1400" dirty="0" smtClean="0">
                <a:solidFill>
                  <a:schemeClr val="tx1"/>
                </a:solidFill>
                <a:latin typeface="ＭＳ 明朝" panose="02020609040205080304" pitchFamily="17" charset="-128"/>
                <a:ea typeface="ＭＳ 明朝" panose="02020609040205080304" pitchFamily="17" charset="-128"/>
                <a:cs typeface="メイリオ" panose="020B0604030504040204" pitchFamily="50" charset="-128"/>
              </a:rPr>
              <a:t>〇　令和２年の搬送人員のうち、重症以上は</a:t>
            </a:r>
            <a:r>
              <a:rPr lang="en-US" altLang="ja-JP" sz="1400" dirty="0" smtClean="0">
                <a:solidFill>
                  <a:schemeClr val="tx1"/>
                </a:solidFill>
                <a:latin typeface="ＭＳ 明朝" panose="02020609040205080304" pitchFamily="17" charset="-128"/>
                <a:ea typeface="ＭＳ 明朝" panose="02020609040205080304" pitchFamily="17" charset="-128"/>
                <a:cs typeface="メイリオ" panose="020B0604030504040204" pitchFamily="50" charset="-128"/>
              </a:rPr>
              <a:t>38</a:t>
            </a:r>
            <a:r>
              <a:rPr lang="ja-JP" altLang="en-US" sz="1400" dirty="0" smtClean="0">
                <a:solidFill>
                  <a:schemeClr val="tx1"/>
                </a:solidFill>
                <a:latin typeface="ＭＳ 明朝" panose="02020609040205080304" pitchFamily="17" charset="-128"/>
                <a:ea typeface="ＭＳ 明朝" panose="02020609040205080304" pitchFamily="17" charset="-128"/>
                <a:cs typeface="メイリオ" panose="020B0604030504040204" pitchFamily="50" charset="-128"/>
              </a:rPr>
              <a:t>人</a:t>
            </a:r>
            <a:endParaRPr lang="en-US" altLang="ja-JP" sz="1400" dirty="0" smtClean="0">
              <a:solidFill>
                <a:schemeClr val="tx1"/>
              </a:solidFill>
              <a:latin typeface="ＭＳ 明朝" panose="02020609040205080304" pitchFamily="17" charset="-128"/>
              <a:ea typeface="ＭＳ 明朝" panose="02020609040205080304" pitchFamily="17" charset="-128"/>
              <a:cs typeface="メイリオ" panose="020B0604030504040204" pitchFamily="50" charset="-128"/>
            </a:endParaRPr>
          </a:p>
        </p:txBody>
      </p:sp>
      <p:sp>
        <p:nvSpPr>
          <p:cNvPr id="10" name="角丸四角形 9"/>
          <p:cNvSpPr/>
          <p:nvPr/>
        </p:nvSpPr>
        <p:spPr>
          <a:xfrm>
            <a:off x="4717224" y="3356992"/>
            <a:ext cx="2448273" cy="432048"/>
          </a:xfrm>
          <a:prstGeom prst="round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200" b="1" dirty="0" smtClean="0">
                <a:solidFill>
                  <a:schemeClr val="bg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メイリオ" panose="020B0604030504040204" pitchFamily="50" charset="-128"/>
              </a:rPr>
              <a:t>飲酒に係る</a:t>
            </a:r>
            <a:r>
              <a:rPr lang="ja-JP" altLang="en-US" sz="1200" b="1" dirty="0" smtClean="0">
                <a:solidFill>
                  <a:schemeClr val="bg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メイリオ" panose="020B0604030504040204" pitchFamily="50" charset="-128"/>
              </a:rPr>
              <a:t>少年補導の推移</a:t>
            </a:r>
            <a:endParaRPr kumimoji="1" lang="en-US" altLang="ja-JP" sz="1200" b="1" dirty="0" smtClean="0">
              <a:solidFill>
                <a:schemeClr val="bg1"/>
              </a:solidFill>
              <a:latin typeface="ＭＳ ゴシック" panose="020B0609070205080204" pitchFamily="49" charset="-128"/>
              <a:ea typeface="ＭＳ ゴシック" panose="020B0609070205080204" pitchFamily="49" charset="-128"/>
              <a:cs typeface="メイリオ" panose="020B0604030504040204" pitchFamily="50" charset="-128"/>
            </a:endParaRPr>
          </a:p>
        </p:txBody>
      </p:sp>
      <p:graphicFrame>
        <p:nvGraphicFramePr>
          <p:cNvPr id="2" name="表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19546849"/>
              </p:ext>
            </p:extLst>
          </p:nvPr>
        </p:nvGraphicFramePr>
        <p:xfrm>
          <a:off x="179511" y="2708920"/>
          <a:ext cx="4396014" cy="11521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32669">
                  <a:extLst>
                    <a:ext uri="{9D8B030D-6E8A-4147-A177-3AD203B41FA5}">
                      <a16:colId xmlns:a16="http://schemas.microsoft.com/office/drawing/2014/main" val="913484133"/>
                    </a:ext>
                  </a:extLst>
                </a:gridCol>
                <a:gridCol w="732669">
                  <a:extLst>
                    <a:ext uri="{9D8B030D-6E8A-4147-A177-3AD203B41FA5}">
                      <a16:colId xmlns:a16="http://schemas.microsoft.com/office/drawing/2014/main" val="3962870357"/>
                    </a:ext>
                  </a:extLst>
                </a:gridCol>
                <a:gridCol w="732669">
                  <a:extLst>
                    <a:ext uri="{9D8B030D-6E8A-4147-A177-3AD203B41FA5}">
                      <a16:colId xmlns:a16="http://schemas.microsoft.com/office/drawing/2014/main" val="2307270609"/>
                    </a:ext>
                  </a:extLst>
                </a:gridCol>
                <a:gridCol w="732669">
                  <a:extLst>
                    <a:ext uri="{9D8B030D-6E8A-4147-A177-3AD203B41FA5}">
                      <a16:colId xmlns:a16="http://schemas.microsoft.com/office/drawing/2014/main" val="2924401110"/>
                    </a:ext>
                  </a:extLst>
                </a:gridCol>
                <a:gridCol w="732669">
                  <a:extLst>
                    <a:ext uri="{9D8B030D-6E8A-4147-A177-3AD203B41FA5}">
                      <a16:colId xmlns:a16="http://schemas.microsoft.com/office/drawing/2014/main" val="930774355"/>
                    </a:ext>
                  </a:extLst>
                </a:gridCol>
                <a:gridCol w="732669">
                  <a:extLst>
                    <a:ext uri="{9D8B030D-6E8A-4147-A177-3AD203B41FA5}">
                      <a16:colId xmlns:a16="http://schemas.microsoft.com/office/drawing/2014/main" val="3256588579"/>
                    </a:ext>
                  </a:extLst>
                </a:gridCol>
              </a:tblGrid>
              <a:tr h="288032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 smtClean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性別</a:t>
                      </a:r>
                      <a:endParaRPr kumimoji="1" lang="ja-JP" altLang="en-US" sz="1050" dirty="0"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 smtClean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平成</a:t>
                      </a:r>
                      <a:r>
                        <a:rPr kumimoji="1" lang="en-US" altLang="ja-JP" sz="1050" dirty="0" smtClean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28</a:t>
                      </a:r>
                      <a:r>
                        <a:rPr kumimoji="1" lang="ja-JP" altLang="en-US" sz="1050" dirty="0" smtClean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年</a:t>
                      </a:r>
                      <a:endParaRPr kumimoji="1" lang="ja-JP" altLang="en-US" sz="1050" dirty="0"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 smtClean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平成</a:t>
                      </a:r>
                      <a:r>
                        <a:rPr kumimoji="1" lang="en-US" altLang="ja-JP" sz="1050" dirty="0" smtClean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29</a:t>
                      </a:r>
                      <a:r>
                        <a:rPr kumimoji="1" lang="ja-JP" altLang="en-US" sz="1050" dirty="0" smtClean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年</a:t>
                      </a:r>
                      <a:endParaRPr kumimoji="1" lang="ja-JP" altLang="en-US" sz="1050" dirty="0"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 smtClean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平成</a:t>
                      </a:r>
                      <a:r>
                        <a:rPr kumimoji="1" lang="en-US" altLang="ja-JP" sz="1050" dirty="0" smtClean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30</a:t>
                      </a:r>
                      <a:r>
                        <a:rPr kumimoji="1" lang="ja-JP" altLang="en-US" sz="1050" dirty="0" smtClean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年</a:t>
                      </a:r>
                      <a:endParaRPr kumimoji="1" lang="ja-JP" altLang="en-US" sz="1050" dirty="0"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 smtClean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令和元年</a:t>
                      </a:r>
                      <a:endParaRPr kumimoji="1" lang="ja-JP" altLang="en-US" sz="1050" dirty="0"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 smtClean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令和２年</a:t>
                      </a:r>
                      <a:endParaRPr kumimoji="1" lang="ja-JP" altLang="en-US" sz="1050" dirty="0"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00516786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 smtClean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男性</a:t>
                      </a:r>
                      <a:endParaRPr kumimoji="1" lang="ja-JP" altLang="en-US" sz="105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50" dirty="0" smtClean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10,337</a:t>
                      </a:r>
                      <a:endParaRPr kumimoji="1" lang="ja-JP" altLang="en-US" sz="105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50" dirty="0" smtClean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10,686</a:t>
                      </a:r>
                      <a:endParaRPr kumimoji="1" lang="ja-JP" altLang="en-US" sz="105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50" dirty="0" smtClean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11,107</a:t>
                      </a:r>
                      <a:endParaRPr kumimoji="1" lang="ja-JP" altLang="en-US" sz="105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50" dirty="0" smtClean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11,351</a:t>
                      </a:r>
                      <a:endParaRPr kumimoji="1" lang="ja-JP" altLang="en-US" sz="105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50" dirty="0" smtClean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6,801</a:t>
                      </a:r>
                      <a:endParaRPr kumimoji="1" lang="ja-JP" altLang="en-US" sz="105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71103618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 smtClean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女性</a:t>
                      </a:r>
                      <a:endParaRPr kumimoji="1" lang="ja-JP" altLang="en-US" sz="105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50" dirty="0" smtClean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5,801</a:t>
                      </a:r>
                      <a:endParaRPr kumimoji="1" lang="ja-JP" altLang="en-US" sz="105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50" dirty="0" smtClean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6,225</a:t>
                      </a:r>
                      <a:endParaRPr kumimoji="1" lang="ja-JP" altLang="en-US" sz="105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50" dirty="0" smtClean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6,648</a:t>
                      </a:r>
                      <a:endParaRPr kumimoji="1" lang="ja-JP" altLang="en-US" sz="105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50" dirty="0" smtClean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6,861</a:t>
                      </a:r>
                      <a:endParaRPr kumimoji="1" lang="ja-JP" altLang="en-US" sz="105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50" dirty="0" smtClean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4,490</a:t>
                      </a:r>
                      <a:endParaRPr kumimoji="1" lang="ja-JP" altLang="en-US" sz="105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93408064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 smtClean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計</a:t>
                      </a:r>
                      <a:endParaRPr kumimoji="1" lang="ja-JP" altLang="en-US" sz="105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50" dirty="0" smtClean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16,138</a:t>
                      </a:r>
                      <a:endParaRPr kumimoji="1" lang="ja-JP" altLang="en-US" sz="105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50" dirty="0" smtClean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16,911</a:t>
                      </a:r>
                      <a:endParaRPr kumimoji="1" lang="ja-JP" altLang="en-US" sz="105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50" dirty="0" smtClean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17,755</a:t>
                      </a:r>
                      <a:endParaRPr kumimoji="1" lang="ja-JP" altLang="en-US" sz="105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50" dirty="0" smtClean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18,212</a:t>
                      </a:r>
                      <a:endParaRPr kumimoji="1" lang="ja-JP" altLang="en-US" sz="105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50" dirty="0" smtClean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11,291</a:t>
                      </a:r>
                      <a:endParaRPr kumimoji="1" lang="ja-JP" altLang="en-US" sz="105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2735643"/>
                  </a:ext>
                </a:extLst>
              </a:tr>
            </a:tbl>
          </a:graphicData>
        </a:graphic>
      </p:graphicFrame>
      <p:sp>
        <p:nvSpPr>
          <p:cNvPr id="9" name="正方形/長方形 8"/>
          <p:cNvSpPr/>
          <p:nvPr/>
        </p:nvSpPr>
        <p:spPr>
          <a:xfrm>
            <a:off x="74366" y="2348880"/>
            <a:ext cx="4385663" cy="44870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1000" b="1" dirty="0" smtClean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メイリオ" panose="020B0604030504040204" pitchFamily="50" charset="-128"/>
              </a:rPr>
              <a:t>≪ 東京消防庁管内における急性アルコール中毒搬送人員の推移 ≫</a:t>
            </a:r>
            <a:endParaRPr kumimoji="1" lang="ja-JP" altLang="en-US" sz="1000" b="1" dirty="0">
              <a:solidFill>
                <a:schemeClr val="tx1"/>
              </a:solidFill>
              <a:latin typeface="ＭＳ ゴシック" panose="020B0609070205080204" pitchFamily="49" charset="-128"/>
              <a:ea typeface="ＭＳ ゴシック" panose="020B0609070205080204" pitchFamily="49" charset="-128"/>
              <a:cs typeface="メイリオ" panose="020B0604030504040204" pitchFamily="50" charset="-128"/>
            </a:endParaRPr>
          </a:p>
        </p:txBody>
      </p:sp>
      <p:sp>
        <p:nvSpPr>
          <p:cNvPr id="11" name="正方形/長方形 10"/>
          <p:cNvSpPr/>
          <p:nvPr/>
        </p:nvSpPr>
        <p:spPr>
          <a:xfrm>
            <a:off x="35496" y="3844394"/>
            <a:ext cx="3744416" cy="44870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1000" b="1" dirty="0" smtClean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メイリオ" panose="020B0604030504040204" pitchFamily="50" charset="-128"/>
              </a:rPr>
              <a:t>≪ </a:t>
            </a:r>
            <a:r>
              <a:rPr lang="en-US" altLang="ja-JP" sz="1000" b="1" dirty="0" smtClean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メイリオ" panose="020B0604030504040204" pitchFamily="50" charset="-128"/>
              </a:rPr>
              <a:t>【</a:t>
            </a:r>
            <a:r>
              <a:rPr lang="ja-JP" altLang="en-US" sz="1000" b="1" dirty="0" smtClean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メイリオ" panose="020B0604030504040204" pitchFamily="50" charset="-128"/>
              </a:rPr>
              <a:t>月別</a:t>
            </a:r>
            <a:r>
              <a:rPr lang="en-US" altLang="ja-JP" sz="1000" b="1" dirty="0" smtClean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メイリオ" panose="020B0604030504040204" pitchFamily="50" charset="-128"/>
              </a:rPr>
              <a:t>】</a:t>
            </a:r>
            <a:r>
              <a:rPr lang="ja-JP" altLang="en-US" sz="1000" b="1" dirty="0" smtClean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メイリオ" panose="020B0604030504040204" pitchFamily="50" charset="-128"/>
              </a:rPr>
              <a:t>急性アルコール中毒搬送人員（令和３年） ≫</a:t>
            </a:r>
            <a:endParaRPr kumimoji="1" lang="ja-JP" altLang="en-US" sz="1000" b="1" dirty="0">
              <a:solidFill>
                <a:schemeClr val="tx1"/>
              </a:solidFill>
              <a:latin typeface="ＭＳ ゴシック" panose="020B0609070205080204" pitchFamily="49" charset="-128"/>
              <a:ea typeface="ＭＳ ゴシック" panose="020B0609070205080204" pitchFamily="49" charset="-128"/>
              <a:cs typeface="メイリオ" panose="020B0604030504040204" pitchFamily="50" charset="-128"/>
            </a:endParaRPr>
          </a:p>
        </p:txBody>
      </p:sp>
      <p:sp>
        <p:nvSpPr>
          <p:cNvPr id="14" name="正方形/長方形 13"/>
          <p:cNvSpPr/>
          <p:nvPr/>
        </p:nvSpPr>
        <p:spPr>
          <a:xfrm>
            <a:off x="4732120" y="-91054"/>
            <a:ext cx="4736424" cy="44870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1000" b="1" dirty="0" smtClean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メイリオ" panose="020B0604030504040204" pitchFamily="50" charset="-128"/>
              </a:rPr>
              <a:t>≪ </a:t>
            </a:r>
            <a:r>
              <a:rPr lang="en-US" altLang="ja-JP" sz="1000" b="1" dirty="0" smtClean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メイリオ" panose="020B0604030504040204" pitchFamily="50" charset="-128"/>
              </a:rPr>
              <a:t>【</a:t>
            </a:r>
            <a:r>
              <a:rPr lang="ja-JP" altLang="en-US" sz="1000" b="1" dirty="0" smtClean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メイリオ" panose="020B0604030504040204" pitchFamily="50" charset="-128"/>
              </a:rPr>
              <a:t>年代別</a:t>
            </a:r>
            <a:r>
              <a:rPr lang="en-US" altLang="ja-JP" sz="1000" b="1" dirty="0" smtClean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メイリオ" panose="020B0604030504040204" pitchFamily="50" charset="-128"/>
              </a:rPr>
              <a:t>】</a:t>
            </a:r>
            <a:r>
              <a:rPr lang="ja-JP" altLang="en-US" sz="1000" b="1" dirty="0" smtClean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メイリオ" panose="020B0604030504040204" pitchFamily="50" charset="-128"/>
              </a:rPr>
              <a:t>急性アルコール中毒搬送人員（令和２年） </a:t>
            </a:r>
            <a:r>
              <a:rPr lang="ja-JP" altLang="en-US" sz="1000" b="1" dirty="0" smtClean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メイリオ" panose="020B0604030504040204" pitchFamily="50" charset="-128"/>
              </a:rPr>
              <a:t>≫</a:t>
            </a:r>
            <a:r>
              <a:rPr lang="en-US" altLang="ja-JP" sz="800" b="1" dirty="0" smtClean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メイリオ" panose="020B0604030504040204" pitchFamily="50" charset="-128"/>
              </a:rPr>
              <a:t>※</a:t>
            </a:r>
            <a:r>
              <a:rPr lang="ja-JP" altLang="en-US" sz="800" b="1" dirty="0" smtClean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メイリオ" panose="020B0604030504040204" pitchFamily="50" charset="-128"/>
              </a:rPr>
              <a:t>令和</a:t>
            </a:r>
            <a:r>
              <a:rPr lang="en-US" altLang="ja-JP" sz="800" b="1" dirty="0" smtClean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メイリオ" panose="020B0604030504040204" pitchFamily="50" charset="-128"/>
              </a:rPr>
              <a:t>5</a:t>
            </a:r>
            <a:r>
              <a:rPr lang="ja-JP" altLang="en-US" sz="800" b="1" dirty="0" smtClean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メイリオ" panose="020B0604030504040204" pitchFamily="50" charset="-128"/>
              </a:rPr>
              <a:t>年</a:t>
            </a:r>
            <a:r>
              <a:rPr lang="en-US" altLang="ja-JP" sz="800" b="1" dirty="0" smtClean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メイリオ" panose="020B0604030504040204" pitchFamily="50" charset="-128"/>
              </a:rPr>
              <a:t>2</a:t>
            </a:r>
            <a:r>
              <a:rPr lang="ja-JP" altLang="en-US" sz="800" b="1" dirty="0" smtClean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メイリオ" panose="020B0604030504040204" pitchFamily="50" charset="-128"/>
              </a:rPr>
              <a:t>月時点</a:t>
            </a:r>
            <a:endParaRPr kumimoji="1" lang="ja-JP" altLang="en-US" sz="800" b="1" dirty="0">
              <a:solidFill>
                <a:schemeClr val="tx1"/>
              </a:solidFill>
              <a:latin typeface="ＭＳ ゴシック" panose="020B0609070205080204" pitchFamily="49" charset="-128"/>
              <a:ea typeface="ＭＳ ゴシック" panose="020B0609070205080204" pitchFamily="49" charset="-128"/>
              <a:cs typeface="メイリオ" panose="020B0604030504040204" pitchFamily="50" charset="-128"/>
            </a:endParaRPr>
          </a:p>
        </p:txBody>
      </p:sp>
      <p:sp>
        <p:nvSpPr>
          <p:cNvPr id="17" name="正方形/長方形 16"/>
          <p:cNvSpPr/>
          <p:nvPr/>
        </p:nvSpPr>
        <p:spPr>
          <a:xfrm>
            <a:off x="3899930" y="2415329"/>
            <a:ext cx="1101475" cy="36477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900" dirty="0" smtClean="0">
                <a:solidFill>
                  <a:schemeClr val="tx1"/>
                </a:solidFill>
                <a:latin typeface="ＭＳ 明朝" panose="02020609040205080304" pitchFamily="17" charset="-128"/>
                <a:ea typeface="ＭＳ 明朝" panose="02020609040205080304" pitchFamily="17" charset="-128"/>
                <a:cs typeface="メイリオ" panose="020B0604030504040204" pitchFamily="50" charset="-128"/>
              </a:rPr>
              <a:t>（単位：人）</a:t>
            </a:r>
            <a:endParaRPr kumimoji="1" lang="ja-JP" altLang="en-US" sz="900" dirty="0">
              <a:solidFill>
                <a:schemeClr val="tx1"/>
              </a:solidFill>
              <a:latin typeface="ＭＳ 明朝" panose="02020609040205080304" pitchFamily="17" charset="-128"/>
              <a:ea typeface="ＭＳ 明朝" panose="02020609040205080304" pitchFamily="17" charset="-128"/>
              <a:cs typeface="メイリオ" panose="020B0604030504040204" pitchFamily="50" charset="-128"/>
            </a:endParaRPr>
          </a:p>
        </p:txBody>
      </p:sp>
      <p:sp>
        <p:nvSpPr>
          <p:cNvPr id="18" name="正方形/長方形 17"/>
          <p:cNvSpPr/>
          <p:nvPr/>
        </p:nvSpPr>
        <p:spPr>
          <a:xfrm>
            <a:off x="2562672" y="268119"/>
            <a:ext cx="2072198" cy="306192"/>
          </a:xfrm>
          <a:prstGeom prst="rect">
            <a:avLst/>
          </a:prstGeom>
          <a:noFill/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ja-JP" altLang="en-US" sz="1000" dirty="0" smtClean="0">
                <a:solidFill>
                  <a:schemeClr val="tx1"/>
                </a:solidFill>
                <a:latin typeface="ＭＳ 明朝" panose="02020609040205080304" pitchFamily="17" charset="-128"/>
                <a:ea typeface="ＭＳ 明朝" panose="02020609040205080304" pitchFamily="17" charset="-128"/>
                <a:cs typeface="メイリオ" panose="020B0604030504040204" pitchFamily="50" charset="-128"/>
              </a:rPr>
              <a:t>（提供：東京消防庁）</a:t>
            </a:r>
            <a:endParaRPr lang="en-US" altLang="ja-JP" sz="1000" dirty="0" smtClean="0">
              <a:solidFill>
                <a:schemeClr val="tx1"/>
              </a:solidFill>
              <a:latin typeface="ＭＳ 明朝" panose="02020609040205080304" pitchFamily="17" charset="-128"/>
              <a:ea typeface="ＭＳ 明朝" panose="02020609040205080304" pitchFamily="17" charset="-128"/>
              <a:cs typeface="メイリオ" panose="020B0604030504040204" pitchFamily="50" charset="-128"/>
            </a:endParaRPr>
          </a:p>
        </p:txBody>
      </p:sp>
      <p:sp>
        <p:nvSpPr>
          <p:cNvPr id="20" name="正方形/長方形 19"/>
          <p:cNvSpPr/>
          <p:nvPr/>
        </p:nvSpPr>
        <p:spPr>
          <a:xfrm>
            <a:off x="4644008" y="3789041"/>
            <a:ext cx="4752528" cy="331282"/>
          </a:xfrm>
          <a:prstGeom prst="rect">
            <a:avLst/>
          </a:prstGeom>
          <a:noFill/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ja-JP" altLang="en-US" sz="1400" dirty="0" smtClean="0">
                <a:solidFill>
                  <a:schemeClr val="tx1"/>
                </a:solidFill>
                <a:latin typeface="ＭＳ 明朝" panose="02020609040205080304" pitchFamily="17" charset="-128"/>
                <a:ea typeface="ＭＳ 明朝" panose="02020609040205080304" pitchFamily="17" charset="-128"/>
                <a:cs typeface="メイリオ" panose="020B0604030504040204" pitchFamily="50" charset="-128"/>
              </a:rPr>
              <a:t>○　</a:t>
            </a:r>
            <a:r>
              <a:rPr lang="ja-JP" altLang="en-US" sz="1400" dirty="0">
                <a:solidFill>
                  <a:schemeClr val="tx1"/>
                </a:solidFill>
                <a:latin typeface="ＭＳ 明朝" panose="02020609040205080304" pitchFamily="17" charset="-128"/>
                <a:ea typeface="ＭＳ 明朝" panose="02020609040205080304" pitchFamily="17" charset="-128"/>
                <a:cs typeface="メイリオ" panose="020B0604030504040204" pitchFamily="50" charset="-128"/>
              </a:rPr>
              <a:t>少年</a:t>
            </a:r>
            <a:r>
              <a:rPr lang="ja-JP" altLang="en-US" sz="1400" dirty="0" smtClean="0">
                <a:solidFill>
                  <a:schemeClr val="tx1"/>
                </a:solidFill>
                <a:latin typeface="ＭＳ 明朝" panose="02020609040205080304" pitchFamily="17" charset="-128"/>
                <a:ea typeface="ＭＳ 明朝" panose="02020609040205080304" pitchFamily="17" charset="-128"/>
                <a:cs typeface="メイリオ" panose="020B0604030504040204" pitchFamily="50" charset="-128"/>
              </a:rPr>
              <a:t>の飲酒による補導件数は近年増加傾向</a:t>
            </a:r>
            <a:endParaRPr lang="en-US" altLang="ja-JP" sz="1400" dirty="0" smtClean="0">
              <a:solidFill>
                <a:schemeClr val="tx1"/>
              </a:solidFill>
              <a:latin typeface="ＭＳ 明朝" panose="02020609040205080304" pitchFamily="17" charset="-128"/>
              <a:ea typeface="ＭＳ 明朝" panose="02020609040205080304" pitchFamily="17" charset="-128"/>
              <a:cs typeface="メイリオ" panose="020B0604030504040204" pitchFamily="50" charset="-128"/>
            </a:endParaRPr>
          </a:p>
        </p:txBody>
      </p:sp>
      <p:sp>
        <p:nvSpPr>
          <p:cNvPr id="22" name="正方形/長方形 21"/>
          <p:cNvSpPr/>
          <p:nvPr/>
        </p:nvSpPr>
        <p:spPr>
          <a:xfrm>
            <a:off x="7074845" y="3564066"/>
            <a:ext cx="2072198" cy="306192"/>
          </a:xfrm>
          <a:prstGeom prst="rect">
            <a:avLst/>
          </a:prstGeom>
          <a:noFill/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ja-JP" altLang="en-US" sz="1000" dirty="0" smtClean="0">
                <a:solidFill>
                  <a:schemeClr val="tx1"/>
                </a:solidFill>
                <a:latin typeface="ＭＳ 明朝" panose="02020609040205080304" pitchFamily="17" charset="-128"/>
                <a:ea typeface="ＭＳ 明朝" panose="02020609040205080304" pitchFamily="17" charset="-128"/>
                <a:cs typeface="メイリオ" panose="020B0604030504040204" pitchFamily="50" charset="-128"/>
              </a:rPr>
              <a:t>（提供：警視庁）</a:t>
            </a:r>
            <a:endParaRPr lang="en-US" altLang="ja-JP" sz="1000" dirty="0" smtClean="0">
              <a:solidFill>
                <a:schemeClr val="tx1"/>
              </a:solidFill>
              <a:latin typeface="ＭＳ 明朝" panose="02020609040205080304" pitchFamily="17" charset="-128"/>
              <a:ea typeface="ＭＳ 明朝" panose="02020609040205080304" pitchFamily="17" charset="-128"/>
              <a:cs typeface="メイリオ" panose="020B0604030504040204" pitchFamily="50" charset="-128"/>
            </a:endParaRPr>
          </a:p>
        </p:txBody>
      </p:sp>
      <p:graphicFrame>
        <p:nvGraphicFramePr>
          <p:cNvPr id="16" name="グラフ 1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16844169"/>
              </p:ext>
            </p:extLst>
          </p:nvPr>
        </p:nvGraphicFramePr>
        <p:xfrm>
          <a:off x="149077" y="4190875"/>
          <a:ext cx="4395600" cy="253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23" name="グラフ 2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24187798"/>
              </p:ext>
            </p:extLst>
          </p:nvPr>
        </p:nvGraphicFramePr>
        <p:xfrm>
          <a:off x="4716897" y="280647"/>
          <a:ext cx="4316400" cy="302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25" name="グラフ 24" title="飲酒に係る少年補導件数の推移（５年間）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89230745"/>
              </p:ext>
            </p:extLst>
          </p:nvPr>
        </p:nvGraphicFramePr>
        <p:xfrm>
          <a:off x="4732120" y="4184896"/>
          <a:ext cx="4313467" cy="253817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383856796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3504</TotalTime>
  <Words>1374</Words>
  <Application>Microsoft Office PowerPoint</Application>
  <PresentationFormat>画面に合わせる (4:3)</PresentationFormat>
  <Paragraphs>311</Paragraphs>
  <Slides>5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5</vt:i4>
      </vt:variant>
    </vt:vector>
  </HeadingPairs>
  <TitlesOfParts>
    <vt:vector size="13" baseType="lpstr">
      <vt:lpstr>HG明朝B</vt:lpstr>
      <vt:lpstr>ＭＳ Ｐゴシック</vt:lpstr>
      <vt:lpstr>ＭＳ ゴシック</vt:lpstr>
      <vt:lpstr>ＭＳ 明朝</vt:lpstr>
      <vt:lpstr>メイリオ</vt:lpstr>
      <vt:lpstr>Arial</vt:lpstr>
      <vt:lpstr>Calibri</vt:lpstr>
      <vt:lpstr>Office ​​テーマ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>TAIMS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東京都</dc:creator>
  <cp:lastModifiedBy>多代　恭章</cp:lastModifiedBy>
  <cp:revision>600</cp:revision>
  <cp:lastPrinted>2021-02-22T05:04:38Z</cp:lastPrinted>
  <dcterms:created xsi:type="dcterms:W3CDTF">2019-10-30T09:13:49Z</dcterms:created>
  <dcterms:modified xsi:type="dcterms:W3CDTF">2023-02-10T00:36:39Z</dcterms:modified>
</cp:coreProperties>
</file>