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
  </p:notesMasterIdLst>
  <p:sldIdLst>
    <p:sldId id="256"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33"/>
    <a:srgbClr val="CC0000"/>
    <a:srgbClr val="996633"/>
    <a:srgbClr val="CCCCFF"/>
    <a:srgbClr val="CCFFFF"/>
    <a:srgbClr val="CCECFF"/>
    <a:srgbClr val="FFCC99"/>
    <a:srgbClr val="FFFFCC"/>
    <a:srgbClr val="FFFFFF"/>
    <a:srgbClr val="07BD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3" d="100"/>
          <a:sy n="53" d="100"/>
        </p:scale>
        <p:origin x="25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嶋　洋彰" userId="70a6fda0-e254-4769-9e0e-6d5c21924262" providerId="ADAL" clId="{8F3C9093-F5FF-403D-9826-1827CE7DCFCE}"/>
    <pc:docChg chg="modSld">
      <pc:chgData name="中嶋　洋彰" userId="70a6fda0-e254-4769-9e0e-6d5c21924262" providerId="ADAL" clId="{8F3C9093-F5FF-403D-9826-1827CE7DCFCE}" dt="2025-03-27T07:27:19.607" v="0" actId="1076"/>
      <pc:docMkLst>
        <pc:docMk/>
      </pc:docMkLst>
      <pc:sldChg chg="modSp mod">
        <pc:chgData name="中嶋　洋彰" userId="70a6fda0-e254-4769-9e0e-6d5c21924262" providerId="ADAL" clId="{8F3C9093-F5FF-403D-9826-1827CE7DCFCE}" dt="2025-03-27T07:27:19.607" v="0" actId="1076"/>
        <pc:sldMkLst>
          <pc:docMk/>
          <pc:sldMk cId="735458211" sldId="256"/>
        </pc:sldMkLst>
        <pc:picChg chg="mod">
          <ac:chgData name="中嶋　洋彰" userId="70a6fda0-e254-4769-9e0e-6d5c21924262" providerId="ADAL" clId="{8F3C9093-F5FF-403D-9826-1827CE7DCFCE}" dt="2025-03-27T07:27:19.607" v="0" actId="1076"/>
          <ac:picMkLst>
            <pc:docMk/>
            <pc:sldMk cId="735458211" sldId="256"/>
            <ac:picMk id="6" creationId="{C28FA54D-F71C-4243-866A-DA61AFE5960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7B4B3C77-4E49-464F-8AD6-7D5A9FBEEFBA}" type="datetimeFigureOut">
              <a:rPr kumimoji="1" lang="ja-JP" altLang="en-US" smtClean="0"/>
              <a:t>2025/5/14</a:t>
            </a:fld>
            <a:endParaRPr kumimoji="1" lang="ja-JP" altLang="en-US"/>
          </a:p>
        </p:txBody>
      </p:sp>
      <p:sp>
        <p:nvSpPr>
          <p:cNvPr id="4" name="スライド イメージ プレースホルダー 3"/>
          <p:cNvSpPr>
            <a:spLocks noGrp="1" noRot="1" noChangeAspect="1"/>
          </p:cNvSpPr>
          <p:nvPr>
            <p:ph type="sldImg" idx="2"/>
          </p:nvPr>
        </p:nvSpPr>
        <p:spPr>
          <a:xfrm>
            <a:off x="2190750" y="1233488"/>
            <a:ext cx="23542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8A47484F-4597-4FB8-A687-8292A2CA65C8}" type="slidenum">
              <a:rPr kumimoji="1" lang="ja-JP" altLang="en-US" smtClean="0"/>
              <a:t>‹#›</a:t>
            </a:fld>
            <a:endParaRPr kumimoji="1" lang="ja-JP" altLang="en-US"/>
          </a:p>
        </p:txBody>
      </p:sp>
    </p:spTree>
    <p:extLst>
      <p:ext uri="{BB962C8B-B14F-4D97-AF65-F5344CB8AC3E}">
        <p14:creationId xmlns:p14="http://schemas.microsoft.com/office/powerpoint/2010/main" val="3036477556"/>
      </p:ext>
    </p:extLst>
  </p:cSld>
  <p:clrMap bg1="lt1" tx1="dk1" bg2="lt2" tx2="dk2" accent1="accent1" accent2="accent2" accent3="accent3" accent4="accent4" accent5="accent5" accent6="accent6" hlink="hlink" folHlink="folHlink"/>
  <p:notesStyle>
    <a:lvl1pPr marL="0" algn="l" defTabSz="914243" rtl="0" eaLnBrk="1" latinLnBrk="0" hangingPunct="1">
      <a:defRPr kumimoji="1" sz="1200" kern="1200">
        <a:solidFill>
          <a:schemeClr val="tx1"/>
        </a:solidFill>
        <a:latin typeface="+mn-lt"/>
        <a:ea typeface="+mn-ea"/>
        <a:cs typeface="+mn-cs"/>
      </a:defRPr>
    </a:lvl1pPr>
    <a:lvl2pPr marL="457122" algn="l" defTabSz="914243" rtl="0" eaLnBrk="1" latinLnBrk="0" hangingPunct="1">
      <a:defRPr kumimoji="1" sz="1200" kern="1200">
        <a:solidFill>
          <a:schemeClr val="tx1"/>
        </a:solidFill>
        <a:latin typeface="+mn-lt"/>
        <a:ea typeface="+mn-ea"/>
        <a:cs typeface="+mn-cs"/>
      </a:defRPr>
    </a:lvl2pPr>
    <a:lvl3pPr marL="914243" algn="l" defTabSz="914243" rtl="0" eaLnBrk="1" latinLnBrk="0" hangingPunct="1">
      <a:defRPr kumimoji="1" sz="1200" kern="1200">
        <a:solidFill>
          <a:schemeClr val="tx1"/>
        </a:solidFill>
        <a:latin typeface="+mn-lt"/>
        <a:ea typeface="+mn-ea"/>
        <a:cs typeface="+mn-cs"/>
      </a:defRPr>
    </a:lvl3pPr>
    <a:lvl4pPr marL="1371366" algn="l" defTabSz="914243" rtl="0" eaLnBrk="1" latinLnBrk="0" hangingPunct="1">
      <a:defRPr kumimoji="1" sz="1200" kern="1200">
        <a:solidFill>
          <a:schemeClr val="tx1"/>
        </a:solidFill>
        <a:latin typeface="+mn-lt"/>
        <a:ea typeface="+mn-ea"/>
        <a:cs typeface="+mn-cs"/>
      </a:defRPr>
    </a:lvl4pPr>
    <a:lvl5pPr marL="1828486" algn="l" defTabSz="914243" rtl="0" eaLnBrk="1" latinLnBrk="0" hangingPunct="1">
      <a:defRPr kumimoji="1" sz="1200" kern="1200">
        <a:solidFill>
          <a:schemeClr val="tx1"/>
        </a:solidFill>
        <a:latin typeface="+mn-lt"/>
        <a:ea typeface="+mn-ea"/>
        <a:cs typeface="+mn-cs"/>
      </a:defRPr>
    </a:lvl5pPr>
    <a:lvl6pPr marL="2285608" algn="l" defTabSz="914243" rtl="0" eaLnBrk="1" latinLnBrk="0" hangingPunct="1">
      <a:defRPr kumimoji="1" sz="1200" kern="1200">
        <a:solidFill>
          <a:schemeClr val="tx1"/>
        </a:solidFill>
        <a:latin typeface="+mn-lt"/>
        <a:ea typeface="+mn-ea"/>
        <a:cs typeface="+mn-cs"/>
      </a:defRPr>
    </a:lvl6pPr>
    <a:lvl7pPr marL="2742729" algn="l" defTabSz="914243" rtl="0" eaLnBrk="1" latinLnBrk="0" hangingPunct="1">
      <a:defRPr kumimoji="1" sz="1200" kern="1200">
        <a:solidFill>
          <a:schemeClr val="tx1"/>
        </a:solidFill>
        <a:latin typeface="+mn-lt"/>
        <a:ea typeface="+mn-ea"/>
        <a:cs typeface="+mn-cs"/>
      </a:defRPr>
    </a:lvl7pPr>
    <a:lvl8pPr marL="3199851" algn="l" defTabSz="914243" rtl="0" eaLnBrk="1" latinLnBrk="0" hangingPunct="1">
      <a:defRPr kumimoji="1" sz="1200" kern="1200">
        <a:solidFill>
          <a:schemeClr val="tx1"/>
        </a:solidFill>
        <a:latin typeface="+mn-lt"/>
        <a:ea typeface="+mn-ea"/>
        <a:cs typeface="+mn-cs"/>
      </a:defRPr>
    </a:lvl8pPr>
    <a:lvl9pPr marL="3656973" algn="l" defTabSz="91424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1975520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428212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59330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1087163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25255450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1384965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1593570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90405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2741804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8486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E8820-34AC-47F0-A20C-0FF79DF71C2B}" type="datetimeFigureOut">
              <a:rPr kumimoji="1" lang="ja-JP" altLang="en-US" smtClean="0"/>
              <a:t>2025/5/14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2918847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D5E8820-34AC-47F0-A20C-0FF79DF71C2B}" type="datetimeFigureOut">
              <a:rPr kumimoji="1" lang="ja-JP" altLang="en-US" smtClean="0"/>
              <a:t>2025/5/14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C79E591-1304-4A56-993A-8825412C5483}" type="slidenum">
              <a:rPr kumimoji="1" lang="ja-JP" altLang="en-US" smtClean="0"/>
              <a:t>‹#›</a:t>
            </a:fld>
            <a:endParaRPr kumimoji="1" lang="ja-JP" altLang="en-US"/>
          </a:p>
        </p:txBody>
      </p:sp>
    </p:spTree>
    <p:extLst>
      <p:ext uri="{BB962C8B-B14F-4D97-AF65-F5344CB8AC3E}">
        <p14:creationId xmlns:p14="http://schemas.microsoft.com/office/powerpoint/2010/main" val="214075726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71690">
              <a:schemeClr val="accent5">
                <a:alpha val="44000"/>
                <a:lumMod val="54000"/>
                <a:lumOff val="46000"/>
              </a:schemeClr>
            </a:gs>
            <a:gs pos="46017">
              <a:schemeClr val="accent6">
                <a:lumMod val="20000"/>
                <a:lumOff val="80000"/>
              </a:schemeClr>
            </a:gs>
            <a:gs pos="36271">
              <a:schemeClr val="accent6">
                <a:lumMod val="20000"/>
                <a:lumOff val="80000"/>
              </a:schemeClr>
            </a:gs>
            <a:gs pos="0">
              <a:srgbClr val="CCFFFF">
                <a:lumMod val="83000"/>
                <a:lumOff val="17000"/>
                <a:alpha val="0"/>
              </a:srgbClr>
            </a:gs>
            <a:gs pos="23009">
              <a:srgbClr val="CCFFFF"/>
            </a:gs>
            <a:gs pos="100000">
              <a:srgbClr val="CCECFF"/>
            </a:gs>
            <a:gs pos="56000">
              <a:schemeClr val="accent6">
                <a:lumMod val="20000"/>
                <a:lumOff val="80000"/>
              </a:schemeClr>
            </a:gs>
            <a:gs pos="86000">
              <a:schemeClr val="accent5">
                <a:lumMod val="20000"/>
                <a:lumOff val="80000"/>
              </a:schemeClr>
            </a:gs>
            <a:gs pos="100000">
              <a:schemeClr val="accent6">
                <a:lumMod val="20000"/>
                <a:lumOff val="80000"/>
              </a:schemeClr>
            </a:gs>
          </a:gsLst>
          <a:lin ang="2700000" scaled="1"/>
          <a:tileRect/>
        </a:gradFill>
        <a:effectLst/>
      </p:bgPr>
    </p:bg>
    <p:spTree>
      <p:nvGrpSpPr>
        <p:cNvPr id="1" name=""/>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0309660D-9227-4416-BB0C-0F518B73BE9D}"/>
              </a:ext>
            </a:extLst>
          </p:cNvPr>
          <p:cNvSpPr/>
          <p:nvPr/>
        </p:nvSpPr>
        <p:spPr>
          <a:xfrm>
            <a:off x="381206" y="9788230"/>
            <a:ext cx="6682011" cy="798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nSpc>
                <a:spcPts val="1400"/>
              </a:lnSpc>
            </a:pPr>
            <a:r>
              <a:rPr lang="en-US" altLang="ja-JP" sz="1100" b="1" dirty="0">
                <a:solidFill>
                  <a:schemeClr val="accent6">
                    <a:lumMod val="50000"/>
                  </a:schemeClr>
                </a:solidFill>
                <a:latin typeface="+mn-ea"/>
              </a:rPr>
              <a:t>【</a:t>
            </a:r>
            <a:r>
              <a:rPr lang="ja-JP" altLang="en-US" sz="1100" b="1" dirty="0">
                <a:solidFill>
                  <a:schemeClr val="accent6">
                    <a:lumMod val="50000"/>
                  </a:schemeClr>
                </a:solidFill>
                <a:latin typeface="+mn-ea"/>
              </a:rPr>
              <a:t>電子申請等に関する問合せ先</a:t>
            </a:r>
            <a:r>
              <a:rPr lang="en-US" altLang="ja-JP" sz="1100" b="1" dirty="0">
                <a:solidFill>
                  <a:schemeClr val="accent6">
                    <a:lumMod val="50000"/>
                  </a:schemeClr>
                </a:solidFill>
                <a:latin typeface="+mn-ea"/>
              </a:rPr>
              <a:t>】 </a:t>
            </a:r>
          </a:p>
          <a:p>
            <a:pPr>
              <a:lnSpc>
                <a:spcPts val="1400"/>
              </a:lnSpc>
            </a:pPr>
            <a:r>
              <a:rPr lang="ja-JP" altLang="en-US" sz="1100" b="1" dirty="0">
                <a:solidFill>
                  <a:schemeClr val="accent6">
                    <a:lumMod val="50000"/>
                  </a:schemeClr>
                </a:solidFill>
                <a:latin typeface="+mn-ea"/>
              </a:rPr>
              <a:t>　公益財団法人東京都福祉保健財団福祉人材養成室 たんの吸引担当</a:t>
            </a:r>
            <a:endParaRPr lang="en-US" altLang="ja-JP" sz="1100" b="1" dirty="0">
              <a:solidFill>
                <a:schemeClr val="accent6">
                  <a:lumMod val="50000"/>
                </a:schemeClr>
              </a:solidFill>
              <a:latin typeface="+mn-ea"/>
            </a:endParaRPr>
          </a:p>
          <a:p>
            <a:pPr>
              <a:lnSpc>
                <a:spcPts val="1400"/>
              </a:lnSpc>
            </a:pPr>
            <a:r>
              <a:rPr lang="ja-JP" altLang="en-US" sz="1100" b="1" dirty="0">
                <a:solidFill>
                  <a:schemeClr val="accent6">
                    <a:lumMod val="50000"/>
                  </a:schemeClr>
                </a:solidFill>
                <a:latin typeface="+mn-ea"/>
              </a:rPr>
              <a:t>　</a:t>
            </a:r>
            <a:r>
              <a:rPr lang="en-US" altLang="ja-JP" sz="1100" b="1" dirty="0">
                <a:solidFill>
                  <a:schemeClr val="accent6">
                    <a:lumMod val="50000"/>
                  </a:schemeClr>
                </a:solidFill>
                <a:latin typeface="+mn-ea"/>
              </a:rPr>
              <a:t>TEL</a:t>
            </a:r>
            <a:r>
              <a:rPr lang="ja-JP" altLang="en-US" sz="1100" b="1" dirty="0">
                <a:solidFill>
                  <a:schemeClr val="accent6">
                    <a:lumMod val="50000"/>
                  </a:schemeClr>
                </a:solidFill>
                <a:latin typeface="+mn-ea"/>
              </a:rPr>
              <a:t>：０３－３３４４－８６２９（平日９時から１７時３０分まで）</a:t>
            </a:r>
            <a:endParaRPr lang="en-US" altLang="ja-JP" sz="1100" b="1" dirty="0">
              <a:solidFill>
                <a:schemeClr val="accent6">
                  <a:lumMod val="50000"/>
                </a:schemeClr>
              </a:solidFill>
              <a:latin typeface="+mn-ea"/>
            </a:endParaRPr>
          </a:p>
          <a:p>
            <a:pPr>
              <a:lnSpc>
                <a:spcPts val="1400"/>
              </a:lnSpc>
            </a:pPr>
            <a:r>
              <a:rPr lang="ja-JP" altLang="en-US" sz="1100" b="1" dirty="0">
                <a:solidFill>
                  <a:schemeClr val="accent6">
                    <a:lumMod val="50000"/>
                  </a:schemeClr>
                </a:solidFill>
                <a:latin typeface="+mn-ea"/>
              </a:rPr>
              <a:t>　</a:t>
            </a:r>
            <a:endParaRPr lang="en-US" altLang="ja-JP" sz="1200" b="1" dirty="0">
              <a:solidFill>
                <a:schemeClr val="accent6">
                  <a:lumMod val="50000"/>
                </a:schemeClr>
              </a:solidFill>
              <a:latin typeface="+mn-ea"/>
            </a:endParaRPr>
          </a:p>
        </p:txBody>
      </p:sp>
      <p:sp>
        <p:nvSpPr>
          <p:cNvPr id="25" name="正方形/長方形 24">
            <a:extLst>
              <a:ext uri="{FF2B5EF4-FFF2-40B4-BE49-F238E27FC236}">
                <a16:creationId xmlns:a16="http://schemas.microsoft.com/office/drawing/2014/main" id="{5F08977E-5728-471B-8A61-6007D39F2E20}"/>
              </a:ext>
            </a:extLst>
          </p:cNvPr>
          <p:cNvSpPr/>
          <p:nvPr/>
        </p:nvSpPr>
        <p:spPr>
          <a:xfrm>
            <a:off x="381206" y="1924865"/>
            <a:ext cx="6506184" cy="59634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nSpc>
                <a:spcPts val="1400"/>
              </a:lnSpc>
            </a:pPr>
            <a:endParaRPr lang="en-US" altLang="ja-JP" sz="1100" b="1" dirty="0">
              <a:solidFill>
                <a:schemeClr val="tx1"/>
              </a:solidFill>
              <a:latin typeface="メイリオ" panose="020B0604030504040204" pitchFamily="50" charset="-128"/>
              <a:ea typeface="メイリオ" panose="020B0604030504040204" pitchFamily="50" charset="-128"/>
            </a:endParaRPr>
          </a:p>
        </p:txBody>
      </p:sp>
      <p:sp>
        <p:nvSpPr>
          <p:cNvPr id="29" name="四角形: 角を丸くする 28">
            <a:extLst>
              <a:ext uri="{FF2B5EF4-FFF2-40B4-BE49-F238E27FC236}">
                <a16:creationId xmlns:a16="http://schemas.microsoft.com/office/drawing/2014/main" id="{DF265966-CC2B-4C27-9B04-5D95147E54F5}"/>
              </a:ext>
            </a:extLst>
          </p:cNvPr>
          <p:cNvSpPr/>
          <p:nvPr/>
        </p:nvSpPr>
        <p:spPr>
          <a:xfrm>
            <a:off x="341630" y="488680"/>
            <a:ext cx="6836839" cy="916894"/>
          </a:xfrm>
          <a:prstGeom prst="roundRect">
            <a:avLst/>
          </a:prstGeom>
          <a:gradFill flip="none" rotWithShape="1">
            <a:gsLst>
              <a:gs pos="69000">
                <a:schemeClr val="accent6">
                  <a:lumMod val="75000"/>
                </a:schemeClr>
              </a:gs>
              <a:gs pos="83196">
                <a:srgbClr val="076785"/>
              </a:gs>
              <a:gs pos="97000">
                <a:schemeClr val="accent6">
                  <a:lumMod val="75000"/>
                </a:schemeClr>
              </a:gs>
            </a:gsLst>
            <a:path path="circle">
              <a:fillToRect l="50000" t="50000" r="50000" b="50000"/>
            </a:path>
            <a:tileRect/>
          </a:gradFill>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08000" rIns="91440" bIns="45719" numCol="1" spcCol="0" rtlCol="0" fromWordArt="0" anchor="ctr" anchorCtr="0" forceAA="0" compatLnSpc="1">
            <a:prstTxWarp prst="textNoShape">
              <a:avLst/>
            </a:prstTxWarp>
            <a:noAutofit/>
          </a:bodyPr>
          <a:lstStyle/>
          <a:p>
            <a:r>
              <a:rPr lang="ja-JP" altLang="en-US" sz="2000" dirty="0">
                <a:ln w="10160">
                  <a:noFill/>
                  <a:prstDash val="solid"/>
                </a:ln>
                <a:solidFill>
                  <a:schemeClr val="bg1">
                    <a:lumMod val="95000"/>
                  </a:schemeClr>
                </a:solidFill>
                <a:latin typeface="メイリオ" panose="020B0604030504040204" pitchFamily="50" charset="-128"/>
                <a:ea typeface="メイリオ" panose="020B0604030504040204" pitchFamily="50" charset="-128"/>
              </a:rPr>
              <a:t>　　</a:t>
            </a:r>
            <a:r>
              <a:rPr lang="ja-JP" altLang="en-US"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rPr>
              <a:t>令和</a:t>
            </a:r>
            <a:r>
              <a:rPr lang="en-US" altLang="ja-JP"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rPr>
              <a:t>7</a:t>
            </a:r>
            <a:r>
              <a:rPr lang="ja-JP" altLang="en-US"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rPr>
              <a:t>年度から</a:t>
            </a:r>
            <a:endParaRPr lang="en-US" altLang="ja-JP"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endParaRPr>
          </a:p>
          <a:p>
            <a:pPr algn="ctr"/>
            <a:r>
              <a:rPr lang="ja-JP" altLang="en-US"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rPr>
              <a:t>　従事者認定・事業者登録手続が変わりました</a:t>
            </a:r>
            <a:endParaRPr lang="en-US" altLang="ja-JP" sz="2000" b="1" dirty="0">
              <a:ln w="10160">
                <a:noFill/>
                <a:prstDash val="solid"/>
              </a:ln>
              <a:solidFill>
                <a:schemeClr val="bg1">
                  <a:lumMod val="95000"/>
                </a:schemeClr>
              </a:solidFill>
              <a:latin typeface="メイリオ" panose="020B0604030504040204" pitchFamily="50" charset="-128"/>
              <a:ea typeface="メイリオ" panose="020B0604030504040204" pitchFamily="50" charset="-128"/>
            </a:endParaRPr>
          </a:p>
        </p:txBody>
      </p:sp>
      <p:sp>
        <p:nvSpPr>
          <p:cNvPr id="30" name="四角形: 角を丸くする 29">
            <a:extLst>
              <a:ext uri="{FF2B5EF4-FFF2-40B4-BE49-F238E27FC236}">
                <a16:creationId xmlns:a16="http://schemas.microsoft.com/office/drawing/2014/main" id="{42E85BAF-5F52-4DEF-B112-3200CEDE9786}"/>
              </a:ext>
            </a:extLst>
          </p:cNvPr>
          <p:cNvSpPr/>
          <p:nvPr/>
        </p:nvSpPr>
        <p:spPr>
          <a:xfrm>
            <a:off x="355759" y="1832872"/>
            <a:ext cx="6822710" cy="4930911"/>
          </a:xfrm>
          <a:prstGeom prst="roundRect">
            <a:avLst>
              <a:gd name="adj" fmla="val 3282"/>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0000" rtlCol="0" anchor="ctr"/>
          <a:lstStyle/>
          <a:p>
            <a:pPr>
              <a:lnSpc>
                <a:spcPts val="2200"/>
              </a:lnSpc>
            </a:pP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ts val="2200"/>
              </a:lnSpc>
            </a:pPr>
            <a:r>
              <a:rPr lang="ja-JP" altLang="en-US" sz="1400" dirty="0">
                <a:solidFill>
                  <a:schemeClr val="tx1"/>
                </a:solidFill>
                <a:latin typeface="メイリオ" panose="020B0604030504040204" pitchFamily="50" charset="-128"/>
                <a:ea typeface="メイリオ" panose="020B0604030504040204" pitchFamily="50" charset="-128"/>
              </a:rPr>
              <a:t>令和</a:t>
            </a:r>
            <a:r>
              <a:rPr lang="en-US" altLang="ja-JP" sz="1400" dirty="0">
                <a:solidFill>
                  <a:schemeClr val="tx1"/>
                </a:solidFill>
                <a:latin typeface="メイリオ" panose="020B0604030504040204" pitchFamily="50" charset="-128"/>
                <a:ea typeface="メイリオ" panose="020B0604030504040204" pitchFamily="50" charset="-128"/>
              </a:rPr>
              <a:t>6</a:t>
            </a:r>
            <a:r>
              <a:rPr lang="ja-JP" altLang="en-US" sz="1400" dirty="0">
                <a:solidFill>
                  <a:schemeClr val="tx1"/>
                </a:solidFill>
                <a:latin typeface="メイリオ" panose="020B0604030504040204" pitchFamily="50" charset="-128"/>
                <a:ea typeface="メイリオ" panose="020B0604030504040204" pitchFamily="50" charset="-128"/>
              </a:rPr>
              <a:t>年</a:t>
            </a:r>
            <a:r>
              <a:rPr lang="en-US" altLang="ja-JP" sz="1400" dirty="0">
                <a:solidFill>
                  <a:schemeClr val="tx1"/>
                </a:solidFill>
                <a:latin typeface="メイリオ" panose="020B0604030504040204" pitchFamily="50" charset="-128"/>
                <a:ea typeface="メイリオ" panose="020B0604030504040204" pitchFamily="50" charset="-128"/>
              </a:rPr>
              <a:t>3</a:t>
            </a:r>
            <a:r>
              <a:rPr lang="ja-JP" altLang="en-US" sz="1400" dirty="0">
                <a:solidFill>
                  <a:schemeClr val="tx1"/>
                </a:solidFill>
                <a:latin typeface="メイリオ" panose="020B0604030504040204" pitchFamily="50" charset="-128"/>
                <a:ea typeface="メイリオ" panose="020B0604030504040204" pitchFamily="50" charset="-128"/>
              </a:rPr>
              <a:t>月から当面の間、紙申請と平行運用しておりましたが、原則として</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ts val="2200"/>
              </a:lnSpc>
            </a:pPr>
            <a:r>
              <a:rPr lang="ja-JP" altLang="en-US" sz="1600" b="1" u="sng" dirty="0">
                <a:solidFill>
                  <a:schemeClr val="tx1"/>
                </a:solidFill>
                <a:effectLst>
                  <a:outerShdw blurRad="38100" dist="38100" dir="2700000" algn="tl">
                    <a:srgbClr val="000000">
                      <a:alpha val="43137"/>
                    </a:srgbClr>
                  </a:outerShdw>
                </a:effectLst>
                <a:latin typeface="+mn-ea"/>
              </a:rPr>
              <a:t>令和７年４月申請分より</a:t>
            </a:r>
            <a:r>
              <a:rPr lang="ja-JP" altLang="en-US" sz="1600" b="1" u="sng" dirty="0">
                <a:solidFill>
                  <a:srgbClr val="C00000"/>
                </a:solidFill>
                <a:effectLst>
                  <a:outerShdw blurRad="38100" dist="38100" dir="2700000" algn="tl">
                    <a:srgbClr val="000000">
                      <a:alpha val="43137"/>
                    </a:srgbClr>
                  </a:outerShdw>
                </a:effectLst>
                <a:latin typeface="+mn-ea"/>
              </a:rPr>
              <a:t>電子申請に変更となりました。</a:t>
            </a: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22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22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en-US" altLang="ja-JP" sz="1200" dirty="0">
              <a:solidFill>
                <a:schemeClr val="tx1"/>
              </a:solidFill>
              <a:latin typeface="メイリオ" panose="020B0604030504040204" pitchFamily="50" charset="-128"/>
              <a:ea typeface="メイリオ" panose="020B0604030504040204" pitchFamily="50" charset="-128"/>
            </a:endParaRPr>
          </a:p>
          <a:p>
            <a:pPr>
              <a:lnSpc>
                <a:spcPts val="1800"/>
              </a:lnSpc>
            </a:pPr>
            <a:endParaRPr lang="ja-JP" altLang="en-US" sz="1200" dirty="0">
              <a:solidFill>
                <a:schemeClr val="tx1"/>
              </a:solidFill>
              <a:latin typeface="メイリオ" panose="020B0604030504040204" pitchFamily="50" charset="-128"/>
              <a:ea typeface="メイリオ" panose="020B0604030504040204" pitchFamily="50" charset="-128"/>
            </a:endParaRPr>
          </a:p>
        </p:txBody>
      </p:sp>
      <p:sp>
        <p:nvSpPr>
          <p:cNvPr id="28" name="正方形/長方形 27">
            <a:extLst>
              <a:ext uri="{FF2B5EF4-FFF2-40B4-BE49-F238E27FC236}">
                <a16:creationId xmlns:a16="http://schemas.microsoft.com/office/drawing/2014/main" id="{54A6D8CD-2F24-4D8E-A968-E9EF74FECA65}"/>
              </a:ext>
            </a:extLst>
          </p:cNvPr>
          <p:cNvSpPr/>
          <p:nvPr/>
        </p:nvSpPr>
        <p:spPr>
          <a:xfrm>
            <a:off x="341630" y="1716189"/>
            <a:ext cx="3600989" cy="381281"/>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cap="rnd">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r>
              <a:rPr lang="ja-JP" altLang="en-US" sz="1700" b="1" dirty="0">
                <a:solidFill>
                  <a:schemeClr val="tx1"/>
                </a:solidFill>
                <a:latin typeface="メイリオ" panose="020B0604030504040204" pitchFamily="50" charset="-128"/>
                <a:ea typeface="メイリオ" panose="020B0604030504040204" pitchFamily="50" charset="-128"/>
              </a:rPr>
              <a:t>〇</a:t>
            </a:r>
            <a:r>
              <a:rPr lang="en-US" altLang="ja-JP" sz="1700" b="1" dirty="0">
                <a:solidFill>
                  <a:schemeClr val="tx1"/>
                </a:solidFill>
                <a:latin typeface="メイリオ" panose="020B0604030504040204" pitchFamily="50" charset="-128"/>
                <a:ea typeface="メイリオ" panose="020B0604030504040204" pitchFamily="50" charset="-128"/>
              </a:rPr>
              <a:t>『</a:t>
            </a:r>
            <a:r>
              <a:rPr lang="ja-JP" altLang="en-US" sz="1700" b="1" dirty="0">
                <a:solidFill>
                  <a:schemeClr val="tx1"/>
                </a:solidFill>
                <a:latin typeface="メイリオ" panose="020B0604030504040204" pitchFamily="50" charset="-128"/>
                <a:ea typeface="メイリオ" panose="020B0604030504040204" pitchFamily="50" charset="-128"/>
              </a:rPr>
              <a:t>電子申請</a:t>
            </a:r>
            <a:r>
              <a:rPr lang="en-US" altLang="ja-JP" sz="1700" b="1" dirty="0">
                <a:solidFill>
                  <a:schemeClr val="tx1"/>
                </a:solidFill>
                <a:latin typeface="メイリオ" panose="020B0604030504040204" pitchFamily="50" charset="-128"/>
                <a:ea typeface="メイリオ" panose="020B0604030504040204" pitchFamily="50" charset="-128"/>
              </a:rPr>
              <a:t>』</a:t>
            </a:r>
            <a:r>
              <a:rPr lang="ja-JP" altLang="en-US" sz="1700" b="1" dirty="0">
                <a:solidFill>
                  <a:schemeClr val="tx1"/>
                </a:solidFill>
                <a:latin typeface="メイリオ" panose="020B0604030504040204" pitchFamily="50" charset="-128"/>
                <a:ea typeface="メイリオ" panose="020B0604030504040204" pitchFamily="50" charset="-128"/>
              </a:rPr>
              <a:t>へ</a:t>
            </a:r>
            <a:r>
              <a:rPr lang="ja-JP" altLang="en-US" sz="1700" b="1" dirty="0">
                <a:solidFill>
                  <a:srgbClr val="C00000"/>
                </a:solidFill>
                <a:latin typeface="メイリオ" panose="020B0604030504040204" pitchFamily="50" charset="-128"/>
                <a:ea typeface="メイリオ" panose="020B0604030504040204" pitchFamily="50" charset="-128"/>
              </a:rPr>
              <a:t>完全移行</a:t>
            </a:r>
            <a:endParaRPr lang="ja-JP" altLang="en-US" sz="1700" b="1" dirty="0">
              <a:solidFill>
                <a:schemeClr val="tx1"/>
              </a:solidFill>
              <a:latin typeface="メイリオ" panose="020B0604030504040204" pitchFamily="50" charset="-128"/>
              <a:ea typeface="メイリオ" panose="020B0604030504040204" pitchFamily="50" charset="-128"/>
            </a:endParaRPr>
          </a:p>
        </p:txBody>
      </p:sp>
      <p:sp>
        <p:nvSpPr>
          <p:cNvPr id="21" name="四角形: 角を丸くする 20">
            <a:extLst>
              <a:ext uri="{FF2B5EF4-FFF2-40B4-BE49-F238E27FC236}">
                <a16:creationId xmlns:a16="http://schemas.microsoft.com/office/drawing/2014/main" id="{4EE2A792-51D8-492E-87A0-496E4743218A}"/>
              </a:ext>
            </a:extLst>
          </p:cNvPr>
          <p:cNvSpPr/>
          <p:nvPr/>
        </p:nvSpPr>
        <p:spPr>
          <a:xfrm>
            <a:off x="608035" y="3336640"/>
            <a:ext cx="6234153" cy="1936261"/>
          </a:xfrm>
          <a:prstGeom prst="roundRect">
            <a:avLst>
              <a:gd name="adj" fmla="val 3547"/>
            </a:avLst>
          </a:prstGeom>
          <a:solidFill>
            <a:schemeClr val="accent5">
              <a:lumMod val="20000"/>
              <a:lumOff val="80000"/>
              <a:alpha val="58000"/>
            </a:schemeClr>
          </a:solidFill>
          <a:ln>
            <a:solidFill>
              <a:schemeClr val="accent2">
                <a:lumMod val="60000"/>
                <a:lumOff val="40000"/>
              </a:schemeClr>
            </a:solidFill>
          </a:ln>
          <a:effectLst/>
          <a:scene3d>
            <a:camera prst="orthographicFront"/>
            <a:lightRig rig="threePt" dir="t"/>
          </a:scene3d>
          <a:sp3d>
            <a:bevelT w="12700" h="19050" prst="angle"/>
          </a:sp3d>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72000" rIns="91440" bIns="45719" numCol="1" spcCol="0" rtlCol="0" fromWordArt="0" anchor="ctr" anchorCtr="0" forceAA="0" compatLnSpc="1">
            <a:prstTxWarp prst="textNoShape">
              <a:avLst/>
            </a:prstTxWarp>
            <a:noAutofit/>
          </a:bodyPr>
          <a:lstStyle>
            <a:defPPr>
              <a:defRPr lang="ja-JP"/>
            </a:defPPr>
            <a:lvl1pPr marL="0" algn="l" defTabSz="914243" rtl="0" eaLnBrk="1" latinLnBrk="0" hangingPunct="1">
              <a:defRPr kumimoji="1" sz="1800" kern="1200">
                <a:solidFill>
                  <a:schemeClr val="lt1"/>
                </a:solidFill>
                <a:latin typeface="+mn-lt"/>
                <a:ea typeface="+mn-ea"/>
                <a:cs typeface="+mn-cs"/>
              </a:defRPr>
            </a:lvl1pPr>
            <a:lvl2pPr marL="457122" algn="l" defTabSz="914243" rtl="0" eaLnBrk="1" latinLnBrk="0" hangingPunct="1">
              <a:defRPr kumimoji="1" sz="1800" kern="1200">
                <a:solidFill>
                  <a:schemeClr val="lt1"/>
                </a:solidFill>
                <a:latin typeface="+mn-lt"/>
                <a:ea typeface="+mn-ea"/>
                <a:cs typeface="+mn-cs"/>
              </a:defRPr>
            </a:lvl2pPr>
            <a:lvl3pPr marL="914243" algn="l" defTabSz="914243" rtl="0" eaLnBrk="1" latinLnBrk="0" hangingPunct="1">
              <a:defRPr kumimoji="1" sz="1800" kern="1200">
                <a:solidFill>
                  <a:schemeClr val="lt1"/>
                </a:solidFill>
                <a:latin typeface="+mn-lt"/>
                <a:ea typeface="+mn-ea"/>
                <a:cs typeface="+mn-cs"/>
              </a:defRPr>
            </a:lvl3pPr>
            <a:lvl4pPr marL="1371366" algn="l" defTabSz="914243" rtl="0" eaLnBrk="1" latinLnBrk="0" hangingPunct="1">
              <a:defRPr kumimoji="1" sz="1800" kern="1200">
                <a:solidFill>
                  <a:schemeClr val="lt1"/>
                </a:solidFill>
                <a:latin typeface="+mn-lt"/>
                <a:ea typeface="+mn-ea"/>
                <a:cs typeface="+mn-cs"/>
              </a:defRPr>
            </a:lvl4pPr>
            <a:lvl5pPr marL="1828486" algn="l" defTabSz="914243" rtl="0" eaLnBrk="1" latinLnBrk="0" hangingPunct="1">
              <a:defRPr kumimoji="1" sz="1800" kern="1200">
                <a:solidFill>
                  <a:schemeClr val="lt1"/>
                </a:solidFill>
                <a:latin typeface="+mn-lt"/>
                <a:ea typeface="+mn-ea"/>
                <a:cs typeface="+mn-cs"/>
              </a:defRPr>
            </a:lvl5pPr>
            <a:lvl6pPr marL="2285608" algn="l" defTabSz="914243" rtl="0" eaLnBrk="1" latinLnBrk="0" hangingPunct="1">
              <a:defRPr kumimoji="1" sz="1800" kern="1200">
                <a:solidFill>
                  <a:schemeClr val="lt1"/>
                </a:solidFill>
                <a:latin typeface="+mn-lt"/>
                <a:ea typeface="+mn-ea"/>
                <a:cs typeface="+mn-cs"/>
              </a:defRPr>
            </a:lvl6pPr>
            <a:lvl7pPr marL="2742729" algn="l" defTabSz="914243" rtl="0" eaLnBrk="1" latinLnBrk="0" hangingPunct="1">
              <a:defRPr kumimoji="1" sz="1800" kern="1200">
                <a:solidFill>
                  <a:schemeClr val="lt1"/>
                </a:solidFill>
                <a:latin typeface="+mn-lt"/>
                <a:ea typeface="+mn-ea"/>
                <a:cs typeface="+mn-cs"/>
              </a:defRPr>
            </a:lvl7pPr>
            <a:lvl8pPr marL="3199851" algn="l" defTabSz="914243" rtl="0" eaLnBrk="1" latinLnBrk="0" hangingPunct="1">
              <a:defRPr kumimoji="1" sz="1800" kern="1200">
                <a:solidFill>
                  <a:schemeClr val="lt1"/>
                </a:solidFill>
                <a:latin typeface="+mn-lt"/>
                <a:ea typeface="+mn-ea"/>
                <a:cs typeface="+mn-cs"/>
              </a:defRPr>
            </a:lvl8pPr>
            <a:lvl9pPr marL="3656973" algn="l" defTabSz="914243" rtl="0" eaLnBrk="1" latinLnBrk="0" hangingPunct="1">
              <a:defRPr kumimoji="1" sz="1800" kern="1200">
                <a:solidFill>
                  <a:schemeClr val="lt1"/>
                </a:solidFill>
                <a:latin typeface="+mn-lt"/>
                <a:ea typeface="+mn-ea"/>
                <a:cs typeface="+mn-cs"/>
              </a:defRPr>
            </a:lvl9pPr>
          </a:lstStyle>
          <a:p>
            <a:pPr>
              <a:lnSpc>
                <a:spcPts val="2100"/>
              </a:lnSpc>
            </a:pPr>
            <a:r>
              <a:rPr lang="ja-JP" altLang="en-US" sz="1600" b="1" dirty="0">
                <a:solidFill>
                  <a:schemeClr val="tx1"/>
                </a:solidFill>
                <a:latin typeface="游ゴシック" panose="020B0400000000000000" pitchFamily="50" charset="-128"/>
                <a:ea typeface="游ゴシック" panose="020B0400000000000000" pitchFamily="50" charset="-128"/>
              </a:rPr>
              <a:t>・２４時間申請が可能（</a:t>
            </a:r>
            <a:r>
              <a:rPr lang="ja-JP" altLang="en-US" sz="1600" b="1" dirty="0">
                <a:solidFill>
                  <a:schemeClr val="tx1"/>
                </a:solidFill>
                <a:latin typeface="+mn-ea"/>
              </a:rPr>
              <a:t>申請時のレターパック提出も不要）</a:t>
            </a:r>
            <a:endParaRPr lang="en-US" altLang="ja-JP" sz="1600" b="1" dirty="0">
              <a:solidFill>
                <a:schemeClr val="tx1"/>
              </a:solidFill>
              <a:latin typeface="+mn-ea"/>
            </a:endParaRPr>
          </a:p>
          <a:p>
            <a:pPr>
              <a:lnSpc>
                <a:spcPts val="2100"/>
              </a:lnSpc>
            </a:pPr>
            <a:r>
              <a:rPr lang="ja-JP" altLang="en-US" sz="1600" b="1" dirty="0">
                <a:solidFill>
                  <a:schemeClr val="tx1"/>
                </a:solidFill>
                <a:latin typeface="游ゴシック" panose="020B0400000000000000" pitchFamily="50" charset="-128"/>
              </a:rPr>
              <a:t>・申請内容の修正も迅速・簡単</a:t>
            </a:r>
            <a:endParaRPr lang="en-US" altLang="ja-JP" sz="1600" b="1" dirty="0">
              <a:solidFill>
                <a:schemeClr val="tx1"/>
              </a:solidFill>
              <a:latin typeface="游ゴシック" panose="020B0400000000000000" pitchFamily="50" charset="-128"/>
            </a:endParaRPr>
          </a:p>
          <a:p>
            <a:pPr>
              <a:lnSpc>
                <a:spcPts val="2100"/>
              </a:lnSpc>
            </a:pPr>
            <a:r>
              <a:rPr lang="ja-JP" altLang="en-US" sz="1600" b="1" dirty="0">
                <a:solidFill>
                  <a:schemeClr val="tx1"/>
                </a:solidFill>
                <a:latin typeface="游ゴシック" panose="020B0400000000000000" pitchFamily="50" charset="-128"/>
                <a:ea typeface="游ゴシック" panose="020B0400000000000000" pitchFamily="50" charset="-128"/>
              </a:rPr>
              <a:t>・処理状況がシステムで確認可能</a:t>
            </a:r>
            <a:endParaRPr lang="en-US" altLang="ja-JP" sz="1600" b="1" dirty="0">
              <a:solidFill>
                <a:schemeClr val="tx1"/>
              </a:solidFill>
              <a:latin typeface="游ゴシック" panose="020B0400000000000000" pitchFamily="50" charset="-128"/>
              <a:ea typeface="游ゴシック" panose="020B0400000000000000" pitchFamily="50" charset="-128"/>
            </a:endParaRPr>
          </a:p>
          <a:p>
            <a:pPr>
              <a:lnSpc>
                <a:spcPts val="2100"/>
              </a:lnSpc>
            </a:pPr>
            <a:r>
              <a:rPr lang="ja-JP" altLang="en-US" sz="1600" b="1" dirty="0">
                <a:solidFill>
                  <a:schemeClr val="tx1"/>
                </a:solidFill>
                <a:latin typeface="游ゴシック" panose="020B0400000000000000" pitchFamily="50" charset="-128"/>
                <a:ea typeface="游ゴシック" panose="020B0400000000000000" pitchFamily="50" charset="-128"/>
              </a:rPr>
              <a:t>・承認をメールでお知らせ</a:t>
            </a:r>
            <a:endParaRPr lang="en-US" altLang="ja-JP" sz="1600" b="1" dirty="0">
              <a:solidFill>
                <a:schemeClr val="tx1"/>
              </a:solidFill>
              <a:latin typeface="游ゴシック" panose="020B0400000000000000" pitchFamily="50" charset="-128"/>
              <a:ea typeface="游ゴシック" panose="020B0400000000000000" pitchFamily="50" charset="-128"/>
            </a:endParaRPr>
          </a:p>
          <a:p>
            <a:pPr>
              <a:lnSpc>
                <a:spcPts val="1800"/>
              </a:lnSpc>
            </a:pPr>
            <a:r>
              <a:rPr lang="ja-JP" altLang="en-US" sz="1400" dirty="0">
                <a:solidFill>
                  <a:srgbClr val="996633"/>
                </a:solidFill>
              </a:rPr>
              <a:t>　</a:t>
            </a:r>
            <a:r>
              <a:rPr lang="en-US" altLang="ja-JP" sz="1100" dirty="0">
                <a:solidFill>
                  <a:srgbClr val="C00000"/>
                </a:solidFill>
              </a:rPr>
              <a:t>※</a:t>
            </a:r>
            <a:r>
              <a:rPr lang="ja-JP" altLang="en-US" sz="1100" dirty="0">
                <a:solidFill>
                  <a:srgbClr val="C00000"/>
                </a:solidFill>
              </a:rPr>
              <a:t>承認内容を確認後、喀痰吸引等行為を開始できます。</a:t>
            </a:r>
            <a:endParaRPr lang="en-US" altLang="ja-JP" sz="1100" dirty="0">
              <a:solidFill>
                <a:srgbClr val="C00000"/>
              </a:solidFill>
            </a:endParaRPr>
          </a:p>
          <a:p>
            <a:pPr>
              <a:lnSpc>
                <a:spcPts val="1800"/>
              </a:lnSpc>
            </a:pPr>
            <a:r>
              <a:rPr lang="ja-JP" altLang="en-US" sz="1100" dirty="0">
                <a:solidFill>
                  <a:srgbClr val="C00000"/>
                </a:solidFill>
              </a:rPr>
              <a:t>　　 電子申請により、締日から７営業日程度で行為可能（紙申請では</a:t>
            </a:r>
            <a:r>
              <a:rPr lang="en-US" altLang="ja-JP" sz="1100" dirty="0">
                <a:solidFill>
                  <a:srgbClr val="C00000"/>
                </a:solidFill>
              </a:rPr>
              <a:t>12</a:t>
            </a:r>
            <a:r>
              <a:rPr lang="ja-JP" altLang="en-US" sz="1100" dirty="0">
                <a:solidFill>
                  <a:srgbClr val="C00000"/>
                </a:solidFill>
              </a:rPr>
              <a:t>営業日）。</a:t>
            </a:r>
            <a:endParaRPr lang="en-US" altLang="ja-JP" sz="1100" b="1" dirty="0">
              <a:solidFill>
                <a:srgbClr val="C00000"/>
              </a:solidFill>
              <a:latin typeface="游ゴシック" panose="020B0400000000000000" pitchFamily="50" charset="-128"/>
              <a:ea typeface="游ゴシック" panose="020B0400000000000000" pitchFamily="50" charset="-128"/>
            </a:endParaRPr>
          </a:p>
        </p:txBody>
      </p:sp>
      <p:sp>
        <p:nvSpPr>
          <p:cNvPr id="26" name="四角形: 角を丸くする 25">
            <a:extLst>
              <a:ext uri="{FF2B5EF4-FFF2-40B4-BE49-F238E27FC236}">
                <a16:creationId xmlns:a16="http://schemas.microsoft.com/office/drawing/2014/main" id="{DD7BC1DF-9366-4534-B56A-B058B2FEBBE0}"/>
              </a:ext>
            </a:extLst>
          </p:cNvPr>
          <p:cNvSpPr/>
          <p:nvPr/>
        </p:nvSpPr>
        <p:spPr>
          <a:xfrm>
            <a:off x="583971" y="3104715"/>
            <a:ext cx="2782722" cy="366559"/>
          </a:xfrm>
          <a:prstGeom prst="roundRect">
            <a:avLst>
              <a:gd name="adj" fmla="val 12147"/>
            </a:avLst>
          </a:prstGeom>
          <a:gradFill flip="none" rotWithShape="1">
            <a:gsLst>
              <a:gs pos="0">
                <a:schemeClr val="accent3">
                  <a:lumMod val="60000"/>
                  <a:lumOff val="40000"/>
                </a:schemeClr>
              </a:gs>
              <a:gs pos="51000">
                <a:schemeClr val="accent3">
                  <a:lumMod val="75000"/>
                </a:schemeClr>
              </a:gs>
              <a:gs pos="100000">
                <a:schemeClr val="accent3"/>
              </a:gs>
            </a:gsLst>
            <a:lin ang="16200000" scaled="1"/>
            <a:tileRect/>
          </a:gradFill>
          <a:ln>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scene3d>
              <a:camera prst="orthographicFront"/>
              <a:lightRig rig="threePt" dir="t"/>
            </a:scene3d>
            <a:sp3d contourW="44450">
              <a:contourClr>
                <a:schemeClr val="tx1">
                  <a:lumMod val="65000"/>
                  <a:lumOff val="35000"/>
                </a:schemeClr>
              </a:contourClr>
            </a:sp3d>
          </a:bodyPr>
          <a:lstStyle/>
          <a:p>
            <a:pPr algn="dist"/>
            <a:r>
              <a:rPr lang="ja-JP" altLang="en-US" sz="1200" b="1" kern="0" spc="-150" dirty="0">
                <a:solidFill>
                  <a:schemeClr val="bg1"/>
                </a:solidFill>
                <a:effectLst>
                  <a:glow rad="63500">
                    <a:schemeClr val="accent5">
                      <a:satMod val="175000"/>
                      <a:alpha val="42000"/>
                    </a:schemeClr>
                  </a:glow>
                  <a:outerShdw blurRad="60007" dist="200025" dir="15000000" sy="30000" kx="-1800000" algn="bl" rotWithShape="0">
                    <a:prstClr val="black">
                      <a:alpha val="32000"/>
                    </a:prstClr>
                  </a:outerShdw>
                </a:effectLst>
                <a:latin typeface="メイリオ" panose="020B0604030504040204" pitchFamily="50" charset="-128"/>
                <a:ea typeface="メイリオ" panose="020B0604030504040204" pitchFamily="50" charset="-128"/>
              </a:rPr>
              <a:t>電子申請のメリット</a:t>
            </a:r>
          </a:p>
        </p:txBody>
      </p:sp>
      <p:sp>
        <p:nvSpPr>
          <p:cNvPr id="23" name="正方形/長方形 22">
            <a:extLst>
              <a:ext uri="{FF2B5EF4-FFF2-40B4-BE49-F238E27FC236}">
                <a16:creationId xmlns:a16="http://schemas.microsoft.com/office/drawing/2014/main" id="{2C2C3F83-26DA-467D-AF3B-BB366D4FB583}"/>
              </a:ext>
            </a:extLst>
          </p:cNvPr>
          <p:cNvSpPr/>
          <p:nvPr/>
        </p:nvSpPr>
        <p:spPr>
          <a:xfrm>
            <a:off x="487876" y="5518894"/>
            <a:ext cx="5236271" cy="7421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nSpc>
                <a:spcPct val="150000"/>
              </a:lnSpc>
            </a:pPr>
            <a:r>
              <a:rPr lang="ja-JP" altLang="en-US" sz="1100" dirty="0">
                <a:solidFill>
                  <a:schemeClr val="accent2"/>
                </a:solidFill>
                <a:latin typeface="メイリオ" panose="020B0604030504040204" pitchFamily="50" charset="-128"/>
                <a:ea typeface="メイリオ" panose="020B0604030504040204" pitchFamily="50" charset="-128"/>
              </a:rPr>
              <a:t>　</a:t>
            </a:r>
            <a:r>
              <a:rPr lang="ja-JP" altLang="en-US" sz="1100" b="1" dirty="0">
                <a:solidFill>
                  <a:schemeClr val="accent4">
                    <a:lumMod val="7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r>
              <a:rPr lang="ja-JP" altLang="en-US" sz="1600" b="1" dirty="0">
                <a:solidFill>
                  <a:schemeClr val="accent4">
                    <a:lumMod val="75000"/>
                  </a:schemeClr>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電子申請はこちらから</a:t>
            </a:r>
            <a:r>
              <a:rPr lang="ja-JP" altLang="en-US" sz="1600" dirty="0">
                <a:solidFill>
                  <a:srgbClr val="990033"/>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　</a:t>
            </a:r>
            <a:endParaRPr lang="en-US" altLang="ja-JP" sz="1600" b="1" dirty="0">
              <a:solidFill>
                <a:srgbClr val="002060"/>
              </a:solidFill>
              <a:latin typeface="メイリオ" panose="020B0604030504040204" pitchFamily="50" charset="-128"/>
              <a:ea typeface="メイリオ" panose="020B0604030504040204" pitchFamily="50" charset="-128"/>
            </a:endParaRPr>
          </a:p>
          <a:p>
            <a:pPr>
              <a:lnSpc>
                <a:spcPts val="1400"/>
              </a:lnSpc>
            </a:pPr>
            <a:r>
              <a:rPr lang="ja-JP" altLang="en-US" sz="1100" b="1" dirty="0">
                <a:solidFill>
                  <a:schemeClr val="tx1"/>
                </a:solidFill>
                <a:latin typeface="メイリオ" panose="020B0604030504040204" pitchFamily="50" charset="-128"/>
                <a:ea typeface="メイリオ" panose="020B0604030504040204" pitchFamily="50" charset="-128"/>
              </a:rPr>
              <a:t>　　　　</a:t>
            </a:r>
            <a:r>
              <a:rPr lang="en-US" altLang="ja-JP" sz="1100" b="1" dirty="0">
                <a:solidFill>
                  <a:schemeClr val="tx1"/>
                </a:solidFill>
                <a:latin typeface="メイリオ" panose="020B0604030504040204" pitchFamily="50" charset="-128"/>
                <a:ea typeface="メイリオ" panose="020B0604030504040204" pitchFamily="50" charset="-128"/>
              </a:rPr>
              <a:t>URL</a:t>
            </a:r>
            <a:r>
              <a:rPr lang="ja-JP" altLang="en-US" sz="1100" b="1" dirty="0">
                <a:solidFill>
                  <a:schemeClr val="tx1"/>
                </a:solidFill>
                <a:latin typeface="メイリオ" panose="020B0604030504040204" pitchFamily="50" charset="-128"/>
                <a:ea typeface="メイリオ" panose="020B0604030504040204" pitchFamily="50" charset="-128"/>
              </a:rPr>
              <a:t>：</a:t>
            </a:r>
            <a:r>
              <a:rPr lang="en-US" altLang="ja-JP" sz="1100" b="1" dirty="0">
                <a:solidFill>
                  <a:schemeClr val="tx1"/>
                </a:solidFill>
                <a:latin typeface="メイリオ" panose="020B0604030504040204" pitchFamily="50" charset="-128"/>
                <a:ea typeface="メイリオ" panose="020B0604030504040204" pitchFamily="50" charset="-128"/>
              </a:rPr>
              <a:t>https://www.fukushizaidan.jp/107tankyu/touroku/  </a:t>
            </a:r>
          </a:p>
          <a:p>
            <a:pPr>
              <a:lnSpc>
                <a:spcPts val="1400"/>
              </a:lnSpc>
            </a:pPr>
            <a:endParaRPr lang="en-US" altLang="ja-JP" sz="1100" b="1" dirty="0">
              <a:solidFill>
                <a:schemeClr val="tx1"/>
              </a:solidFill>
              <a:latin typeface="メイリオ" panose="020B0604030504040204" pitchFamily="50" charset="-128"/>
              <a:ea typeface="メイリオ" panose="020B0604030504040204" pitchFamily="50" charset="-128"/>
            </a:endParaRPr>
          </a:p>
        </p:txBody>
      </p:sp>
      <p:pic>
        <p:nvPicPr>
          <p:cNvPr id="2" name="図 1"/>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5820092" y="5866620"/>
            <a:ext cx="762063" cy="757718"/>
          </a:xfrm>
          <a:prstGeom prst="rect">
            <a:avLst/>
          </a:prstGeom>
        </p:spPr>
      </p:pic>
      <p:grpSp>
        <p:nvGrpSpPr>
          <p:cNvPr id="8" name="グループ化 7">
            <a:extLst>
              <a:ext uri="{FF2B5EF4-FFF2-40B4-BE49-F238E27FC236}">
                <a16:creationId xmlns:a16="http://schemas.microsoft.com/office/drawing/2014/main" id="{D83D8CB8-0942-4BF2-A034-8DB3960C395E}"/>
              </a:ext>
            </a:extLst>
          </p:cNvPr>
          <p:cNvGrpSpPr/>
          <p:nvPr/>
        </p:nvGrpSpPr>
        <p:grpSpPr>
          <a:xfrm>
            <a:off x="341630" y="7101371"/>
            <a:ext cx="6822711" cy="2779333"/>
            <a:chOff x="302385" y="6892823"/>
            <a:chExt cx="6907835" cy="2779333"/>
          </a:xfrm>
        </p:grpSpPr>
        <p:sp>
          <p:nvSpPr>
            <p:cNvPr id="34" name="四角形: 角を丸くする 33">
              <a:extLst>
                <a:ext uri="{FF2B5EF4-FFF2-40B4-BE49-F238E27FC236}">
                  <a16:creationId xmlns:a16="http://schemas.microsoft.com/office/drawing/2014/main" id="{ED4B384C-E7E9-4C79-8F20-397A0C44C236}"/>
                </a:ext>
              </a:extLst>
            </p:cNvPr>
            <p:cNvSpPr/>
            <p:nvPr/>
          </p:nvSpPr>
          <p:spPr>
            <a:xfrm>
              <a:off x="302385" y="7122542"/>
              <a:ext cx="6907835" cy="2317695"/>
            </a:xfrm>
            <a:prstGeom prst="roundRect">
              <a:avLst>
                <a:gd name="adj" fmla="val 50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正方形/長方形 19">
              <a:extLst>
                <a:ext uri="{FF2B5EF4-FFF2-40B4-BE49-F238E27FC236}">
                  <a16:creationId xmlns:a16="http://schemas.microsoft.com/office/drawing/2014/main" id="{7AFD4C66-A46F-42FE-B49E-49EDB24C240A}"/>
                </a:ext>
              </a:extLst>
            </p:cNvPr>
            <p:cNvSpPr/>
            <p:nvPr/>
          </p:nvSpPr>
          <p:spPr>
            <a:xfrm>
              <a:off x="309206" y="6892823"/>
              <a:ext cx="3779625" cy="47784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8100000" scaled="1"/>
              <a:tileRect/>
            </a:gradFill>
            <a:ln cap="rnd">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r>
                <a:rPr lang="ja-JP" altLang="en-US" sz="1600" b="1" dirty="0">
                  <a:solidFill>
                    <a:schemeClr val="tx1"/>
                  </a:solidFill>
                  <a:latin typeface="メイリオ" panose="020B0604030504040204" pitchFamily="50" charset="-128"/>
                  <a:ea typeface="メイリオ" panose="020B0604030504040204" pitchFamily="50" charset="-128"/>
                </a:rPr>
                <a:t>〇事業者登録手続きの</a:t>
              </a:r>
              <a:r>
                <a:rPr lang="ja-JP" altLang="en-US" sz="1700" b="1" dirty="0">
                  <a:solidFill>
                    <a:srgbClr val="C00000"/>
                  </a:solidFill>
                  <a:latin typeface="メイリオ" panose="020B0604030504040204" pitchFamily="50" charset="-128"/>
                  <a:ea typeface="メイリオ" panose="020B0604030504040204" pitchFamily="50" charset="-128"/>
                </a:rPr>
                <a:t>申請先を統一</a:t>
              </a:r>
              <a:r>
                <a:rPr lang="ja-JP" altLang="en-US" sz="1600" b="1" dirty="0">
                  <a:solidFill>
                    <a:schemeClr val="tx1"/>
                  </a:solidFill>
                  <a:latin typeface="メイリオ" panose="020B0604030504040204" pitchFamily="50" charset="-128"/>
                  <a:ea typeface="メイリオ" panose="020B0604030504040204" pitchFamily="50" charset="-128"/>
                </a:rPr>
                <a:t>　</a:t>
              </a:r>
              <a:endParaRPr lang="en-US" altLang="ja-JP" sz="1600" b="1" dirty="0">
                <a:solidFill>
                  <a:schemeClr val="tx1"/>
                </a:solidFill>
                <a:latin typeface="メイリオ" panose="020B0604030504040204" pitchFamily="50" charset="-128"/>
                <a:ea typeface="メイリオ" panose="020B0604030504040204" pitchFamily="50" charset="-128"/>
              </a:endParaRPr>
            </a:p>
          </p:txBody>
        </p:sp>
        <p:sp>
          <p:nvSpPr>
            <p:cNvPr id="38" name="正方形/長方形 37">
              <a:extLst>
                <a:ext uri="{FF2B5EF4-FFF2-40B4-BE49-F238E27FC236}">
                  <a16:creationId xmlns:a16="http://schemas.microsoft.com/office/drawing/2014/main" id="{C313C3C0-2A0E-4C95-9BE1-4383C7F55792}"/>
                </a:ext>
              </a:extLst>
            </p:cNvPr>
            <p:cNvSpPr/>
            <p:nvPr/>
          </p:nvSpPr>
          <p:spPr>
            <a:xfrm>
              <a:off x="450456" y="7062388"/>
              <a:ext cx="6577696" cy="26097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r>
                <a:rPr lang="ja-JP" altLang="en-US" sz="1400" b="1" dirty="0">
                  <a:solidFill>
                    <a:schemeClr val="tx1"/>
                  </a:solidFill>
                  <a:latin typeface="メイリオ" panose="020B0604030504040204" pitchFamily="50" charset="-128"/>
                  <a:ea typeface="メイリオ" panose="020B0604030504040204" pitchFamily="50" charset="-128"/>
                </a:rPr>
                <a:t>事業者登録手続きの申請先（審査担当）</a:t>
              </a:r>
              <a:r>
                <a:rPr lang="ja-JP" altLang="en-US" sz="1400" dirty="0">
                  <a:solidFill>
                    <a:schemeClr val="tx1"/>
                  </a:solidFill>
                  <a:latin typeface="メイリオ" panose="020B0604030504040204" pitchFamily="50" charset="-128"/>
                  <a:ea typeface="メイリオ" panose="020B0604030504040204" pitchFamily="50" charset="-128"/>
                </a:rPr>
                <a:t>は、介護保険法のみ指定を受けている（東京都福祉保健財団が担当）、それ以外の指定を受けている（東京都福祉局が担当）など、事業者の提供サービスの状況で分けておりましたが、</a:t>
              </a:r>
              <a:endParaRPr lang="en-US" altLang="ja-JP" sz="1400" dirty="0">
                <a:solidFill>
                  <a:schemeClr val="tx1"/>
                </a:solidFill>
                <a:latin typeface="メイリオ" panose="020B0604030504040204" pitchFamily="50" charset="-128"/>
                <a:ea typeface="メイリオ" panose="020B0604030504040204" pitchFamily="50" charset="-128"/>
              </a:endParaRPr>
            </a:p>
            <a:p>
              <a:pPr>
                <a:lnSpc>
                  <a:spcPts val="2200"/>
                </a:lnSpc>
              </a:pPr>
              <a:r>
                <a:rPr lang="ja-JP" altLang="en-US" sz="1600" b="1" u="sng" dirty="0">
                  <a:solidFill>
                    <a:schemeClr val="tx1"/>
                  </a:solidFill>
                  <a:effectLst>
                    <a:outerShdw blurRad="38100" dist="38100" dir="2700000" algn="tl">
                      <a:srgbClr val="000000">
                        <a:alpha val="43137"/>
                      </a:srgbClr>
                    </a:outerShdw>
                  </a:effectLst>
                  <a:latin typeface="+mn-ea"/>
                </a:rPr>
                <a:t>令和７年４月申請分より</a:t>
              </a:r>
              <a:r>
                <a:rPr lang="ja-JP" altLang="en-US" sz="1600" b="1" u="sng" dirty="0">
                  <a:solidFill>
                    <a:srgbClr val="C00000"/>
                  </a:solidFill>
                  <a:effectLst>
                    <a:outerShdw blurRad="38100" dist="38100" dir="2700000" algn="tl">
                      <a:srgbClr val="000000">
                        <a:alpha val="43137"/>
                      </a:srgbClr>
                    </a:outerShdw>
                  </a:effectLst>
                  <a:latin typeface="+mn-ea"/>
                </a:rPr>
                <a:t>東京都福祉保健財団へ統一しました。</a:t>
              </a:r>
              <a:endParaRPr lang="en-US" altLang="ja-JP" sz="1600" b="1" u="sng" dirty="0">
                <a:solidFill>
                  <a:srgbClr val="C00000"/>
                </a:solidFill>
                <a:effectLst>
                  <a:outerShdw blurRad="38100" dist="38100" dir="2700000" algn="tl">
                    <a:srgbClr val="000000">
                      <a:alpha val="43137"/>
                    </a:srgbClr>
                  </a:outerShdw>
                </a:effectLst>
                <a:latin typeface="+mn-ea"/>
              </a:endParaRPr>
            </a:p>
            <a:p>
              <a:pPr>
                <a:lnSpc>
                  <a:spcPct val="150000"/>
                </a:lnSpc>
              </a:pPr>
              <a:r>
                <a:rPr lang="ja-JP" altLang="en-US" sz="1400" dirty="0">
                  <a:solidFill>
                    <a:schemeClr val="tx1"/>
                  </a:solidFill>
                  <a:latin typeface="メイリオ" panose="020B0604030504040204" pitchFamily="50" charset="-128"/>
                  <a:ea typeface="メイリオ" panose="020B0604030504040204" pitchFamily="50" charset="-128"/>
                </a:rPr>
                <a:t>　</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rPr>
                <a:t>申請先の統一に伴う変更手続き等の必要はありません。</a:t>
              </a:r>
              <a:endParaRPr lang="en-US" altLang="ja-JP" sz="1400"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a:t>
              </a:r>
              <a:r>
                <a:rPr lang="en-US" altLang="ja-JP" sz="1400" dirty="0">
                  <a:solidFill>
                    <a:schemeClr val="tx1"/>
                  </a:solidFill>
                  <a:latin typeface="メイリオ" panose="020B0604030504040204" pitchFamily="50" charset="-128"/>
                  <a:ea typeface="メイリオ" panose="020B0604030504040204" pitchFamily="50" charset="-128"/>
                </a:rPr>
                <a:t>3</a:t>
              </a:r>
              <a:r>
                <a:rPr lang="ja-JP" altLang="en-US" sz="1400" dirty="0">
                  <a:solidFill>
                    <a:schemeClr val="tx1"/>
                  </a:solidFill>
                  <a:latin typeface="メイリオ" panose="020B0604030504040204" pitchFamily="50" charset="-128"/>
                  <a:ea typeface="メイリオ" panose="020B0604030504040204" pitchFamily="50" charset="-128"/>
                </a:rPr>
                <a:t>月までの申請分は申請時の担当で審査を継続しますのでご了承ください。</a:t>
              </a:r>
              <a:endParaRPr lang="en-US" altLang="ja-JP" sz="1400" dirty="0">
                <a:solidFill>
                  <a:schemeClr val="tx1"/>
                </a:solidFill>
                <a:latin typeface="メイリオ" panose="020B0604030504040204" pitchFamily="50" charset="-128"/>
                <a:ea typeface="メイリオ" panose="020B0604030504040204" pitchFamily="50" charset="-128"/>
              </a:endParaRPr>
            </a:p>
          </p:txBody>
        </p:sp>
      </p:grpSp>
      <p:pic>
        <p:nvPicPr>
          <p:cNvPr id="6" name="図 5">
            <a:extLst>
              <a:ext uri="{FF2B5EF4-FFF2-40B4-BE49-F238E27FC236}">
                <a16:creationId xmlns:a16="http://schemas.microsoft.com/office/drawing/2014/main" id="{C28FA54D-F71C-4243-866A-DA61AFE5960E}"/>
              </a:ext>
            </a:extLst>
          </p:cNvPr>
          <p:cNvPicPr>
            <a:picLocks noChangeAspect="1"/>
          </p:cNvPicPr>
          <p:nvPr/>
        </p:nvPicPr>
        <p:blipFill>
          <a:blip r:embed="rId3"/>
          <a:stretch>
            <a:fillRect/>
          </a:stretch>
        </p:blipFill>
        <p:spPr>
          <a:xfrm>
            <a:off x="868174" y="4850915"/>
            <a:ext cx="4939886" cy="3546846"/>
          </a:xfrm>
          <a:prstGeom prst="rect">
            <a:avLst/>
          </a:prstGeom>
        </p:spPr>
      </p:pic>
      <p:sp>
        <p:nvSpPr>
          <p:cNvPr id="31" name="正方形/長方形 30">
            <a:extLst>
              <a:ext uri="{FF2B5EF4-FFF2-40B4-BE49-F238E27FC236}">
                <a16:creationId xmlns:a16="http://schemas.microsoft.com/office/drawing/2014/main" id="{41FED491-5C5A-451C-A8A1-6ACE557D7DAF}"/>
              </a:ext>
            </a:extLst>
          </p:cNvPr>
          <p:cNvSpPr/>
          <p:nvPr/>
        </p:nvSpPr>
        <p:spPr>
          <a:xfrm>
            <a:off x="942357" y="6161366"/>
            <a:ext cx="3355885" cy="4187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19" rIns="91440" bIns="45719" numCol="1" spcCol="0" rtlCol="0" fromWordArt="0" anchor="ctr" anchorCtr="0" forceAA="0" compatLnSpc="1">
            <a:prstTxWarp prst="textNoShape">
              <a:avLst/>
            </a:prstTxWarp>
            <a:noAutofit/>
          </a:bodyPr>
          <a:lstStyle/>
          <a:p>
            <a:pPr>
              <a:lnSpc>
                <a:spcPct val="150000"/>
              </a:lnSpc>
            </a:pPr>
            <a:r>
              <a:rPr lang="ja-JP" altLang="en-US" sz="1400" dirty="0">
                <a:solidFill>
                  <a:schemeClr val="tx1"/>
                </a:solidFill>
                <a:latin typeface="HG丸ｺﾞｼｯｸM-PRO" panose="020F0600000000000000" pitchFamily="50" charset="-128"/>
                <a:ea typeface="HG丸ｺﾞｼｯｸM-PRO" panose="020F0600000000000000" pitchFamily="50" charset="-128"/>
              </a:rPr>
              <a:t>　</a:t>
            </a:r>
            <a:r>
              <a:rPr lang="zh-TW" altLang="en-US" sz="1400" dirty="0">
                <a:solidFill>
                  <a:schemeClr val="tx1"/>
                </a:solidFill>
                <a:latin typeface="HG丸ｺﾞｼｯｸM-PRO" panose="020F0600000000000000" pitchFamily="50" charset="-128"/>
                <a:ea typeface="HG丸ｺﾞｼｯｸM-PRO" panose="020F0600000000000000" pitchFamily="50" charset="-128"/>
              </a:rPr>
              <a:t>東京都福祉保健財団　従事者認定</a:t>
            </a:r>
            <a:endParaRPr lang="en-US" altLang="ja-JP" sz="1400" u="sng"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735458211"/>
      </p:ext>
    </p:extLst>
  </p:cSld>
  <p:clrMapOvr>
    <a:masterClrMapping/>
  </p:clrMapOvr>
</p:sld>
</file>

<file path=ppt/theme/theme1.xml><?xml version="1.0" encoding="utf-8"?>
<a:theme xmlns:a="http://schemas.openxmlformats.org/drawingml/2006/main" name="Office Theme">
  <a:themeElements>
    <a:clrScheme name="緑">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3520</TotalTime>
  <Words>315</Words>
  <Application>Microsoft Office PowerPoint</Application>
  <PresentationFormat>ユーザー設定</PresentationFormat>
  <Paragraphs>40</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メイリオ</vt:lpstr>
      <vt:lpstr>游ゴシック</vt:lpstr>
      <vt:lpstr>Arial</vt:lpstr>
      <vt:lpstr>Calibri</vt:lpstr>
      <vt:lpstr>Calibri Light</vt:lpstr>
      <vt:lpstr>Office Theme</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sinzai073</dc:creator>
  <cp:lastModifiedBy>杉浦　佑亮</cp:lastModifiedBy>
  <cp:revision>275</cp:revision>
  <cp:lastPrinted>2025-02-07T06:12:31Z</cp:lastPrinted>
  <dcterms:created xsi:type="dcterms:W3CDTF">2024-01-09T07:15:04Z</dcterms:created>
  <dcterms:modified xsi:type="dcterms:W3CDTF">2025-05-14T12:04:41Z</dcterms:modified>
</cp:coreProperties>
</file>